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10692000" cx="7704000"/>
  <p:notesSz cx="6858000" cy="9144000"/>
  <p:embeddedFontLst>
    <p:embeddedFont>
      <p:font typeface="PT Sans"/>
      <p:regular r:id="rId24"/>
      <p:bold r:id="rId25"/>
      <p:italic r:id="rId26"/>
      <p:boldItalic r:id="rId27"/>
    </p:embeddedFont>
    <p:embeddedFont>
      <p:font typeface="Comfortaa"/>
      <p:regular r:id="rId28"/>
      <p:bold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6690">
          <p15:clr>
            <a:srgbClr val="747775"/>
          </p15:clr>
        </p15:guide>
        <p15:guide id="2" orient="horz" pos="113">
          <p15:clr>
            <a:srgbClr val="747775"/>
          </p15:clr>
        </p15:guide>
        <p15:guide id="3" orient="horz" pos="209">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6690" orient="horz"/>
        <p:guide pos="113" orient="horz"/>
        <p:guide pos="209" orient="horz"/>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PTSans-regular.fntdata"/><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PTSans-italic.fntdata"/><Relationship Id="rId25" Type="http://schemas.openxmlformats.org/officeDocument/2006/relationships/font" Target="fonts/PTSans-bold.fntdata"/><Relationship Id="rId28" Type="http://schemas.openxmlformats.org/officeDocument/2006/relationships/font" Target="fonts/Comfortaa-regular.fntdata"/><Relationship Id="rId27" Type="http://schemas.openxmlformats.org/officeDocument/2006/relationships/font" Target="fonts/PTSans-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Comfortaa-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6.xml"/><Relationship Id="rId33" Type="http://schemas.openxmlformats.org/officeDocument/2006/relationships/font" Target="fonts/CenturyGothic-boldItalic.fntdata"/><Relationship Id="rId10" Type="http://schemas.openxmlformats.org/officeDocument/2006/relationships/slide" Target="slides/slide5.xml"/><Relationship Id="rId32" Type="http://schemas.openxmlformats.org/officeDocument/2006/relationships/font" Target="fonts/CenturyGothic-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28b6f0904ac_0_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28b6f0904ac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37a546104cc_0_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37a546104cc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703cce53ea_0_7: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703cce53ea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33dca5c1514_0_3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33dca5c1514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14da24842c_0_10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14da24842c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14da24842c_0_9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14da24842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14da24842c_0_9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14da24842c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14da24842c_0_8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314da24842c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14da24842c_0_8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14da24842c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14da24842c_0_75: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14da24842c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314da24842c_0_7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60" name="Google Shape;160;g314da24842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14da24842c_0_11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14da24842c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7b9f7f5e51_0_3: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7b9f7f5e51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7bba9c048e_0_19: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7bba9c048e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7bba9c048e_0_0: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7bba9c048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7bba9c048e_0_12: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37bba9c048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37bba9c048e_0_26: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37bba9c048e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37bba9c048e_0_34:notes"/>
          <p:cNvSpPr/>
          <p:nvPr>
            <p:ph idx="2" type="sldImg"/>
          </p:nvPr>
        </p:nvSpPr>
        <p:spPr>
          <a:xfrm>
            <a:off x="2193959" y="685800"/>
            <a:ext cx="2470800" cy="34290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37bba9c048e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62620" y="1547778"/>
            <a:ext cx="7178700" cy="426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62613" y="5891409"/>
            <a:ext cx="7178700" cy="1647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262613" y="4471058"/>
            <a:ext cx="7178700" cy="17499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262613" y="2395696"/>
            <a:ext cx="7178700" cy="7101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262613"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071392" y="2395696"/>
            <a:ext cx="3369900" cy="7101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262613" y="925091"/>
            <a:ext cx="7178700" cy="11904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262613" y="1154948"/>
            <a:ext cx="2365800" cy="15708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262613" y="2888617"/>
            <a:ext cx="2365800" cy="66090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13045" y="935745"/>
            <a:ext cx="5364900" cy="8503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3852000" y="-260"/>
            <a:ext cx="3852000" cy="10692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23689" y="2563450"/>
            <a:ext cx="3408300" cy="3081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23689" y="5826865"/>
            <a:ext cx="3408300" cy="25674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161626" y="1505164"/>
            <a:ext cx="3232800" cy="76812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262613" y="8794266"/>
            <a:ext cx="5054100" cy="12579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262613" y="2299346"/>
            <a:ext cx="7178700" cy="4081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262613" y="6552657"/>
            <a:ext cx="7178700" cy="2703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7138212" y="9693616"/>
            <a:ext cx="462300" cy="8181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529650" y="569252"/>
            <a:ext cx="6644700" cy="2066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2" name="Google Shape;52;p13"/>
          <p:cNvSpPr txBox="1"/>
          <p:nvPr>
            <p:ph idx="1" type="body"/>
          </p:nvPr>
        </p:nvSpPr>
        <p:spPr>
          <a:xfrm>
            <a:off x="529650" y="2846250"/>
            <a:ext cx="6644700" cy="67839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53" name="Google Shape;53;p13"/>
          <p:cNvSpPr txBox="1"/>
          <p:nvPr>
            <p:ph idx="10" type="dt"/>
          </p:nvPr>
        </p:nvSpPr>
        <p:spPr>
          <a:xfrm>
            <a:off x="529650" y="9909902"/>
            <a:ext cx="1733400" cy="569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13"/>
          <p:cNvSpPr txBox="1"/>
          <p:nvPr>
            <p:ph idx="11" type="ftr"/>
          </p:nvPr>
        </p:nvSpPr>
        <p:spPr>
          <a:xfrm>
            <a:off x="2551950" y="9909902"/>
            <a:ext cx="2600100" cy="569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13"/>
          <p:cNvSpPr txBox="1"/>
          <p:nvPr>
            <p:ph idx="12" type="sldNum"/>
          </p:nvPr>
        </p:nvSpPr>
        <p:spPr>
          <a:xfrm>
            <a:off x="5440950" y="9909902"/>
            <a:ext cx="1733400" cy="569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62613" y="925091"/>
            <a:ext cx="7178700" cy="11904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262613" y="2395696"/>
            <a:ext cx="7178700" cy="7101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7138212" y="9693616"/>
            <a:ext cx="462300" cy="8181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13.png"/><Relationship Id="rId5" Type="http://schemas.openxmlformats.org/officeDocument/2006/relationships/image" Target="../media/image4.png"/><Relationship Id="rId6" Type="http://schemas.openxmlformats.org/officeDocument/2006/relationships/hyperlink" Target="https://docs.google.com/document/d/1KMNTObWTjrBNMiVFsxC1pZSu-0BxLobo-XHtItTQ-sg/edit?usp=sharing" TargetMode="External"/><Relationship Id="rId7"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hyperlink" Target="https://docs.google.com/document/d/1RENd2URUQbAjQ1FCuUuHQQH7tMu3mH3cZfiGKVjstJY/edit?usp=sharin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7.png"/><Relationship Id="rId4" Type="http://schemas.openxmlformats.org/officeDocument/2006/relationships/hyperlink" Target="https://www.runseries.co.uk/run-reigate-2025/"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us02web.zoom.us/meeting/register/yKSmdR6YSwiweMSV11hQSQ" TargetMode="External"/><Relationship Id="rId4" Type="http://schemas.openxmlformats.org/officeDocument/2006/relationships/hyperlink" Target="https://docs.google.com/document/d/1KMNTObWTjrBNMiVFsxC1pZSu-0BxLobo-XHtItTQ-sg/edit?usp=sharing" TargetMode="External"/><Relationship Id="rId5" Type="http://schemas.openxmlformats.org/officeDocument/2006/relationships/hyperlink" Target="https://docs.google.com/forms/d/e/1FAIpQLScAHZyRyIjQhuM2XU0jAc4X8ZI67ScZNIvXueMSUUKESOBh7A/viewform?usp=sharing&amp;ouid=107910216940413691304" TargetMode="External"/><Relationship Id="rId6" Type="http://schemas.openxmlformats.org/officeDocument/2006/relationships/hyperlink" Target="https://docs.google.com/document/d/1Sxj0ubqZLmiehdKFQJ_Um-2ORdGifGB8/edit?usp=sharing&amp;ouid=113750978455465095145&amp;rtpof=true&amp;sd=true" TargetMode="External"/><Relationship Id="rId7" Type="http://schemas.openxmlformats.org/officeDocument/2006/relationships/image" Target="../media/image6.png"/><Relationship Id="rId8" Type="http://schemas.openxmlformats.org/officeDocument/2006/relationships/hyperlink" Target="https://docs.google.com/spreadsheets/d/1YbLjvdu4qBx5Dr5LO0R5hwfy2TnYZiqHncAT6DIHDfE/edit?usp=sharin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hyperlink" Target="https://docs.google.com/document/d/1ZVjz0-MLT-G3qTr6T5SoZfyT3SVJpyCFHmqRs3voyz0/edit?usp=sharin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hyperlink" Target="https://docs.google.com/document/d/1wnM1FwvrwqghwduskpxlZZwX2FznZm1nJ9kOm_r0MVc/edit?usp=sharing"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hyperlink" Target="https://us02web.zoom.us/meeting/register/0ZVbz3KLT6WWf_B4xEo2vw"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hyperlink" Target="https://us02web.zoom.us/meeting/register/OjTTXuRNQMuam6v8G7jWgA" TargetMode="External"/><Relationship Id="rId5" Type="http://schemas.openxmlformats.org/officeDocument/2006/relationships/hyperlink" Target="https://docs.google.com/document/d/1C2Uz2Ux2lqritKJUdtPw2vsE28Ao1ghiEAGqZu4y83I/edit?usp=sharing"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hyperlink" Target="https://us02web.zoom.us/meeting/register/T13jcOjpSj2m6z2VgTd4pw" TargetMode="External"/><Relationship Id="rId5" Type="http://schemas.openxmlformats.org/officeDocument/2006/relationships/hyperlink" Target="https://docs.google.com/document/d/1oCNf6jstNkteZkZXeehwUpnTYgx8b9YfeZrgIlUjBBw/edit?usp=sharing" TargetMode="External"/><Relationship Id="rId6" Type="http://schemas.openxmlformats.org/officeDocument/2006/relationships/hyperlink" Target="https://docs.google.com/document/d/1q2f9bTxwh7RvGbA86KIREFGWdBcHmGKAd5x8guYANNY/edit?usp=sharing" TargetMode="External"/><Relationship Id="rId7" Type="http://schemas.openxmlformats.org/officeDocument/2006/relationships/hyperlink" Target="https://drive.google.com/file/d/1AMJDAUhf78yq5b3bFxIN2VtfFSNCNX1q/view?usp=sharing"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hyperlink" Target="https://us02web.zoom.us/meeting/register/ZyQ8mBTETz2KekJXCn2R5Q" TargetMode="External"/><Relationship Id="rId5" Type="http://schemas.openxmlformats.org/officeDocument/2006/relationships/hyperlink" Target="https://docs.google.com/document/d/1j626Z60PCVTq6laUlqmqBAekUBeO4sRFs7wwvyuwhtg/edit?usp=sharing" TargetMode="External"/><Relationship Id="rId6" Type="http://schemas.openxmlformats.org/officeDocument/2006/relationships/hyperlink" Target="https://docs.google.com/document/d/1sIMEi5AfOfxkLTzk7TpprDquGZ05OMttlf3e4ezZIw4/edit?usp=sharing"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6.png"/><Relationship Id="rId4" Type="http://schemas.openxmlformats.org/officeDocument/2006/relationships/hyperlink" Target="https://us02web.zoom.us/meeting/register/ZyQ8mBTETz2KekJXCn2R5Q" TargetMode="External"/><Relationship Id="rId5" Type="http://schemas.openxmlformats.org/officeDocument/2006/relationships/hyperlink" Target="https://docs.google.com/document/d/1rbR-fkKVD7PFt3asCFZ7U9sD5W_asCgeLsDfJVp8nq4/edit?usp=sharing" TargetMode="External"/><Relationship Id="rId6" Type="http://schemas.openxmlformats.org/officeDocument/2006/relationships/hyperlink" Target="https://docs.google.com/document/d/1GkMHlOxDePo3KZ6l4OEfwdTLECQBGZiYUt9RMyA5ANw/edit?usp=sharing" TargetMode="External"/><Relationship Id="rId7" Type="http://schemas.openxmlformats.org/officeDocument/2006/relationships/hyperlink" Target="https://docs.google.com/document/d/1GkMHlOxDePo3KZ6l4OEfwdTLECQBGZiYUt9RMyA5ANw/edit?usp=sharing" TargetMode="External"/><Relationship Id="rId8" Type="http://schemas.openxmlformats.org/officeDocument/2006/relationships/hyperlink" Target="https://docs.google.com/document/d/1xyCTlj-ccnISg3R8gLw_W4pZRTSpNZsPZbCMMCw9w8E/edit?usp=sharing"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hyperlink" Target="https://docs.google.com/forms/d/e/1FAIpQLScAHZyRyIjQhuM2XU0jAc4X8ZI67ScZNIvXueMSUUKESOBh7A/viewform?usp=sharing&amp;ouid=107910216940413691304"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59" name="Shape 59"/>
        <p:cNvGrpSpPr/>
        <p:nvPr/>
      </p:nvGrpSpPr>
      <p:grpSpPr>
        <a:xfrm>
          <a:off x="0" y="0"/>
          <a:ext cx="0" cy="0"/>
          <a:chOff x="0" y="0"/>
          <a:chExt cx="0" cy="0"/>
        </a:xfrm>
      </p:grpSpPr>
      <p:sp>
        <p:nvSpPr>
          <p:cNvPr id="60" name="Google Shape;60;p14"/>
          <p:cNvSpPr/>
          <p:nvPr/>
        </p:nvSpPr>
        <p:spPr>
          <a:xfrm>
            <a:off x="207200" y="4413550"/>
            <a:ext cx="1711800" cy="3121500"/>
          </a:xfrm>
          <a:prstGeom prst="rect">
            <a:avLst/>
          </a:prstGeom>
          <a:solidFill>
            <a:srgbClr val="D5A6B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61" name="Google Shape;61;p14"/>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62" name="Google Shape;62;p14"/>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63" name="Google Shape;63;p14"/>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64" name="Google Shape;64;p14"/>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65" name="Google Shape;65;p14"/>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5th September 2025</a:t>
            </a:r>
            <a:endParaRPr sz="1800">
              <a:solidFill>
                <a:schemeClr val="dk2"/>
              </a:solidFill>
            </a:endParaRPr>
          </a:p>
        </p:txBody>
      </p:sp>
      <p:sp>
        <p:nvSpPr>
          <p:cNvPr id="66" name="Google Shape;66;p14"/>
          <p:cNvSpPr txBox="1"/>
          <p:nvPr/>
        </p:nvSpPr>
        <p:spPr>
          <a:xfrm>
            <a:off x="141300" y="7704600"/>
            <a:ext cx="4064700" cy="2835000"/>
          </a:xfrm>
          <a:prstGeom prst="rect">
            <a:avLst/>
          </a:prstGeom>
          <a:solidFill>
            <a:srgbClr val="FFF2CC"/>
          </a:solidFill>
          <a:ln cap="flat" cmpd="sng" w="76200">
            <a:solidFill>
              <a:srgbClr val="6D9EEB"/>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900" u="sng">
                <a:solidFill>
                  <a:srgbClr val="0B5394"/>
                </a:solidFill>
                <a:latin typeface="Calibri"/>
                <a:ea typeface="Calibri"/>
                <a:cs typeface="Calibri"/>
                <a:sym typeface="Calibri"/>
              </a:rPr>
              <a:t>Wk/beginning 8th September PE Days </a:t>
            </a:r>
            <a:endParaRPr b="1" sz="1900" u="sng">
              <a:solidFill>
                <a:srgbClr val="0B5394"/>
              </a:solidFill>
              <a:latin typeface="Calibri"/>
              <a:ea typeface="Calibri"/>
              <a:cs typeface="Calibri"/>
              <a:sym typeface="Calibri"/>
            </a:endParaRPr>
          </a:p>
          <a:p>
            <a:pPr indent="0" lvl="0" marL="0" rtl="0" algn="l">
              <a:spcBef>
                <a:spcPts val="0"/>
              </a:spcBef>
              <a:spcAft>
                <a:spcPts val="0"/>
              </a:spcAft>
              <a:buNone/>
            </a:pPr>
            <a:r>
              <a:t/>
            </a:r>
            <a:endParaRPr b="1"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0B5394"/>
                </a:solidFill>
                <a:latin typeface="Calibri"/>
                <a:ea typeface="Calibri"/>
                <a:cs typeface="Calibri"/>
                <a:sym typeface="Calibri"/>
              </a:rPr>
              <a:t>Reception</a:t>
            </a:r>
            <a:r>
              <a:rPr lang="en-GB" sz="1600">
                <a:solidFill>
                  <a:srgbClr val="0B5394"/>
                </a:solidFill>
                <a:latin typeface="Calibri"/>
                <a:ea typeface="Calibri"/>
                <a:cs typeface="Calibri"/>
                <a:sym typeface="Calibri"/>
              </a:rPr>
              <a:t> - Wednesday &amp; Friday</a:t>
            </a:r>
            <a:endParaRPr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0B5394"/>
                </a:solidFill>
                <a:latin typeface="Calibri"/>
                <a:ea typeface="Calibri"/>
                <a:cs typeface="Calibri"/>
                <a:sym typeface="Calibri"/>
              </a:rPr>
              <a:t>Year 1</a:t>
            </a:r>
            <a:r>
              <a:rPr lang="en-GB" sz="1600">
                <a:solidFill>
                  <a:srgbClr val="0B5394"/>
                </a:solidFill>
                <a:latin typeface="Calibri"/>
                <a:ea typeface="Calibri"/>
                <a:cs typeface="Calibri"/>
                <a:sym typeface="Calibri"/>
              </a:rPr>
              <a:t> - </a:t>
            </a:r>
            <a:r>
              <a:rPr lang="en-GB" sz="1600">
                <a:solidFill>
                  <a:srgbClr val="FF0000"/>
                </a:solidFill>
                <a:latin typeface="Calibri"/>
                <a:ea typeface="Calibri"/>
                <a:cs typeface="Calibri"/>
                <a:sym typeface="Calibri"/>
              </a:rPr>
              <a:t>Tuesday &amp;</a:t>
            </a:r>
            <a:r>
              <a:rPr lang="en-GB" sz="1600">
                <a:solidFill>
                  <a:srgbClr val="0B5394"/>
                </a:solidFill>
                <a:latin typeface="Calibri"/>
                <a:ea typeface="Calibri"/>
                <a:cs typeface="Calibri"/>
                <a:sym typeface="Calibri"/>
              </a:rPr>
              <a:t> Wednesday</a:t>
            </a:r>
            <a:endParaRPr sz="1600">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0B5394"/>
                </a:solidFill>
                <a:latin typeface="Calibri"/>
                <a:ea typeface="Calibri"/>
                <a:cs typeface="Calibri"/>
                <a:sym typeface="Calibri"/>
              </a:rPr>
              <a:t>Year 2</a:t>
            </a:r>
            <a:r>
              <a:rPr lang="en-GB" sz="1600">
                <a:solidFill>
                  <a:srgbClr val="0B5394"/>
                </a:solidFill>
                <a:latin typeface="Calibri"/>
                <a:ea typeface="Calibri"/>
                <a:cs typeface="Calibri"/>
                <a:sym typeface="Calibri"/>
              </a:rPr>
              <a:t> -</a:t>
            </a:r>
            <a:r>
              <a:rPr lang="en-GB" sz="1600">
                <a:solidFill>
                  <a:srgbClr val="FF0000"/>
                </a:solidFill>
                <a:latin typeface="Calibri"/>
                <a:ea typeface="Calibri"/>
                <a:cs typeface="Calibri"/>
                <a:sym typeface="Calibri"/>
              </a:rPr>
              <a:t> Tuesday &amp; </a:t>
            </a:r>
            <a:r>
              <a:rPr lang="en-GB" sz="1600">
                <a:solidFill>
                  <a:srgbClr val="0B5394"/>
                </a:solidFill>
                <a:latin typeface="Calibri"/>
                <a:ea typeface="Calibri"/>
                <a:cs typeface="Calibri"/>
                <a:sym typeface="Calibri"/>
              </a:rPr>
              <a:t>Wednesday</a:t>
            </a:r>
            <a:endParaRPr sz="1600">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1C4587"/>
                </a:solidFill>
                <a:latin typeface="Calibri"/>
                <a:ea typeface="Calibri"/>
                <a:cs typeface="Calibri"/>
                <a:sym typeface="Calibri"/>
              </a:rPr>
              <a:t>Year 3</a:t>
            </a:r>
            <a:r>
              <a:rPr lang="en-GB" sz="1600">
                <a:solidFill>
                  <a:srgbClr val="1C4587"/>
                </a:solidFill>
                <a:latin typeface="Calibri"/>
                <a:ea typeface="Calibri"/>
                <a:cs typeface="Calibri"/>
                <a:sym typeface="Calibri"/>
              </a:rPr>
              <a:t> -</a:t>
            </a:r>
            <a:r>
              <a:rPr lang="en-GB" sz="1600">
                <a:solidFill>
                  <a:srgbClr val="FF0000"/>
                </a:solidFill>
                <a:latin typeface="Calibri"/>
                <a:ea typeface="Calibri"/>
                <a:cs typeface="Calibri"/>
                <a:sym typeface="Calibri"/>
              </a:rPr>
              <a:t> Tuesday &amp;</a:t>
            </a:r>
            <a:r>
              <a:rPr lang="en-GB" sz="1600">
                <a:solidFill>
                  <a:srgbClr val="1C4587"/>
                </a:solidFill>
                <a:latin typeface="Calibri"/>
                <a:ea typeface="Calibri"/>
                <a:cs typeface="Calibri"/>
                <a:sym typeface="Calibri"/>
              </a:rPr>
              <a:t> Thursday </a:t>
            </a:r>
            <a:endParaRPr sz="1600">
              <a:solidFill>
                <a:srgbClr val="1C4587"/>
              </a:solidFill>
              <a:highlight>
                <a:srgbClr val="1C4587"/>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0B5394"/>
                </a:solidFill>
                <a:latin typeface="Calibri"/>
                <a:ea typeface="Calibri"/>
                <a:cs typeface="Calibri"/>
                <a:sym typeface="Calibri"/>
              </a:rPr>
              <a:t>Year 4</a:t>
            </a:r>
            <a:r>
              <a:rPr lang="en-GB" sz="1600">
                <a:solidFill>
                  <a:srgbClr val="1C4587"/>
                </a:solidFill>
                <a:latin typeface="Calibri"/>
                <a:ea typeface="Calibri"/>
                <a:cs typeface="Calibri"/>
                <a:sym typeface="Calibri"/>
              </a:rPr>
              <a:t> - </a:t>
            </a:r>
            <a:r>
              <a:rPr lang="en-GB" sz="1600">
                <a:solidFill>
                  <a:srgbClr val="FF0000"/>
                </a:solidFill>
                <a:latin typeface="Calibri"/>
                <a:ea typeface="Calibri"/>
                <a:cs typeface="Calibri"/>
                <a:sym typeface="Calibri"/>
              </a:rPr>
              <a:t> Tuesday &amp;</a:t>
            </a:r>
            <a:r>
              <a:rPr lang="en-GB" sz="1600">
                <a:solidFill>
                  <a:srgbClr val="1C4587"/>
                </a:solidFill>
                <a:latin typeface="Calibri"/>
                <a:ea typeface="Calibri"/>
                <a:cs typeface="Calibri"/>
                <a:sym typeface="Calibri"/>
              </a:rPr>
              <a:t> Thursday </a:t>
            </a:r>
            <a:endParaRPr sz="1600">
              <a:solidFill>
                <a:srgbClr val="FF0000"/>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rPr b="1" lang="en-GB" sz="1600">
                <a:solidFill>
                  <a:srgbClr val="0B5394"/>
                </a:solidFill>
                <a:latin typeface="Calibri"/>
                <a:ea typeface="Calibri"/>
                <a:cs typeface="Calibri"/>
                <a:sym typeface="Calibri"/>
              </a:rPr>
              <a:t>Year 5</a:t>
            </a:r>
            <a:r>
              <a:rPr lang="en-GB" sz="1600">
                <a:solidFill>
                  <a:srgbClr val="0B5394"/>
                </a:solidFill>
                <a:latin typeface="Calibri"/>
                <a:ea typeface="Calibri"/>
                <a:cs typeface="Calibri"/>
                <a:sym typeface="Calibri"/>
              </a:rPr>
              <a:t> - Monday &amp; Friday</a:t>
            </a:r>
            <a:endParaRPr sz="1600">
              <a:solidFill>
                <a:srgbClr val="0B5394"/>
              </a:solidFill>
              <a:latin typeface="Calibri"/>
              <a:ea typeface="Calibri"/>
              <a:cs typeface="Calibri"/>
              <a:sym typeface="Calibri"/>
            </a:endParaRPr>
          </a:p>
          <a:p>
            <a:pPr indent="0" lvl="0" marL="0" rtl="0" algn="l">
              <a:spcBef>
                <a:spcPts val="0"/>
              </a:spcBef>
              <a:spcAft>
                <a:spcPts val="0"/>
              </a:spcAft>
              <a:buNone/>
            </a:pPr>
            <a:r>
              <a:rPr b="1" lang="en-GB" sz="1600">
                <a:solidFill>
                  <a:srgbClr val="0B5394"/>
                </a:solidFill>
                <a:latin typeface="Calibri"/>
                <a:ea typeface="Calibri"/>
                <a:cs typeface="Calibri"/>
                <a:sym typeface="Calibri"/>
              </a:rPr>
              <a:t>Year 6</a:t>
            </a:r>
            <a:r>
              <a:rPr lang="en-GB" sz="1600">
                <a:solidFill>
                  <a:srgbClr val="0B5394"/>
                </a:solidFill>
                <a:latin typeface="Calibri"/>
                <a:ea typeface="Calibri"/>
                <a:cs typeface="Calibri"/>
                <a:sym typeface="Calibri"/>
              </a:rPr>
              <a:t> - </a:t>
            </a:r>
            <a:r>
              <a:rPr lang="en-GB" sz="1600">
                <a:solidFill>
                  <a:srgbClr val="0B5394"/>
                </a:solidFill>
                <a:latin typeface="Calibri"/>
                <a:ea typeface="Calibri"/>
                <a:cs typeface="Calibri"/>
                <a:sym typeface="Calibri"/>
              </a:rPr>
              <a:t>Wednesday &amp; Friday</a:t>
            </a:r>
            <a:endParaRPr sz="1600">
              <a:solidFill>
                <a:srgbClr val="0B5394"/>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700">
              <a:solidFill>
                <a:srgbClr val="0B5394"/>
              </a:solidFill>
              <a:latin typeface="Calibri"/>
              <a:ea typeface="Calibri"/>
              <a:cs typeface="Calibri"/>
              <a:sym typeface="Calibri"/>
            </a:endParaRPr>
          </a:p>
        </p:txBody>
      </p:sp>
      <p:sp>
        <p:nvSpPr>
          <p:cNvPr id="67" name="Google Shape;67;p14"/>
          <p:cNvSpPr/>
          <p:nvPr/>
        </p:nvSpPr>
        <p:spPr>
          <a:xfrm>
            <a:off x="4308000" y="4381350"/>
            <a:ext cx="3254700" cy="13734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u="sng">
                <a:solidFill>
                  <a:srgbClr val="1C4587"/>
                </a:solidFill>
                <a:latin typeface="Calibri"/>
                <a:ea typeface="Calibri"/>
                <a:cs typeface="Calibri"/>
                <a:sym typeface="Calibri"/>
              </a:rPr>
              <a:t>Whole School Photo</a:t>
            </a:r>
            <a:endParaRPr b="1" u="sng">
              <a:solidFill>
                <a:srgbClr val="1C4587"/>
              </a:solidFill>
              <a:latin typeface="Calibri"/>
              <a:ea typeface="Calibri"/>
              <a:cs typeface="Calibri"/>
              <a:sym typeface="Calibri"/>
            </a:endParaRPr>
          </a:p>
          <a:p>
            <a:pPr indent="0" lvl="0" marL="0" rtl="0" algn="ctr">
              <a:spcBef>
                <a:spcPts val="0"/>
              </a:spcBef>
              <a:spcAft>
                <a:spcPts val="0"/>
              </a:spcAft>
              <a:buNone/>
            </a:pPr>
            <a:r>
              <a:rPr lang="en-GB">
                <a:solidFill>
                  <a:srgbClr val="1C4587"/>
                </a:solidFill>
                <a:latin typeface="Calibri"/>
                <a:ea typeface="Calibri"/>
                <a:cs typeface="Calibri"/>
                <a:sym typeface="Calibri"/>
              </a:rPr>
              <a:t>If you would like to purchase a whole school photo that was taken back in July please use this QR code to place your order. </a:t>
            </a:r>
            <a:endParaRPr>
              <a:solidFill>
                <a:srgbClr val="1C4587"/>
              </a:solidFill>
              <a:latin typeface="Calibri"/>
              <a:ea typeface="Calibri"/>
              <a:cs typeface="Calibri"/>
              <a:sym typeface="Calibri"/>
            </a:endParaRPr>
          </a:p>
          <a:p>
            <a:pPr indent="0" lvl="0" marL="0" rtl="0" algn="ctr">
              <a:spcBef>
                <a:spcPts val="0"/>
              </a:spcBef>
              <a:spcAft>
                <a:spcPts val="0"/>
              </a:spcAft>
              <a:buNone/>
            </a:pPr>
            <a:r>
              <a:t/>
            </a:r>
            <a:endParaRPr>
              <a:solidFill>
                <a:srgbClr val="1C4587"/>
              </a:solidFill>
              <a:latin typeface="Calibri"/>
              <a:ea typeface="Calibri"/>
              <a:cs typeface="Calibri"/>
              <a:sym typeface="Calibri"/>
            </a:endParaRPr>
          </a:p>
        </p:txBody>
      </p:sp>
      <p:pic>
        <p:nvPicPr>
          <p:cNvPr id="68" name="Google Shape;68;p14"/>
          <p:cNvPicPr preferRelativeResize="0"/>
          <p:nvPr/>
        </p:nvPicPr>
        <p:blipFill>
          <a:blip r:embed="rId4">
            <a:alphaModFix/>
          </a:blip>
          <a:stretch>
            <a:fillRect/>
          </a:stretch>
        </p:blipFill>
        <p:spPr>
          <a:xfrm>
            <a:off x="4308000" y="5839754"/>
            <a:ext cx="3254700" cy="4699845"/>
          </a:xfrm>
          <a:prstGeom prst="rect">
            <a:avLst/>
          </a:prstGeom>
          <a:solidFill>
            <a:schemeClr val="lt1"/>
          </a:solidFill>
          <a:ln>
            <a:noFill/>
          </a:ln>
        </p:spPr>
      </p:pic>
      <p:sp>
        <p:nvSpPr>
          <p:cNvPr id="69" name="Google Shape;69;p14"/>
          <p:cNvSpPr/>
          <p:nvPr/>
        </p:nvSpPr>
        <p:spPr>
          <a:xfrm>
            <a:off x="147275" y="1443275"/>
            <a:ext cx="7421400" cy="283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70" name="Google Shape;70;p14"/>
          <p:cNvPicPr preferRelativeResize="0"/>
          <p:nvPr/>
        </p:nvPicPr>
        <p:blipFill>
          <a:blip r:embed="rId5">
            <a:alphaModFix/>
          </a:blip>
          <a:stretch>
            <a:fillRect/>
          </a:stretch>
        </p:blipFill>
        <p:spPr>
          <a:xfrm>
            <a:off x="5298059" y="2124613"/>
            <a:ext cx="2264641" cy="1489625"/>
          </a:xfrm>
          <a:prstGeom prst="rect">
            <a:avLst/>
          </a:prstGeom>
          <a:noFill/>
          <a:ln>
            <a:noFill/>
          </a:ln>
        </p:spPr>
      </p:pic>
      <p:sp>
        <p:nvSpPr>
          <p:cNvPr id="71" name="Google Shape;71;p14"/>
          <p:cNvSpPr txBox="1"/>
          <p:nvPr/>
        </p:nvSpPr>
        <p:spPr>
          <a:xfrm>
            <a:off x="235625" y="1502175"/>
            <a:ext cx="3552900" cy="589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solidFill>
                  <a:srgbClr val="5D59A3"/>
                </a:solidFill>
                <a:latin typeface="Comfortaa"/>
                <a:ea typeface="Comfortaa"/>
                <a:cs typeface="Comfortaa"/>
                <a:sym typeface="Comfortaa"/>
              </a:rPr>
              <a:t>Sandcross Clubs</a:t>
            </a:r>
            <a:endParaRPr b="1" sz="1800" u="sng">
              <a:solidFill>
                <a:srgbClr val="5D59A3"/>
              </a:solidFill>
              <a:latin typeface="Comfortaa"/>
              <a:ea typeface="Comfortaa"/>
              <a:cs typeface="Comfortaa"/>
              <a:sym typeface="Comfortaa"/>
            </a:endParaRPr>
          </a:p>
        </p:txBody>
      </p:sp>
      <p:sp>
        <p:nvSpPr>
          <p:cNvPr id="72" name="Google Shape;72;p14"/>
          <p:cNvSpPr txBox="1"/>
          <p:nvPr/>
        </p:nvSpPr>
        <p:spPr>
          <a:xfrm>
            <a:off x="235625" y="1988275"/>
            <a:ext cx="5198700" cy="20619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GB">
                <a:solidFill>
                  <a:srgbClr val="5D59A3"/>
                </a:solidFill>
                <a:latin typeface="Comfortaa"/>
                <a:ea typeface="Comfortaa"/>
                <a:cs typeface="Comfortaa"/>
                <a:sym typeface="Comfortaa"/>
              </a:rPr>
              <a:t>Please click </a:t>
            </a:r>
            <a:r>
              <a:rPr b="1" lang="en-GB" u="sng">
                <a:solidFill>
                  <a:schemeClr val="hlink"/>
                </a:solidFill>
                <a:latin typeface="Comfortaa"/>
                <a:ea typeface="Comfortaa"/>
                <a:cs typeface="Comfortaa"/>
                <a:sym typeface="Comfortaa"/>
                <a:hlinkClick r:id="rId6"/>
              </a:rPr>
              <a:t>here</a:t>
            </a:r>
            <a:r>
              <a:rPr b="1" lang="en-GB">
                <a:solidFill>
                  <a:srgbClr val="5D59A3"/>
                </a:solidFill>
                <a:latin typeface="Comfortaa"/>
                <a:ea typeface="Comfortaa"/>
                <a:cs typeface="Comfortaa"/>
                <a:sym typeface="Comfortaa"/>
              </a:rPr>
              <a:t> to read our Clubs Letter, which contains important information about club selections, start dates, and how to secure a place for your child. Clubs are managed through SchoolsBuddy. If you need help with your SchoolsBuddy login, please contact the school office.</a:t>
            </a:r>
            <a:endParaRPr b="1">
              <a:solidFill>
                <a:srgbClr val="5D59A3"/>
              </a:solidFill>
              <a:latin typeface="Comfortaa"/>
              <a:ea typeface="Comfortaa"/>
              <a:cs typeface="Comfortaa"/>
              <a:sym typeface="Comfortaa"/>
            </a:endParaRPr>
          </a:p>
          <a:p>
            <a:pPr indent="0" lvl="0" marL="0" rtl="0" algn="l">
              <a:lnSpc>
                <a:spcPct val="115000"/>
              </a:lnSpc>
              <a:spcBef>
                <a:spcPts val="1200"/>
              </a:spcBef>
              <a:spcAft>
                <a:spcPts val="0"/>
              </a:spcAft>
              <a:buClr>
                <a:schemeClr val="dk1"/>
              </a:buClr>
              <a:buSzPts val="1100"/>
              <a:buFont typeface="Arial"/>
              <a:buNone/>
            </a:pPr>
            <a:r>
              <a:rPr b="1" lang="en-GB">
                <a:solidFill>
                  <a:srgbClr val="5D59A3"/>
                </a:solidFill>
                <a:latin typeface="Comfortaa"/>
                <a:ea typeface="Comfortaa"/>
                <a:cs typeface="Comfortaa"/>
                <a:sym typeface="Comfortaa"/>
              </a:rPr>
              <a:t>Club selections will open on Monday at 9:00am.</a:t>
            </a:r>
            <a:endParaRPr b="1">
              <a:solidFill>
                <a:srgbClr val="5D59A3"/>
              </a:solidFill>
              <a:latin typeface="Comfortaa"/>
              <a:ea typeface="Comfortaa"/>
              <a:cs typeface="Comfortaa"/>
              <a:sym typeface="Comfortaa"/>
            </a:endParaRPr>
          </a:p>
          <a:p>
            <a:pPr indent="0" lvl="0" marL="0" rtl="0" algn="l">
              <a:spcBef>
                <a:spcPts val="1200"/>
              </a:spcBef>
              <a:spcAft>
                <a:spcPts val="0"/>
              </a:spcAft>
              <a:buNone/>
            </a:pPr>
            <a:r>
              <a:t/>
            </a:r>
            <a:endParaRPr sz="1800">
              <a:solidFill>
                <a:schemeClr val="dk2"/>
              </a:solidFill>
            </a:endParaRPr>
          </a:p>
        </p:txBody>
      </p:sp>
      <p:pic>
        <p:nvPicPr>
          <p:cNvPr id="73" name="Google Shape;73;p14"/>
          <p:cNvPicPr preferRelativeResize="0"/>
          <p:nvPr/>
        </p:nvPicPr>
        <p:blipFill>
          <a:blip r:embed="rId7">
            <a:alphaModFix/>
          </a:blip>
          <a:stretch>
            <a:fillRect/>
          </a:stretch>
        </p:blipFill>
        <p:spPr>
          <a:xfrm>
            <a:off x="2020925" y="4430675"/>
            <a:ext cx="2185068" cy="3121526"/>
          </a:xfrm>
          <a:prstGeom prst="rect">
            <a:avLst/>
          </a:prstGeom>
          <a:noFill/>
          <a:ln>
            <a:noFill/>
          </a:ln>
        </p:spPr>
      </p:pic>
      <p:sp>
        <p:nvSpPr>
          <p:cNvPr id="74" name="Google Shape;74;p14"/>
          <p:cNvSpPr txBox="1"/>
          <p:nvPr/>
        </p:nvSpPr>
        <p:spPr>
          <a:xfrm>
            <a:off x="165775" y="4434275"/>
            <a:ext cx="1711800" cy="3121500"/>
          </a:xfrm>
          <a:prstGeom prst="rect">
            <a:avLst/>
          </a:prstGeom>
          <a:solidFill>
            <a:srgbClr val="A64D79"/>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a:solidFill>
                <a:schemeClr val="lt1"/>
              </a:solidFill>
            </a:endParaRPr>
          </a:p>
          <a:p>
            <a:pPr indent="0" lvl="0" marL="0" rtl="0" algn="ctr">
              <a:spcBef>
                <a:spcPts val="0"/>
              </a:spcBef>
              <a:spcAft>
                <a:spcPts val="0"/>
              </a:spcAft>
              <a:buNone/>
            </a:pPr>
            <a:r>
              <a:rPr lang="en-GB">
                <a:solidFill>
                  <a:schemeClr val="lt1"/>
                </a:solidFill>
              </a:rPr>
              <a:t>From next week we will be opening our field zones. Please can all children bring a pair of wellies (NAMED) in a strong plastic bag so they can access the field throughout the year.</a:t>
            </a:r>
            <a:endParaRPr>
              <a:solidFill>
                <a:schemeClr val="lt1"/>
              </a:solidFill>
              <a:highlight>
                <a:srgbClr val="F4CCCC"/>
              </a:high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78" name="Shape 78"/>
        <p:cNvGrpSpPr/>
        <p:nvPr/>
      </p:nvGrpSpPr>
      <p:grpSpPr>
        <a:xfrm>
          <a:off x="0" y="0"/>
          <a:ext cx="0" cy="0"/>
          <a:chOff x="0" y="0"/>
          <a:chExt cx="0" cy="0"/>
        </a:xfrm>
      </p:grpSpPr>
      <p:sp>
        <p:nvSpPr>
          <p:cNvPr id="79" name="Google Shape;79;p15"/>
          <p:cNvSpPr txBox="1"/>
          <p:nvPr/>
        </p:nvSpPr>
        <p:spPr>
          <a:xfrm>
            <a:off x="493500" y="2719125"/>
            <a:ext cx="47100" cy="3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p:txBody>
      </p:sp>
      <p:sp>
        <p:nvSpPr>
          <p:cNvPr id="80" name="Google Shape;80;p15"/>
          <p:cNvSpPr/>
          <p:nvPr/>
        </p:nvSpPr>
        <p:spPr>
          <a:xfrm>
            <a:off x="141300" y="75900"/>
            <a:ext cx="7421400" cy="1281600"/>
          </a:xfrm>
          <a:prstGeom prst="rect">
            <a:avLst/>
          </a:prstGeom>
          <a:solidFill>
            <a:schemeClr val="lt1"/>
          </a:solidFill>
          <a:ln cap="flat" cmpd="sng" w="114300">
            <a:solidFill>
              <a:srgbClr val="073763"/>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C4587"/>
              </a:solidFill>
            </a:endParaRPr>
          </a:p>
        </p:txBody>
      </p:sp>
      <p:sp>
        <p:nvSpPr>
          <p:cNvPr id="81" name="Google Shape;81;p15"/>
          <p:cNvSpPr txBox="1"/>
          <p:nvPr/>
        </p:nvSpPr>
        <p:spPr>
          <a:xfrm>
            <a:off x="66150" y="246900"/>
            <a:ext cx="3636000" cy="97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5000">
                <a:solidFill>
                  <a:srgbClr val="1C4587"/>
                </a:solidFill>
                <a:highlight>
                  <a:srgbClr val="FFFFFF"/>
                </a:highlight>
                <a:latin typeface="Impact"/>
                <a:ea typeface="Impact"/>
                <a:cs typeface="Impact"/>
                <a:sym typeface="Impact"/>
              </a:rPr>
              <a:t>Newsflash</a:t>
            </a:r>
            <a:endParaRPr sz="1900">
              <a:solidFill>
                <a:srgbClr val="1C4587"/>
              </a:solidFill>
              <a:highlight>
                <a:srgbClr val="FFFFFF"/>
              </a:highlight>
              <a:latin typeface="Impact"/>
              <a:ea typeface="Impact"/>
              <a:cs typeface="Impact"/>
              <a:sym typeface="Impact"/>
            </a:endParaRPr>
          </a:p>
        </p:txBody>
      </p:sp>
      <p:pic>
        <p:nvPicPr>
          <p:cNvPr id="82" name="Google Shape;82;p15"/>
          <p:cNvPicPr preferRelativeResize="0"/>
          <p:nvPr/>
        </p:nvPicPr>
        <p:blipFill>
          <a:blip r:embed="rId3">
            <a:alphaModFix/>
          </a:blip>
          <a:stretch>
            <a:fillRect/>
          </a:stretch>
        </p:blipFill>
        <p:spPr>
          <a:xfrm>
            <a:off x="3805576" y="204625"/>
            <a:ext cx="3584198" cy="970800"/>
          </a:xfrm>
          <a:prstGeom prst="rect">
            <a:avLst/>
          </a:prstGeom>
          <a:solidFill>
            <a:schemeClr val="lt1"/>
          </a:solidFill>
          <a:ln>
            <a:noFill/>
          </a:ln>
        </p:spPr>
      </p:pic>
      <p:sp>
        <p:nvSpPr>
          <p:cNvPr id="83" name="Google Shape;83;p15"/>
          <p:cNvSpPr txBox="1"/>
          <p:nvPr/>
        </p:nvSpPr>
        <p:spPr>
          <a:xfrm>
            <a:off x="107700" y="911400"/>
            <a:ext cx="3552900" cy="446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sz="1300">
                <a:solidFill>
                  <a:schemeClr val="dk1"/>
                </a:solidFill>
              </a:rPr>
              <a:t>5th September 2025</a:t>
            </a:r>
            <a:endParaRPr sz="1800">
              <a:solidFill>
                <a:schemeClr val="dk2"/>
              </a:solidFill>
            </a:endParaRPr>
          </a:p>
        </p:txBody>
      </p:sp>
      <p:pic>
        <p:nvPicPr>
          <p:cNvPr id="84" name="Google Shape;84;p15"/>
          <p:cNvPicPr preferRelativeResize="0"/>
          <p:nvPr/>
        </p:nvPicPr>
        <p:blipFill>
          <a:blip r:embed="rId4">
            <a:alphaModFix/>
          </a:blip>
          <a:stretch>
            <a:fillRect/>
          </a:stretch>
        </p:blipFill>
        <p:spPr>
          <a:xfrm>
            <a:off x="757850" y="2242026"/>
            <a:ext cx="6188300" cy="8377975"/>
          </a:xfrm>
          <a:prstGeom prst="rect">
            <a:avLst/>
          </a:prstGeom>
          <a:noFill/>
          <a:ln>
            <a:noFill/>
          </a:ln>
        </p:spPr>
      </p:pic>
      <p:sp>
        <p:nvSpPr>
          <p:cNvPr id="85" name="Google Shape;85;p15"/>
          <p:cNvSpPr txBox="1"/>
          <p:nvPr/>
        </p:nvSpPr>
        <p:spPr>
          <a:xfrm>
            <a:off x="942550" y="1546375"/>
            <a:ext cx="5876100" cy="515400"/>
          </a:xfrm>
          <a:prstGeom prst="rect">
            <a:avLst/>
          </a:prstGeom>
          <a:noFill/>
          <a:ln cap="flat" cmpd="sng" w="76200">
            <a:solidFill>
              <a:schemeClr val="lt1"/>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1"/>
                </a:solidFill>
              </a:rPr>
              <a:t>Please </a:t>
            </a:r>
            <a:r>
              <a:rPr lang="en-GB" sz="1800">
                <a:solidFill>
                  <a:schemeClr val="lt1"/>
                </a:solidFill>
              </a:rPr>
              <a:t>click</a:t>
            </a:r>
            <a:r>
              <a:rPr lang="en-GB" sz="1800">
                <a:solidFill>
                  <a:schemeClr val="lt1"/>
                </a:solidFill>
              </a:rPr>
              <a:t> </a:t>
            </a:r>
            <a:r>
              <a:rPr lang="en-GB" sz="1800" u="sng">
                <a:solidFill>
                  <a:schemeClr val="hlink"/>
                </a:solidFill>
                <a:hlinkClick r:id="rId5"/>
              </a:rPr>
              <a:t>HERE</a:t>
            </a:r>
            <a:r>
              <a:rPr lang="en-GB" sz="1800">
                <a:solidFill>
                  <a:schemeClr val="lt1"/>
                </a:solidFill>
              </a:rPr>
              <a:t> to see a letter regarding attendance</a:t>
            </a:r>
            <a:endParaRPr sz="1800">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89" name="Shape 89"/>
        <p:cNvGrpSpPr/>
        <p:nvPr/>
      </p:nvGrpSpPr>
      <p:grpSpPr>
        <a:xfrm>
          <a:off x="0" y="0"/>
          <a:ext cx="0" cy="0"/>
          <a:chOff x="0" y="0"/>
          <a:chExt cx="0" cy="0"/>
        </a:xfrm>
      </p:grpSpPr>
      <p:sp>
        <p:nvSpPr>
          <p:cNvPr id="90" name="Google Shape;90;p16"/>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91" name="Google Shape;91;p16"/>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92" name="Google Shape;92;p16"/>
          <p:cNvPicPr preferRelativeResize="0"/>
          <p:nvPr/>
        </p:nvPicPr>
        <p:blipFill>
          <a:blip r:embed="rId3">
            <a:alphaModFix/>
          </a:blip>
          <a:stretch>
            <a:fillRect/>
          </a:stretch>
        </p:blipFill>
        <p:spPr>
          <a:xfrm>
            <a:off x="152400" y="1358550"/>
            <a:ext cx="7399200" cy="3639041"/>
          </a:xfrm>
          <a:prstGeom prst="rect">
            <a:avLst/>
          </a:prstGeom>
          <a:noFill/>
          <a:ln>
            <a:noFill/>
          </a:ln>
        </p:spPr>
      </p:pic>
      <p:sp>
        <p:nvSpPr>
          <p:cNvPr id="93" name="Google Shape;93;p16"/>
          <p:cNvSpPr/>
          <p:nvPr/>
        </p:nvSpPr>
        <p:spPr>
          <a:xfrm>
            <a:off x="372450" y="5938550"/>
            <a:ext cx="6959100" cy="33336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u="sng"/>
              <a:t>Sunday 21st September</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a:t>Come and visit Sandcross in the event village. We would love to see as many of our children signing up as possible - to register - please use this link:</a:t>
            </a:r>
            <a:endParaRPr sz="2000"/>
          </a:p>
          <a:p>
            <a:pPr indent="0" lvl="0" marL="0" rtl="0" algn="ctr">
              <a:spcBef>
                <a:spcPts val="0"/>
              </a:spcBef>
              <a:spcAft>
                <a:spcPts val="0"/>
              </a:spcAft>
              <a:buNone/>
            </a:pPr>
            <a:r>
              <a:t/>
            </a:r>
            <a:endParaRPr sz="2000"/>
          </a:p>
          <a:p>
            <a:pPr indent="0" lvl="0" marL="0" rtl="0" algn="ctr">
              <a:spcBef>
                <a:spcPts val="0"/>
              </a:spcBef>
              <a:spcAft>
                <a:spcPts val="0"/>
              </a:spcAft>
              <a:buNone/>
            </a:pPr>
            <a:r>
              <a:rPr lang="en-GB" sz="2000"/>
              <a:t> </a:t>
            </a:r>
            <a:r>
              <a:rPr lang="en-GB" sz="2000" u="sng">
                <a:solidFill>
                  <a:schemeClr val="hlink"/>
                </a:solidFill>
                <a:hlinkClick r:id="rId4"/>
              </a:rPr>
              <a:t>https://www.runseries.co.uk/run-reigate-2025/</a:t>
            </a:r>
            <a:endParaRPr sz="2000" u="sng"/>
          </a:p>
          <a:p>
            <a:pPr indent="0" lvl="0" marL="0" rtl="0" algn="ctr">
              <a:spcBef>
                <a:spcPts val="0"/>
              </a:spcBef>
              <a:spcAft>
                <a:spcPts val="0"/>
              </a:spcAft>
              <a:buNone/>
            </a:pPr>
            <a:r>
              <a:t/>
            </a:r>
            <a:endParaRPr sz="2000" u="sng"/>
          </a:p>
          <a:p>
            <a:pPr indent="0" lvl="0" marL="0" rtl="0" algn="ctr">
              <a:spcBef>
                <a:spcPts val="0"/>
              </a:spcBef>
              <a:spcAft>
                <a:spcPts val="0"/>
              </a:spcAft>
              <a:buNone/>
            </a:pPr>
            <a:r>
              <a:rPr lang="en-GB" sz="2000"/>
              <a:t>‘Team Sandcross’ will gather at the Sandcross stall at 11:30am for a team photo!</a:t>
            </a:r>
            <a:endParaRPr sz="2000"/>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97" name="Shape 97"/>
        <p:cNvGrpSpPr/>
        <p:nvPr/>
      </p:nvGrpSpPr>
      <p:grpSpPr>
        <a:xfrm>
          <a:off x="0" y="0"/>
          <a:ext cx="0" cy="0"/>
          <a:chOff x="0" y="0"/>
          <a:chExt cx="0" cy="0"/>
        </a:xfrm>
      </p:grpSpPr>
      <p:sp>
        <p:nvSpPr>
          <p:cNvPr id="98" name="Google Shape;98;p17"/>
          <p:cNvSpPr/>
          <p:nvPr/>
        </p:nvSpPr>
        <p:spPr>
          <a:xfrm>
            <a:off x="157950" y="180000"/>
            <a:ext cx="7388100" cy="104250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p:txBody>
      </p:sp>
      <p:sp>
        <p:nvSpPr>
          <p:cNvPr id="99" name="Google Shape;99;p17"/>
          <p:cNvSpPr txBox="1"/>
          <p:nvPr/>
        </p:nvSpPr>
        <p:spPr>
          <a:xfrm>
            <a:off x="423325" y="416858"/>
            <a:ext cx="2776500" cy="49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latin typeface="Calibri"/>
                <a:ea typeface="Calibri"/>
                <a:cs typeface="Calibri"/>
                <a:sym typeface="Calibri"/>
              </a:rPr>
              <a:t>Whole School Dates</a:t>
            </a:r>
            <a:endParaRPr b="1" sz="2100">
              <a:solidFill>
                <a:srgbClr val="1C4587"/>
              </a:solidFill>
              <a:latin typeface="Calibri"/>
              <a:ea typeface="Calibri"/>
              <a:cs typeface="Calibri"/>
              <a:sym typeface="Calibri"/>
            </a:endParaRPr>
          </a:p>
        </p:txBody>
      </p:sp>
      <p:sp>
        <p:nvSpPr>
          <p:cNvPr id="100" name="Google Shape;100;p17"/>
          <p:cNvSpPr txBox="1"/>
          <p:nvPr/>
        </p:nvSpPr>
        <p:spPr>
          <a:xfrm>
            <a:off x="6" y="1502417"/>
            <a:ext cx="7224300" cy="877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Thursday 18th September </a:t>
            </a:r>
            <a:r>
              <a:rPr lang="en-GB" sz="1700">
                <a:solidFill>
                  <a:srgbClr val="1C4587"/>
                </a:solidFill>
                <a:highlight>
                  <a:schemeClr val="lt1"/>
                </a:highlight>
                <a:latin typeface="Calibri"/>
                <a:ea typeface="Calibri"/>
                <a:cs typeface="Calibri"/>
                <a:sym typeface="Calibri"/>
              </a:rPr>
              <a:t>- Parent Rep Forum - 5pm Virtual only - </a:t>
            </a:r>
            <a:r>
              <a:rPr lang="en-GB" sz="1700" u="sng">
                <a:solidFill>
                  <a:schemeClr val="hlink"/>
                </a:solidFill>
                <a:highlight>
                  <a:schemeClr val="lt1"/>
                </a:highlight>
                <a:latin typeface="Calibri"/>
                <a:ea typeface="Calibri"/>
                <a:cs typeface="Calibri"/>
                <a:sym typeface="Calibri"/>
                <a:hlinkClick r:id="rId3"/>
              </a:rPr>
              <a:t>Zoom Registration Link</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Sunday 21st September </a:t>
            </a:r>
            <a:r>
              <a:rPr lang="en-GB" sz="1700">
                <a:solidFill>
                  <a:srgbClr val="1C4587"/>
                </a:solidFill>
                <a:highlight>
                  <a:schemeClr val="lt1"/>
                </a:highlight>
                <a:latin typeface="Calibri"/>
                <a:ea typeface="Calibri"/>
                <a:cs typeface="Calibri"/>
                <a:sym typeface="Calibri"/>
              </a:rPr>
              <a:t>- Run Reigate</a:t>
            </a:r>
            <a:endParaRPr sz="1700">
              <a:solidFill>
                <a:srgbClr val="1C4587"/>
              </a:solidFill>
              <a:highlight>
                <a:schemeClr val="lt1"/>
              </a:highlight>
              <a:latin typeface="Calibri"/>
              <a:ea typeface="Calibri"/>
              <a:cs typeface="Calibri"/>
              <a:sym typeface="Calibri"/>
            </a:endParaRPr>
          </a:p>
          <a:p>
            <a:pPr indent="-336550" lvl="0" marL="457200" rtl="0" algn="l">
              <a:spcBef>
                <a:spcPts val="0"/>
              </a:spcBef>
              <a:spcAft>
                <a:spcPts val="0"/>
              </a:spcAft>
              <a:buClr>
                <a:srgbClr val="1C4587"/>
              </a:buClr>
              <a:buSzPts val="1700"/>
              <a:buFont typeface="Calibri"/>
              <a:buChar char="●"/>
            </a:pPr>
            <a:r>
              <a:rPr b="1" lang="en-GB" sz="1700">
                <a:solidFill>
                  <a:srgbClr val="1C4587"/>
                </a:solidFill>
                <a:highlight>
                  <a:schemeClr val="lt1"/>
                </a:highlight>
                <a:latin typeface="Calibri"/>
                <a:ea typeface="Calibri"/>
                <a:cs typeface="Calibri"/>
                <a:sym typeface="Calibri"/>
              </a:rPr>
              <a:t>Monday 22nd September </a:t>
            </a:r>
            <a:r>
              <a:rPr lang="en-GB" sz="1700">
                <a:solidFill>
                  <a:srgbClr val="1C4587"/>
                </a:solidFill>
                <a:highlight>
                  <a:schemeClr val="lt1"/>
                </a:highlight>
                <a:latin typeface="Calibri"/>
                <a:ea typeface="Calibri"/>
                <a:cs typeface="Calibri"/>
                <a:sym typeface="Calibri"/>
              </a:rPr>
              <a:t>- Clubs start -</a:t>
            </a:r>
            <a:r>
              <a:rPr lang="en-GB" sz="1700" u="sng">
                <a:solidFill>
                  <a:schemeClr val="hlink"/>
                </a:solidFill>
                <a:highlight>
                  <a:schemeClr val="lt1"/>
                </a:highlight>
                <a:latin typeface="Calibri"/>
                <a:ea typeface="Calibri"/>
                <a:cs typeface="Calibri"/>
                <a:sym typeface="Calibri"/>
                <a:hlinkClick r:id="rId4"/>
              </a:rPr>
              <a:t> Letter </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FF0000"/>
              </a:buClr>
              <a:buSzPts val="1600"/>
              <a:buFont typeface="Calibri"/>
              <a:buChar char="●"/>
            </a:pPr>
            <a:r>
              <a:rPr b="1" lang="en-GB" sz="1600">
                <a:solidFill>
                  <a:srgbClr val="FF0000"/>
                </a:solidFill>
                <a:highlight>
                  <a:schemeClr val="lt1"/>
                </a:highlight>
                <a:latin typeface="Calibri"/>
                <a:ea typeface="Calibri"/>
                <a:cs typeface="Calibri"/>
                <a:sym typeface="Calibri"/>
              </a:rPr>
              <a:t>Thursday 2nd October</a:t>
            </a:r>
            <a:r>
              <a:rPr lang="en-GB" sz="1600">
                <a:solidFill>
                  <a:srgbClr val="FF0000"/>
                </a:solidFill>
                <a:highlight>
                  <a:schemeClr val="lt1"/>
                </a:highlight>
                <a:latin typeface="Calibri"/>
                <a:ea typeface="Calibri"/>
                <a:cs typeface="Calibri"/>
                <a:sym typeface="Calibri"/>
              </a:rPr>
              <a:t> - Harvest Festival Lunch - Form to order a lunch - </a:t>
            </a:r>
            <a:r>
              <a:rPr lang="en-GB" sz="1600" u="sng">
                <a:solidFill>
                  <a:srgbClr val="FF0000"/>
                </a:solidFill>
                <a:highlight>
                  <a:schemeClr val="lt1"/>
                </a:highlight>
                <a:latin typeface="Calibri"/>
                <a:ea typeface="Calibri"/>
                <a:cs typeface="Calibri"/>
                <a:sym typeface="Calibri"/>
                <a:hlinkClick r:id="rId5">
                  <a:extLst>
                    <a:ext uri="{A12FA001-AC4F-418D-AE19-62706E023703}">
                      <ahyp:hlinkClr val="tx"/>
                    </a:ext>
                  </a:extLst>
                </a:hlinkClick>
              </a:rPr>
              <a:t>HERE</a:t>
            </a:r>
            <a:endParaRPr sz="1600">
              <a:solidFill>
                <a:srgbClr val="FF0000"/>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6th October </a:t>
            </a:r>
            <a:r>
              <a:rPr lang="en-GB" sz="1600">
                <a:solidFill>
                  <a:srgbClr val="1C4587"/>
                </a:solidFill>
                <a:highlight>
                  <a:schemeClr val="lt1"/>
                </a:highlight>
                <a:latin typeface="Calibri"/>
                <a:ea typeface="Calibri"/>
                <a:cs typeface="Calibri"/>
                <a:sym typeface="Calibri"/>
              </a:rPr>
              <a:t>- Y3 Open Morning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Thursday  9th October -</a:t>
            </a:r>
            <a:r>
              <a:rPr lang="en-GB" sz="1600">
                <a:solidFill>
                  <a:srgbClr val="1C4587"/>
                </a:solidFill>
                <a:highlight>
                  <a:schemeClr val="lt1"/>
                </a:highlight>
                <a:latin typeface="Calibri"/>
                <a:ea typeface="Calibri"/>
                <a:cs typeface="Calibri"/>
                <a:sym typeface="Calibri"/>
              </a:rPr>
              <a:t> EYFS Open Morning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13th October </a:t>
            </a:r>
            <a:r>
              <a:rPr lang="en-GB" sz="1600">
                <a:solidFill>
                  <a:srgbClr val="1C4587"/>
                </a:solidFill>
                <a:highlight>
                  <a:schemeClr val="lt1"/>
                </a:highlight>
                <a:latin typeface="Calibri"/>
                <a:ea typeface="Calibri"/>
                <a:cs typeface="Calibri"/>
                <a:sym typeface="Calibri"/>
              </a:rPr>
              <a:t>- Parents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Thursday 16th October</a:t>
            </a:r>
            <a:r>
              <a:rPr lang="en-GB" sz="1600">
                <a:solidFill>
                  <a:srgbClr val="1C4587"/>
                </a:solidFill>
                <a:highlight>
                  <a:schemeClr val="lt1"/>
                </a:highlight>
                <a:latin typeface="Calibri"/>
                <a:ea typeface="Calibri"/>
                <a:cs typeface="Calibri"/>
                <a:sym typeface="Calibri"/>
              </a:rPr>
              <a:t> - Parents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FF0000"/>
              </a:buClr>
              <a:buSzPts val="1600"/>
              <a:buFont typeface="Calibri"/>
              <a:buChar char="●"/>
            </a:pPr>
            <a:r>
              <a:rPr b="1" lang="en-GB" sz="1600">
                <a:solidFill>
                  <a:srgbClr val="FF0000"/>
                </a:solidFill>
                <a:highlight>
                  <a:schemeClr val="lt1"/>
                </a:highlight>
                <a:latin typeface="Calibri"/>
                <a:ea typeface="Calibri"/>
                <a:cs typeface="Calibri"/>
                <a:sym typeface="Calibri"/>
              </a:rPr>
              <a:t>Wednesday 5th &amp; Monday 10th November</a:t>
            </a:r>
            <a:r>
              <a:rPr lang="en-GB" sz="1600">
                <a:solidFill>
                  <a:srgbClr val="FF0000"/>
                </a:solidFill>
                <a:highlight>
                  <a:schemeClr val="lt1"/>
                </a:highlight>
                <a:latin typeface="Calibri"/>
                <a:ea typeface="Calibri"/>
                <a:cs typeface="Calibri"/>
                <a:sym typeface="Calibri"/>
              </a:rPr>
              <a:t> - Flu Vaccinations - </a:t>
            </a:r>
            <a:r>
              <a:rPr lang="en-GB" sz="1600" u="sng">
                <a:solidFill>
                  <a:schemeClr val="hlink"/>
                </a:solidFill>
                <a:highlight>
                  <a:schemeClr val="lt1"/>
                </a:highlight>
                <a:latin typeface="Calibri"/>
                <a:ea typeface="Calibri"/>
                <a:cs typeface="Calibri"/>
                <a:sym typeface="Calibri"/>
                <a:hlinkClick r:id="rId6"/>
              </a:rPr>
              <a:t>Letter</a:t>
            </a:r>
            <a:endParaRPr sz="1600">
              <a:solidFill>
                <a:srgbClr val="FF0000"/>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10th November </a:t>
            </a:r>
            <a:r>
              <a:rPr lang="en-GB" sz="1600">
                <a:solidFill>
                  <a:srgbClr val="1C4587"/>
                </a:solidFill>
                <a:highlight>
                  <a:schemeClr val="lt1"/>
                </a:highlight>
                <a:latin typeface="Calibri"/>
                <a:ea typeface="Calibri"/>
                <a:cs typeface="Calibri"/>
                <a:sym typeface="Calibri"/>
              </a:rPr>
              <a:t>- Y3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Wednesday 19th November </a:t>
            </a:r>
            <a:r>
              <a:rPr lang="en-GB" sz="1600">
                <a:solidFill>
                  <a:srgbClr val="1C4587"/>
                </a:solidFill>
                <a:highlight>
                  <a:schemeClr val="lt1"/>
                </a:highlight>
                <a:latin typeface="Calibri"/>
                <a:ea typeface="Calibri"/>
                <a:cs typeface="Calibri"/>
                <a:sym typeface="Calibri"/>
              </a:rPr>
              <a:t>- EYFS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1st December </a:t>
            </a:r>
            <a:r>
              <a:rPr lang="en-GB" sz="1600">
                <a:solidFill>
                  <a:srgbClr val="1C4587"/>
                </a:solidFill>
                <a:highlight>
                  <a:schemeClr val="lt1"/>
                </a:highlight>
                <a:latin typeface="Calibri"/>
                <a:ea typeface="Calibri"/>
                <a:cs typeface="Calibri"/>
                <a:sym typeface="Calibri"/>
              </a:rPr>
              <a:t>- Year 3 Open Evening - Further details to follow</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Wednesday 22nd - Friday 24th October </a:t>
            </a:r>
            <a:r>
              <a:rPr lang="en-GB" sz="1600">
                <a:solidFill>
                  <a:srgbClr val="1C4587"/>
                </a:solidFill>
                <a:highlight>
                  <a:schemeClr val="lt1"/>
                </a:highlight>
                <a:latin typeface="Calibri"/>
                <a:ea typeface="Calibri"/>
                <a:cs typeface="Calibri"/>
                <a:sym typeface="Calibri"/>
              </a:rPr>
              <a:t>- Inset Days</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27th October - Friday 31st October</a:t>
            </a:r>
            <a:r>
              <a:rPr lang="en-GB" sz="1600">
                <a:solidFill>
                  <a:srgbClr val="1C4587"/>
                </a:solidFill>
                <a:highlight>
                  <a:schemeClr val="lt1"/>
                </a:highlight>
                <a:latin typeface="Calibri"/>
                <a:ea typeface="Calibri"/>
                <a:cs typeface="Calibri"/>
                <a:sym typeface="Calibri"/>
              </a:rPr>
              <a:t> - Half Term</a:t>
            </a:r>
            <a:endParaRPr sz="1600">
              <a:solidFill>
                <a:srgbClr val="1C4587"/>
              </a:solidFill>
              <a:highlight>
                <a:schemeClr val="lt1"/>
              </a:highlight>
              <a:latin typeface="Calibri"/>
              <a:ea typeface="Calibri"/>
              <a:cs typeface="Calibri"/>
              <a:sym typeface="Calibri"/>
            </a:endParaRPr>
          </a:p>
          <a:p>
            <a:pPr indent="-330200" lvl="0" marL="457200" rtl="0" algn="l">
              <a:spcBef>
                <a:spcPts val="0"/>
              </a:spcBef>
              <a:spcAft>
                <a:spcPts val="0"/>
              </a:spcAft>
              <a:buClr>
                <a:srgbClr val="1C4587"/>
              </a:buClr>
              <a:buSzPts val="1600"/>
              <a:buFont typeface="Calibri"/>
              <a:buChar char="●"/>
            </a:pPr>
            <a:r>
              <a:rPr b="1" lang="en-GB" sz="1600">
                <a:solidFill>
                  <a:srgbClr val="1C4587"/>
                </a:solidFill>
                <a:highlight>
                  <a:schemeClr val="lt1"/>
                </a:highlight>
                <a:latin typeface="Calibri"/>
                <a:ea typeface="Calibri"/>
                <a:cs typeface="Calibri"/>
                <a:sym typeface="Calibri"/>
              </a:rPr>
              <a:t>Monday 3rd November</a:t>
            </a:r>
            <a:r>
              <a:rPr lang="en-GB" sz="1600">
                <a:solidFill>
                  <a:srgbClr val="1C4587"/>
                </a:solidFill>
                <a:highlight>
                  <a:schemeClr val="lt1"/>
                </a:highlight>
                <a:latin typeface="Calibri"/>
                <a:ea typeface="Calibri"/>
                <a:cs typeface="Calibri"/>
                <a:sym typeface="Calibri"/>
              </a:rPr>
              <a:t> - Inset Day </a:t>
            </a:r>
            <a:endParaRPr sz="2000">
              <a:solidFill>
                <a:srgbClr val="FF0000"/>
              </a:solidFill>
              <a:latin typeface="Calibri"/>
              <a:ea typeface="Calibri"/>
              <a:cs typeface="Calibri"/>
              <a:sym typeface="Calibri"/>
            </a:endParaRPr>
          </a:p>
          <a:p>
            <a:pPr indent="-330200" lvl="0" marL="457200" rtl="0" algn="l">
              <a:spcBef>
                <a:spcPts val="0"/>
              </a:spcBef>
              <a:spcAft>
                <a:spcPts val="0"/>
              </a:spcAft>
              <a:buClr>
                <a:srgbClr val="FF0000"/>
              </a:buClr>
              <a:buSzPts val="1600"/>
              <a:buFont typeface="Calibri"/>
              <a:buChar char="●"/>
            </a:pPr>
            <a:r>
              <a:rPr b="1" lang="en-GB" sz="1600">
                <a:solidFill>
                  <a:srgbClr val="FF0000"/>
                </a:solidFill>
                <a:highlight>
                  <a:schemeClr val="lt1"/>
                </a:highlight>
                <a:latin typeface="Calibri"/>
                <a:ea typeface="Calibri"/>
                <a:cs typeface="Calibri"/>
                <a:sym typeface="Calibri"/>
              </a:rPr>
              <a:t>Monday 6th July </a:t>
            </a:r>
            <a:r>
              <a:rPr lang="en-GB" sz="1600">
                <a:solidFill>
                  <a:srgbClr val="FF0000"/>
                </a:solidFill>
                <a:highlight>
                  <a:schemeClr val="lt1"/>
                </a:highlight>
                <a:latin typeface="Calibri"/>
                <a:ea typeface="Calibri"/>
                <a:cs typeface="Calibri"/>
                <a:sym typeface="Calibri"/>
              </a:rPr>
              <a:t>- Sports Day - </a:t>
            </a:r>
            <a:r>
              <a:rPr lang="en-GB" sz="1600">
                <a:solidFill>
                  <a:srgbClr val="FF0000"/>
                </a:solidFill>
                <a:latin typeface="Calibri"/>
                <a:ea typeface="Calibri"/>
                <a:cs typeface="Calibri"/>
                <a:sym typeface="Calibri"/>
              </a:rPr>
              <a:t>Nursery, Reception (am)  Year 1 and Year 2 (pm)</a:t>
            </a:r>
            <a:endParaRPr sz="1600">
              <a:solidFill>
                <a:srgbClr val="FF0000"/>
              </a:solidFill>
              <a:latin typeface="Calibri"/>
              <a:ea typeface="Calibri"/>
              <a:cs typeface="Calibri"/>
              <a:sym typeface="Calibri"/>
            </a:endParaRPr>
          </a:p>
          <a:p>
            <a:pPr indent="-330200" lvl="0" marL="457200" rtl="0" algn="l">
              <a:spcBef>
                <a:spcPts val="0"/>
              </a:spcBef>
              <a:spcAft>
                <a:spcPts val="0"/>
              </a:spcAft>
              <a:buClr>
                <a:srgbClr val="FF0000"/>
              </a:buClr>
              <a:buSzPts val="1600"/>
              <a:buFont typeface="Calibri"/>
              <a:buChar char="●"/>
            </a:pPr>
            <a:r>
              <a:rPr b="1" lang="en-GB" sz="1600">
                <a:solidFill>
                  <a:srgbClr val="FF0000"/>
                </a:solidFill>
                <a:latin typeface="Calibri"/>
                <a:ea typeface="Calibri"/>
                <a:cs typeface="Calibri"/>
                <a:sym typeface="Calibri"/>
              </a:rPr>
              <a:t>Friday 10th July </a:t>
            </a:r>
            <a:r>
              <a:rPr lang="en-GB" sz="1600">
                <a:solidFill>
                  <a:srgbClr val="FF0000"/>
                </a:solidFill>
                <a:latin typeface="Calibri"/>
                <a:ea typeface="Calibri"/>
                <a:cs typeface="Calibri"/>
                <a:sym typeface="Calibri"/>
              </a:rPr>
              <a:t>- Sports Day - Year 3, 4 (am)  5 and 6 (pm)</a:t>
            </a:r>
            <a:endParaRPr sz="2000">
              <a:solidFill>
                <a:srgbClr val="FF0000"/>
              </a:solidFill>
              <a:latin typeface="Calibri"/>
              <a:ea typeface="Calibri"/>
              <a:cs typeface="Calibri"/>
              <a:sym typeface="Calibri"/>
            </a:endParaRPr>
          </a:p>
        </p:txBody>
      </p:sp>
      <p:pic>
        <p:nvPicPr>
          <p:cNvPr id="101" name="Google Shape;101;p17"/>
          <p:cNvPicPr preferRelativeResize="0"/>
          <p:nvPr/>
        </p:nvPicPr>
        <p:blipFill>
          <a:blip r:embed="rId7">
            <a:alphaModFix/>
          </a:blip>
          <a:stretch>
            <a:fillRect/>
          </a:stretch>
        </p:blipFill>
        <p:spPr>
          <a:xfrm>
            <a:off x="5624149" y="239250"/>
            <a:ext cx="1831975" cy="496200"/>
          </a:xfrm>
          <a:prstGeom prst="rect">
            <a:avLst/>
          </a:prstGeom>
          <a:solidFill>
            <a:schemeClr val="lt1"/>
          </a:solidFill>
          <a:ln>
            <a:noFill/>
          </a:ln>
        </p:spPr>
      </p:pic>
      <p:sp>
        <p:nvSpPr>
          <p:cNvPr id="102" name="Google Shape;102;p17"/>
          <p:cNvSpPr/>
          <p:nvPr/>
        </p:nvSpPr>
        <p:spPr>
          <a:xfrm>
            <a:off x="4094175" y="9926175"/>
            <a:ext cx="3361800" cy="574800"/>
          </a:xfrm>
          <a:prstGeom prst="roundRect">
            <a:avLst>
              <a:gd fmla="val 37200" name="adj"/>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300">
                <a:solidFill>
                  <a:srgbClr val="FF0000"/>
                </a:solidFill>
              </a:rPr>
              <a:t>All dates in red are new additions</a:t>
            </a:r>
            <a:endParaRPr b="1" sz="1300">
              <a:solidFill>
                <a:srgbClr val="FF0000"/>
              </a:solidFill>
            </a:endParaRPr>
          </a:p>
          <a:p>
            <a:pPr indent="0" lvl="0" marL="0" rtl="0" algn="ctr">
              <a:spcBef>
                <a:spcPts val="0"/>
              </a:spcBef>
              <a:spcAft>
                <a:spcPts val="0"/>
              </a:spcAft>
              <a:buNone/>
            </a:pPr>
            <a:r>
              <a:rPr b="1" lang="en-GB" sz="1300">
                <a:solidFill>
                  <a:srgbClr val="1C4587"/>
                </a:solidFill>
              </a:rPr>
              <a:t>All dates in blue have already been sent ou</a:t>
            </a:r>
            <a:r>
              <a:rPr b="1" lang="en-GB" sz="1100">
                <a:solidFill>
                  <a:srgbClr val="1C4587"/>
                </a:solidFill>
              </a:rPr>
              <a:t>t</a:t>
            </a:r>
            <a:endParaRPr b="1" sz="1100">
              <a:solidFill>
                <a:srgbClr val="1C4587"/>
              </a:solidFill>
            </a:endParaRPr>
          </a:p>
        </p:txBody>
      </p:sp>
      <p:sp>
        <p:nvSpPr>
          <p:cNvPr id="103" name="Google Shape;103;p17"/>
          <p:cNvSpPr/>
          <p:nvPr/>
        </p:nvSpPr>
        <p:spPr>
          <a:xfrm>
            <a:off x="231875" y="9926150"/>
            <a:ext cx="2776500" cy="574800"/>
          </a:xfrm>
          <a:prstGeom prst="roundRect">
            <a:avLst>
              <a:gd fmla="val 16667" name="adj"/>
            </a:avLst>
          </a:prstGeom>
          <a:solidFill>
            <a:srgbClr val="F1C23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rgbClr val="1C4587"/>
                </a:solidFill>
                <a:latin typeface="Calibri"/>
                <a:ea typeface="Calibri"/>
                <a:cs typeface="Calibri"/>
                <a:sym typeface="Calibri"/>
              </a:rPr>
              <a:t>Click </a:t>
            </a:r>
            <a:r>
              <a:rPr b="1" lang="en-GB" u="sng">
                <a:solidFill>
                  <a:srgbClr val="1C4587"/>
                </a:solidFill>
                <a:latin typeface="Calibri"/>
                <a:ea typeface="Calibri"/>
                <a:cs typeface="Calibri"/>
                <a:sym typeface="Calibri"/>
                <a:hlinkClick r:id="rId8">
                  <a:extLst>
                    <a:ext uri="{A12FA001-AC4F-418D-AE19-62706E023703}">
                      <ahyp:hlinkClr val="tx"/>
                    </a:ext>
                  </a:extLst>
                </a:hlinkClick>
              </a:rPr>
              <a:t>HERE</a:t>
            </a:r>
            <a:r>
              <a:rPr b="1" lang="en-GB">
                <a:solidFill>
                  <a:srgbClr val="1C4587"/>
                </a:solidFill>
                <a:latin typeface="Calibri"/>
                <a:ea typeface="Calibri"/>
                <a:cs typeface="Calibri"/>
                <a:sym typeface="Calibri"/>
              </a:rPr>
              <a:t> </a:t>
            </a:r>
            <a:r>
              <a:rPr lang="en-GB">
                <a:solidFill>
                  <a:srgbClr val="1C4587"/>
                </a:solidFill>
                <a:latin typeface="Calibri"/>
                <a:ea typeface="Calibri"/>
                <a:cs typeface="Calibri"/>
                <a:sym typeface="Calibri"/>
              </a:rPr>
              <a:t>to see the term dates for </a:t>
            </a:r>
            <a:r>
              <a:rPr b="1" lang="en-GB" u="sng">
                <a:solidFill>
                  <a:srgbClr val="1C4587"/>
                </a:solidFill>
                <a:latin typeface="Calibri"/>
                <a:ea typeface="Calibri"/>
                <a:cs typeface="Calibri"/>
                <a:sym typeface="Calibri"/>
              </a:rPr>
              <a:t>2025-2026</a:t>
            </a:r>
            <a:endParaRPr sz="17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07" name="Shape 107"/>
        <p:cNvGrpSpPr/>
        <p:nvPr/>
      </p:nvGrpSpPr>
      <p:grpSpPr>
        <a:xfrm>
          <a:off x="0" y="0"/>
          <a:ext cx="0" cy="0"/>
          <a:chOff x="0" y="0"/>
          <a:chExt cx="0" cy="0"/>
        </a:xfrm>
      </p:grpSpPr>
      <p:sp>
        <p:nvSpPr>
          <p:cNvPr id="108" name="Google Shape;108;p18"/>
          <p:cNvSpPr/>
          <p:nvPr/>
        </p:nvSpPr>
        <p:spPr>
          <a:xfrm>
            <a:off x="157950" y="2392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09" name="Google Shape;109;p18"/>
          <p:cNvSpPr txBox="1"/>
          <p:nvPr/>
        </p:nvSpPr>
        <p:spPr>
          <a:xfrm>
            <a:off x="288150" y="3503075"/>
            <a:ext cx="7127700" cy="69534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2100">
                <a:solidFill>
                  <a:srgbClr val="1C4587"/>
                </a:solidFill>
                <a:highlight>
                  <a:srgbClr val="FFFFFF"/>
                </a:highlight>
                <a:latin typeface="Calibri"/>
                <a:ea typeface="Calibri"/>
                <a:cs typeface="Calibri"/>
                <a:sym typeface="Calibri"/>
              </a:rPr>
              <a:t>In Nursery this week…..</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Good afternoon and welcome to the first weekly update message of this new year in Ladybirds.</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Each week I will be updating you with what we have been learning along with any news or information you may need.</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It has been lovely to meet with you all this week and see how excited all of the children are to be embarking on this new stage in their lives.</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The team and I have also been busy getting the classroom ready for next week when the adventure begins!</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A reminder of the starting sessions for Monday and Tuesday: Children in group A will attend the 8.30--11.30 session on Monday and the 12.00-3.00 session on Tuesday.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The children in group B will attend the 12.00-3.00 session on Monday and the 8.30-11.30 session on Tuesday.</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All children will begin their normal hours on Wednesday with all wraparound care available.</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We look forward to welcoming your child into our wonderful environment and helping them to become the confident, happy and independent learners we know they will be.</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Have a lovely weekend.</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Kind regards,</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rPr lang="en-GB" sz="1300">
                <a:solidFill>
                  <a:srgbClr val="1C4587"/>
                </a:solidFill>
                <a:highlight>
                  <a:srgbClr val="FFFFFF"/>
                </a:highlight>
              </a:rPr>
              <a:t>Mrs Darar and the Nursery team.</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8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b="1" sz="21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6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chemeClr val="dk1"/>
              </a:solidFill>
              <a:highlight>
                <a:srgbClr val="FFFFFF"/>
              </a:highlight>
            </a:endParaRPr>
          </a:p>
          <a:p>
            <a:pPr indent="0" lvl="0" marL="0" rtl="0" algn="l">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sz="1800">
              <a:solidFill>
                <a:srgbClr val="1C4587"/>
              </a:solidFill>
              <a:latin typeface="Calibri"/>
              <a:ea typeface="Calibri"/>
              <a:cs typeface="Calibri"/>
              <a:sym typeface="Calibri"/>
            </a:endParaRPr>
          </a:p>
        </p:txBody>
      </p:sp>
      <p:pic>
        <p:nvPicPr>
          <p:cNvPr id="110" name="Google Shape;110;p18"/>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11" name="Google Shape;111;p18"/>
          <p:cNvSpPr txBox="1"/>
          <p:nvPr/>
        </p:nvSpPr>
        <p:spPr>
          <a:xfrm>
            <a:off x="294550" y="368175"/>
            <a:ext cx="2724600" cy="548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Nursery</a:t>
            </a:r>
            <a:endParaRPr sz="2500">
              <a:solidFill>
                <a:srgbClr val="1C4587"/>
              </a:solidFill>
              <a:latin typeface="Calibri"/>
              <a:ea typeface="Calibri"/>
              <a:cs typeface="Calibri"/>
              <a:sym typeface="Calibri"/>
            </a:endParaRPr>
          </a:p>
        </p:txBody>
      </p:sp>
      <p:sp>
        <p:nvSpPr>
          <p:cNvPr id="112" name="Google Shape;112;p18"/>
          <p:cNvSpPr/>
          <p:nvPr/>
        </p:nvSpPr>
        <p:spPr>
          <a:xfrm>
            <a:off x="244050" y="1026175"/>
            <a:ext cx="7127700" cy="1757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lang="en-GB" sz="1500">
                <a:solidFill>
                  <a:srgbClr val="1C4587"/>
                </a:solidFill>
                <a:latin typeface="Calibri"/>
                <a:ea typeface="Calibri"/>
                <a:cs typeface="Calibri"/>
                <a:sym typeface="Calibri"/>
              </a:rPr>
              <a:t>Monday 8th September Group A - 8.30 - 11.30am.  Group B - 12 - 3.00pm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lang="en-GB" sz="1500">
                <a:solidFill>
                  <a:srgbClr val="1C4587"/>
                </a:solidFill>
                <a:latin typeface="Calibri"/>
                <a:ea typeface="Calibri"/>
                <a:cs typeface="Calibri"/>
                <a:sym typeface="Calibri"/>
              </a:rPr>
              <a:t>Tuesday 9th September. Group B - 8.30 - 11.30am.  Group A - 12 - 3.00pm</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lang="en-GB" sz="1500">
                <a:solidFill>
                  <a:srgbClr val="1C4587"/>
                </a:solidFill>
                <a:latin typeface="Calibri"/>
                <a:ea typeface="Calibri"/>
                <a:cs typeface="Calibri"/>
                <a:sym typeface="Calibri"/>
              </a:rPr>
              <a:t>Wednesday 10th September - normal hours</a:t>
            </a:r>
            <a:endParaRPr sz="1500">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Trips/Events 25/26 Summary</a:t>
            </a:r>
            <a:r>
              <a:rPr lang="en-GB" sz="1500">
                <a:solidFill>
                  <a:srgbClr val="FF0000"/>
                </a:solidFill>
                <a:latin typeface="Calibri"/>
                <a:ea typeface="Calibri"/>
                <a:cs typeface="Calibri"/>
                <a:sym typeface="Calibri"/>
              </a:rPr>
              <a:t> - </a:t>
            </a:r>
            <a:r>
              <a:rPr lang="en-GB" sz="1500" u="sng">
                <a:solidFill>
                  <a:schemeClr val="hlink"/>
                </a:solidFill>
                <a:latin typeface="Calibri"/>
                <a:ea typeface="Calibri"/>
                <a:cs typeface="Calibri"/>
                <a:sym typeface="Calibri"/>
                <a:hlinkClick r:id="rId4"/>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a:solidFill>
                  <a:srgbClr val="FF0000"/>
                </a:solidFill>
                <a:highlight>
                  <a:schemeClr val="lt1"/>
                </a:highlight>
                <a:latin typeface="Calibri"/>
                <a:ea typeface="Calibri"/>
                <a:cs typeface="Calibri"/>
                <a:sym typeface="Calibri"/>
              </a:rPr>
              <a:t>Tuesday 9th December </a:t>
            </a:r>
            <a:r>
              <a:rPr lang="en-GB">
                <a:solidFill>
                  <a:srgbClr val="FF0000"/>
                </a:solidFill>
                <a:highlight>
                  <a:schemeClr val="lt1"/>
                </a:highlight>
                <a:latin typeface="Calibri"/>
                <a:ea typeface="Calibri"/>
                <a:cs typeface="Calibri"/>
                <a:sym typeface="Calibri"/>
              </a:rPr>
              <a:t>- Nursery Christmas Performance - Time to follow</a:t>
            </a:r>
            <a:endParaRPr sz="1500" u="sng">
              <a:solidFill>
                <a:srgbClr val="FF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16" name="Shape 116"/>
        <p:cNvGrpSpPr/>
        <p:nvPr/>
      </p:nvGrpSpPr>
      <p:grpSpPr>
        <a:xfrm>
          <a:off x="0" y="0"/>
          <a:ext cx="0" cy="0"/>
          <a:chOff x="0" y="0"/>
          <a:chExt cx="0" cy="0"/>
        </a:xfrm>
      </p:grpSpPr>
      <p:sp>
        <p:nvSpPr>
          <p:cNvPr id="117" name="Google Shape;117;p19"/>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18" name="Google Shape;118;p19"/>
          <p:cNvSpPr txBox="1"/>
          <p:nvPr/>
        </p:nvSpPr>
        <p:spPr>
          <a:xfrm>
            <a:off x="294675" y="239250"/>
            <a:ext cx="2905500" cy="50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Reception</a:t>
            </a:r>
            <a:endParaRPr sz="2200">
              <a:solidFill>
                <a:schemeClr val="dk2"/>
              </a:solidFill>
            </a:endParaRPr>
          </a:p>
        </p:txBody>
      </p:sp>
      <p:sp>
        <p:nvSpPr>
          <p:cNvPr id="119" name="Google Shape;119;p19"/>
          <p:cNvSpPr txBox="1"/>
          <p:nvPr/>
        </p:nvSpPr>
        <p:spPr>
          <a:xfrm>
            <a:off x="274200" y="4050000"/>
            <a:ext cx="7155600" cy="63702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1C4587"/>
                </a:solidFill>
                <a:latin typeface="Calibri"/>
                <a:ea typeface="Calibri"/>
                <a:cs typeface="Calibri"/>
                <a:sym typeface="Calibri"/>
              </a:rPr>
              <a:t>In Reception this week…</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Good afternoon,</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This week we have loved meeting all of our new children on their home visits. We have enjoyed finding out about you all - thank you for all being so welcoming. Just a few reminders for next week:</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Monday 8th September: All chn in until 1pm.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Tuesday 9th September onwards : All children in from 8:40 - 3:15.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Wednesday and Friday - PE Kits</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Any questions, please speak to your child's class teacher.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We are so excited for the year ahead!</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Best wishes,</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lang="en-GB" sz="1500">
                <a:solidFill>
                  <a:srgbClr val="1C4587"/>
                </a:solidFill>
                <a:highlight>
                  <a:srgbClr val="FFFFFF"/>
                </a:highlight>
              </a:rPr>
              <a:t>The Reception Team</a:t>
            </a:r>
            <a:endParaRPr sz="15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900">
              <a:solidFill>
                <a:srgbClr val="1C4587"/>
              </a:solidFill>
              <a:highlight>
                <a:srgbClr val="FFFFFF"/>
              </a:highlight>
              <a:latin typeface="Calibri"/>
              <a:ea typeface="Calibri"/>
              <a:cs typeface="Calibri"/>
              <a:sym typeface="Calibri"/>
            </a:endParaRPr>
          </a:p>
          <a:p>
            <a:pPr indent="0" lvl="0" marL="0" rtl="0" algn="l">
              <a:lnSpc>
                <a:spcPct val="106999"/>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06999"/>
              </a:lnSpc>
              <a:spcBef>
                <a:spcPts val="800"/>
              </a:spcBef>
              <a:spcAft>
                <a:spcPts val="0"/>
              </a:spcAft>
              <a:buClr>
                <a:schemeClr val="dk1"/>
              </a:buClr>
              <a:buSzPts val="1100"/>
              <a:buFont typeface="Arial"/>
              <a:buNone/>
            </a:pPr>
            <a:r>
              <a:t/>
            </a:r>
            <a:endParaRPr b="1" sz="1300">
              <a:solidFill>
                <a:srgbClr val="1C4587"/>
              </a:solidFill>
              <a:highlight>
                <a:srgbClr val="FFFFFF"/>
              </a:highlight>
              <a:latin typeface="Calibri"/>
              <a:ea typeface="Calibri"/>
              <a:cs typeface="Calibri"/>
              <a:sym typeface="Calibri"/>
            </a:endParaRPr>
          </a:p>
          <a:p>
            <a:pPr indent="0" lvl="0" marL="0" rtl="0" algn="l">
              <a:lnSpc>
                <a:spcPct val="115000"/>
              </a:lnSpc>
              <a:spcBef>
                <a:spcPts val="80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300" u="sng">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222222"/>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sz="1300">
              <a:solidFill>
                <a:srgbClr val="1C4587"/>
              </a:solidFill>
              <a:highlight>
                <a:srgbClr val="FFFFFF"/>
              </a:highlight>
              <a:latin typeface="Calibri"/>
              <a:ea typeface="Calibri"/>
              <a:cs typeface="Calibri"/>
              <a:sym typeface="Calibri"/>
            </a:endParaRPr>
          </a:p>
          <a:p>
            <a:pPr indent="0" lvl="0" marL="0" rtl="0" algn="l">
              <a:spcBef>
                <a:spcPts val="0"/>
              </a:spcBef>
              <a:spcAft>
                <a:spcPts val="0"/>
              </a:spcAft>
              <a:buNone/>
            </a:pPr>
            <a:r>
              <a:t/>
            </a:r>
            <a:endParaRPr>
              <a:solidFill>
                <a:srgbClr val="1C4587"/>
              </a:solidFill>
            </a:endParaRPr>
          </a:p>
          <a:p>
            <a:pPr indent="0" lvl="0" marL="0" rtl="0" algn="l">
              <a:spcBef>
                <a:spcPts val="0"/>
              </a:spcBef>
              <a:spcAft>
                <a:spcPts val="0"/>
              </a:spcAft>
              <a:buClr>
                <a:schemeClr val="dk1"/>
              </a:buClr>
              <a:buSzPts val="1100"/>
              <a:buFont typeface="Arial"/>
              <a:buNone/>
            </a:pPr>
            <a:r>
              <a:t/>
            </a:r>
            <a:endParaRPr sz="1100">
              <a:solidFill>
                <a:srgbClr val="1C4587"/>
              </a:solidFill>
              <a:highlight>
                <a:srgbClr val="FFFFFF"/>
              </a:highlight>
            </a:endParaRPr>
          </a:p>
          <a:p>
            <a:pPr indent="0" lvl="0" marL="0" rtl="0" algn="l">
              <a:spcBef>
                <a:spcPts val="0"/>
              </a:spcBef>
              <a:spcAft>
                <a:spcPts val="0"/>
              </a:spcAft>
              <a:buNone/>
            </a:pPr>
            <a:r>
              <a:t/>
            </a:r>
            <a:endParaRPr sz="1800">
              <a:solidFill>
                <a:schemeClr val="dk2"/>
              </a:solidFill>
            </a:endParaRPr>
          </a:p>
        </p:txBody>
      </p:sp>
      <p:pic>
        <p:nvPicPr>
          <p:cNvPr id="120" name="Google Shape;120;p19"/>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21" name="Google Shape;121;p19"/>
          <p:cNvSpPr/>
          <p:nvPr/>
        </p:nvSpPr>
        <p:spPr>
          <a:xfrm>
            <a:off x="390300" y="996725"/>
            <a:ext cx="7039500" cy="23316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Monday 8th September:</a:t>
            </a:r>
            <a:r>
              <a:rPr lang="en-GB">
                <a:solidFill>
                  <a:srgbClr val="1C4587"/>
                </a:solidFill>
                <a:highlight>
                  <a:srgbClr val="FFFFFF"/>
                </a:highlight>
                <a:latin typeface="Calibri"/>
                <a:ea typeface="Calibri"/>
                <a:cs typeface="Calibri"/>
                <a:sym typeface="Calibri"/>
              </a:rPr>
              <a:t> All chn in until 1pm. </a:t>
            </a:r>
            <a:endParaRPr>
              <a:solidFill>
                <a:srgbClr val="1C4587"/>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1C4587"/>
                </a:solidFill>
                <a:highlight>
                  <a:srgbClr val="FFFFFF"/>
                </a:highlight>
                <a:latin typeface="Calibri"/>
                <a:ea typeface="Calibri"/>
                <a:cs typeface="Calibri"/>
                <a:sym typeface="Calibri"/>
              </a:rPr>
              <a:t>Tuesday 9th September onwards</a:t>
            </a:r>
            <a:r>
              <a:rPr lang="en-GB">
                <a:solidFill>
                  <a:srgbClr val="1C4587"/>
                </a:solidFill>
                <a:highlight>
                  <a:srgbClr val="FFFFFF"/>
                </a:highlight>
                <a:latin typeface="Calibri"/>
                <a:ea typeface="Calibri"/>
                <a:cs typeface="Calibri"/>
                <a:sym typeface="Calibri"/>
              </a:rPr>
              <a:t> : All children in from 8:40 - 3:15. </a:t>
            </a:r>
            <a:endParaRPr>
              <a:solidFill>
                <a:srgbClr val="1C4587"/>
              </a:solidFill>
              <a:highlight>
                <a:srgbClr val="FFFFFF"/>
              </a:highlight>
              <a:latin typeface="Calibri"/>
              <a:ea typeface="Calibri"/>
              <a:cs typeface="Calibri"/>
              <a:sym typeface="Calibri"/>
            </a:endParaRPr>
          </a:p>
          <a:p>
            <a:pPr indent="-317500" lvl="0" marL="457200" rtl="0" algn="l">
              <a:lnSpc>
                <a:spcPct val="115000"/>
              </a:lnSpc>
              <a:spcBef>
                <a:spcPts val="0"/>
              </a:spcBef>
              <a:spcAft>
                <a:spcPts val="0"/>
              </a:spcAft>
              <a:buClr>
                <a:srgbClr val="FF0000"/>
              </a:buClr>
              <a:buSzPts val="1400"/>
              <a:buFont typeface="Calibri"/>
              <a:buChar char="●"/>
            </a:pPr>
            <a:r>
              <a:rPr b="1" lang="en-GB">
                <a:solidFill>
                  <a:srgbClr val="FF0000"/>
                </a:solidFill>
                <a:highlight>
                  <a:srgbClr val="FFFFFF"/>
                </a:highlight>
                <a:latin typeface="Calibri"/>
                <a:ea typeface="Calibri"/>
                <a:cs typeface="Calibri"/>
                <a:sym typeface="Calibri"/>
              </a:rPr>
              <a:t>Trips/Events 25/26 Summary </a:t>
            </a:r>
            <a:r>
              <a:rPr lang="en-GB">
                <a:solidFill>
                  <a:srgbClr val="FF0000"/>
                </a:solidFill>
                <a:highlight>
                  <a:srgbClr val="FFFFFF"/>
                </a:highlight>
                <a:latin typeface="Calibri"/>
                <a:ea typeface="Calibri"/>
                <a:cs typeface="Calibri"/>
                <a:sym typeface="Calibri"/>
              </a:rPr>
              <a:t>- </a:t>
            </a:r>
            <a:r>
              <a:rPr lang="en-GB" u="sng">
                <a:solidFill>
                  <a:schemeClr val="hlink"/>
                </a:solidFill>
                <a:highlight>
                  <a:srgbClr val="FFFFFF"/>
                </a:highlight>
                <a:latin typeface="Calibri"/>
                <a:ea typeface="Calibri"/>
                <a:cs typeface="Calibri"/>
                <a:sym typeface="Calibri"/>
                <a:hlinkClick r:id="rId4"/>
              </a:rPr>
              <a:t>Letter</a:t>
            </a:r>
            <a:endParaRPr>
              <a:solidFill>
                <a:srgbClr val="FF0000"/>
              </a:solidFill>
              <a:highlight>
                <a:srgbClr val="FFFFFF"/>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FF0000"/>
                </a:solidFill>
                <a:highlight>
                  <a:schemeClr val="lt1"/>
                </a:highlight>
                <a:latin typeface="Calibri"/>
                <a:ea typeface="Calibri"/>
                <a:cs typeface="Calibri"/>
                <a:sym typeface="Calibri"/>
              </a:rPr>
              <a:t>Wednesday 10th &amp; Thursday 11th December </a:t>
            </a:r>
            <a:r>
              <a:rPr lang="en-GB">
                <a:solidFill>
                  <a:srgbClr val="FF0000"/>
                </a:solidFill>
                <a:highlight>
                  <a:schemeClr val="lt1"/>
                </a:highlight>
                <a:latin typeface="Calibri"/>
                <a:ea typeface="Calibri"/>
                <a:cs typeface="Calibri"/>
                <a:sym typeface="Calibri"/>
              </a:rPr>
              <a:t>- Reception, Year 1 and Year 2 Xmas Performance - </a:t>
            </a:r>
            <a:r>
              <a:rPr lang="en-GB">
                <a:solidFill>
                  <a:srgbClr val="FF0000"/>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sz="1500" u="sng">
              <a:solidFill>
                <a:srgbClr val="1C4587"/>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25" name="Shape 125"/>
        <p:cNvGrpSpPr/>
        <p:nvPr/>
      </p:nvGrpSpPr>
      <p:grpSpPr>
        <a:xfrm>
          <a:off x="0" y="0"/>
          <a:ext cx="0" cy="0"/>
          <a:chOff x="0" y="0"/>
          <a:chExt cx="0" cy="0"/>
        </a:xfrm>
      </p:grpSpPr>
      <p:sp>
        <p:nvSpPr>
          <p:cNvPr id="126" name="Google Shape;126;p20"/>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27" name="Google Shape;127;p20"/>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One</a:t>
            </a:r>
            <a:endParaRPr sz="2200">
              <a:solidFill>
                <a:schemeClr val="dk2"/>
              </a:solidFill>
            </a:endParaRPr>
          </a:p>
        </p:txBody>
      </p:sp>
      <p:sp>
        <p:nvSpPr>
          <p:cNvPr id="128" name="Google Shape;128;p20"/>
          <p:cNvSpPr txBox="1"/>
          <p:nvPr/>
        </p:nvSpPr>
        <p:spPr>
          <a:xfrm>
            <a:off x="367125" y="4506550"/>
            <a:ext cx="6956100" cy="59205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2100">
                <a:solidFill>
                  <a:srgbClr val="1C4587"/>
                </a:solidFill>
                <a:latin typeface="Calibri"/>
                <a:ea typeface="Calibri"/>
                <a:cs typeface="Calibri"/>
                <a:sym typeface="Calibri"/>
              </a:rPr>
              <a:t>I</a:t>
            </a:r>
            <a:r>
              <a:rPr b="1" lang="en-GB" sz="2100">
                <a:solidFill>
                  <a:srgbClr val="1C4587"/>
                </a:solidFill>
                <a:latin typeface="Calibri"/>
                <a:ea typeface="Calibri"/>
                <a:cs typeface="Calibri"/>
                <a:sym typeface="Calibri"/>
              </a:rPr>
              <a:t>n Year 1 this week……</a:t>
            </a:r>
            <a:endParaRPr sz="11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rPr>
              <a:t>We have had a fantastic first week in year 1! We have been learning about the rules and expectations in year 1 and have done an amazing job at following them!</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300" u="sng">
                <a:solidFill>
                  <a:srgbClr val="1C4587"/>
                </a:solidFill>
              </a:rPr>
              <a:t>Maths:</a:t>
            </a:r>
            <a:r>
              <a:rPr lang="en-GB" sz="1300">
                <a:solidFill>
                  <a:srgbClr val="1C4587"/>
                </a:solidFill>
              </a:rPr>
              <a:t> In maths this week we have been practising our careful counting with numbers to 10 using manipulatives and pictorial representations to help us.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300" u="sng">
                <a:solidFill>
                  <a:srgbClr val="1C4587"/>
                </a:solidFill>
              </a:rPr>
              <a:t>English:</a:t>
            </a:r>
            <a:r>
              <a:rPr lang="en-GB" sz="1300">
                <a:solidFill>
                  <a:srgbClr val="1C4587"/>
                </a:solidFill>
              </a:rPr>
              <a:t> In English this week we have been learning about the features of a postcard and writing our own one all about what we did over the summer holidays.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300" u="sng">
                <a:solidFill>
                  <a:srgbClr val="1C4587"/>
                </a:solidFill>
              </a:rPr>
              <a:t>Science:</a:t>
            </a:r>
            <a:r>
              <a:rPr b="1" lang="en-GB" sz="1300">
                <a:solidFill>
                  <a:srgbClr val="1C4587"/>
                </a:solidFill>
              </a:rPr>
              <a:t>  </a:t>
            </a:r>
            <a:r>
              <a:rPr lang="en-GB" sz="1300">
                <a:solidFill>
                  <a:srgbClr val="1C4587"/>
                </a:solidFill>
              </a:rPr>
              <a:t>In science we started looking at animals as our topic this half term is Zany Zoologists. We created animals out of lego and looked at a range of animal books.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300" u="sng">
                <a:solidFill>
                  <a:srgbClr val="1C4587"/>
                </a:solidFill>
              </a:rPr>
              <a:t>At home: </a:t>
            </a:r>
            <a:r>
              <a:rPr lang="en-GB" sz="1300">
                <a:solidFill>
                  <a:srgbClr val="1C4587"/>
                </a:solidFill>
              </a:rPr>
              <a:t>We are sending home the children's new reading folders with 1 book this week. Please read with your child at home as often as possible and write in their reading diary as this helps support their learning in school.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b="1" sz="1300" u="sng">
              <a:solidFill>
                <a:srgbClr val="1C4587"/>
              </a:solidFill>
            </a:endParaRPr>
          </a:p>
          <a:p>
            <a:pPr indent="0" lvl="0" marL="0" rtl="0" algn="l">
              <a:lnSpc>
                <a:spcPct val="115000"/>
              </a:lnSpc>
              <a:spcBef>
                <a:spcPts val="0"/>
              </a:spcBef>
              <a:spcAft>
                <a:spcPts val="0"/>
              </a:spcAft>
              <a:buClr>
                <a:schemeClr val="dk1"/>
              </a:buClr>
              <a:buSzPts val="1100"/>
              <a:buFont typeface="Arial"/>
              <a:buNone/>
            </a:pPr>
            <a:r>
              <a:rPr b="1" lang="en-GB" sz="1300" u="sng">
                <a:solidFill>
                  <a:srgbClr val="1C4587"/>
                </a:solidFill>
              </a:rPr>
              <a:t>Reminders:</a:t>
            </a:r>
            <a:r>
              <a:rPr lang="en-GB" sz="1300">
                <a:solidFill>
                  <a:srgbClr val="1C4587"/>
                </a:solidFill>
              </a:rPr>
              <a:t>  The field will be open at lunchtime next week, please ensure your child has a named pair of wellies in school to enable them to enjoy this.</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0"/>
              </a:spcBef>
              <a:spcAft>
                <a:spcPts val="0"/>
              </a:spcAft>
              <a:buClr>
                <a:schemeClr val="dk1"/>
              </a:buClr>
              <a:buSzPts val="1100"/>
              <a:buFont typeface="Arial"/>
              <a:buNone/>
            </a:pPr>
            <a:r>
              <a:rPr lang="en-GB" sz="1300">
                <a:solidFill>
                  <a:srgbClr val="1C4587"/>
                </a:solidFill>
              </a:rPr>
              <a:t>Have a lovely weekend.</a:t>
            </a:r>
            <a:endParaRPr sz="13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FF0000"/>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2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29" name="Google Shape;129;p20"/>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30" name="Google Shape;130;p20"/>
          <p:cNvSpPr/>
          <p:nvPr/>
        </p:nvSpPr>
        <p:spPr>
          <a:xfrm>
            <a:off x="332250" y="1026175"/>
            <a:ext cx="7039500" cy="26703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8th September </a:t>
            </a:r>
            <a:r>
              <a:rPr lang="en-GB" sz="1500">
                <a:solidFill>
                  <a:srgbClr val="1C4587"/>
                </a:solidFill>
                <a:highlight>
                  <a:schemeClr val="lt1"/>
                </a:highlight>
                <a:latin typeface="Calibri"/>
                <a:ea typeface="Calibri"/>
                <a:cs typeface="Calibri"/>
                <a:sym typeface="Calibri"/>
              </a:rPr>
              <a:t>- Year 1 Curriculum Information </a:t>
            </a:r>
            <a:r>
              <a:rPr lang="en-GB" sz="1500">
                <a:solidFill>
                  <a:srgbClr val="1C4587"/>
                </a:solidFill>
                <a:highlight>
                  <a:schemeClr val="lt1"/>
                </a:highlight>
                <a:latin typeface="Calibri"/>
                <a:ea typeface="Calibri"/>
                <a:cs typeface="Calibri"/>
                <a:sym typeface="Calibri"/>
              </a:rPr>
              <a:t>Session</a:t>
            </a:r>
            <a:r>
              <a:rPr lang="en-GB" sz="1500">
                <a:solidFill>
                  <a:srgbClr val="1C4587"/>
                </a:solidFill>
                <a:highlight>
                  <a:schemeClr val="lt1"/>
                </a:highlight>
                <a:latin typeface="Calibri"/>
                <a:ea typeface="Calibri"/>
                <a:cs typeface="Calibri"/>
                <a:sym typeface="Calibri"/>
              </a:rPr>
              <a:t> - 5:00pm - Virtual only - </a:t>
            </a:r>
            <a:r>
              <a:rPr lang="en-GB" sz="1500" u="sng">
                <a:solidFill>
                  <a:schemeClr val="hlink"/>
                </a:solidFill>
                <a:highlight>
                  <a:schemeClr val="lt1"/>
                </a:highlight>
                <a:latin typeface="Calibri"/>
                <a:ea typeface="Calibri"/>
                <a:cs typeface="Calibri"/>
                <a:sym typeface="Calibri"/>
                <a:hlinkClick r:id="rId4"/>
              </a:rPr>
              <a:t>Zoom Registration Link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Wednesday 8th October </a:t>
            </a:r>
            <a:r>
              <a:rPr lang="en-GB" sz="1500">
                <a:solidFill>
                  <a:srgbClr val="FF0000"/>
                </a:solidFill>
                <a:latin typeface="Calibri"/>
                <a:ea typeface="Calibri"/>
                <a:cs typeface="Calibri"/>
                <a:sym typeface="Calibri"/>
              </a:rPr>
              <a:t>- Y1 Trip to gatton Park - Letter to follow</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10th &amp; Thursday 11th December </a:t>
            </a:r>
            <a:r>
              <a:rPr lang="en-GB">
                <a:solidFill>
                  <a:srgbClr val="FF0000"/>
                </a:solidFill>
                <a:highlight>
                  <a:schemeClr val="lt1"/>
                </a:highlight>
                <a:latin typeface="Calibri"/>
                <a:ea typeface="Calibri"/>
                <a:cs typeface="Calibri"/>
                <a:sym typeface="Calibri"/>
              </a:rPr>
              <a:t>- Reception, Year 1 and Year 2 Xmas Performance - </a:t>
            </a:r>
            <a:r>
              <a:rPr lang="en-GB">
                <a:solidFill>
                  <a:srgbClr val="FF0000"/>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34" name="Shape 134"/>
        <p:cNvGrpSpPr/>
        <p:nvPr/>
      </p:nvGrpSpPr>
      <p:grpSpPr>
        <a:xfrm>
          <a:off x="0" y="0"/>
          <a:ext cx="0" cy="0"/>
          <a:chOff x="0" y="0"/>
          <a:chExt cx="0" cy="0"/>
        </a:xfrm>
      </p:grpSpPr>
      <p:sp>
        <p:nvSpPr>
          <p:cNvPr id="135" name="Google Shape;135;p21"/>
          <p:cNvSpPr/>
          <p:nvPr/>
        </p:nvSpPr>
        <p:spPr>
          <a:xfrm>
            <a:off x="157950" y="87925"/>
            <a:ext cx="7388100" cy="104283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36" name="Google Shape;136;p21"/>
          <p:cNvPicPr preferRelativeResize="0"/>
          <p:nvPr/>
        </p:nvPicPr>
        <p:blipFill>
          <a:blip r:embed="rId3">
            <a:alphaModFix/>
          </a:blip>
          <a:stretch>
            <a:fillRect/>
          </a:stretch>
        </p:blipFill>
        <p:spPr>
          <a:xfrm>
            <a:off x="5638641" y="239250"/>
            <a:ext cx="1817484" cy="492275"/>
          </a:xfrm>
          <a:prstGeom prst="rect">
            <a:avLst/>
          </a:prstGeom>
          <a:solidFill>
            <a:schemeClr val="lt1"/>
          </a:solidFill>
          <a:ln>
            <a:noFill/>
          </a:ln>
        </p:spPr>
      </p:pic>
      <p:sp>
        <p:nvSpPr>
          <p:cNvPr id="137" name="Google Shape;137;p21"/>
          <p:cNvSpPr txBox="1"/>
          <p:nvPr/>
        </p:nvSpPr>
        <p:spPr>
          <a:xfrm>
            <a:off x="338100" y="4226725"/>
            <a:ext cx="7027800" cy="57702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600" u="sng">
                <a:solidFill>
                  <a:srgbClr val="1C4587"/>
                </a:solidFill>
                <a:highlight>
                  <a:schemeClr val="lt1"/>
                </a:highlight>
                <a:latin typeface="PT Sans"/>
                <a:ea typeface="PT Sans"/>
                <a:cs typeface="PT Sans"/>
                <a:sym typeface="PT Sans"/>
              </a:rPr>
              <a:t>Year Two </a:t>
            </a:r>
            <a:endParaRPr b="1" sz="1600" u="sng">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None/>
            </a:pPr>
            <a:r>
              <a:t/>
            </a:r>
            <a:endParaRPr b="1" sz="1100">
              <a:solidFill>
                <a:srgbClr val="1C4587"/>
              </a:solidFill>
              <a:highlight>
                <a:schemeClr val="lt1"/>
              </a:highlight>
              <a:latin typeface="PT Sans"/>
              <a:ea typeface="PT Sans"/>
              <a:cs typeface="PT Sans"/>
              <a:sym typeface="PT Sans"/>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Welcome back!</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It has been wonderful to see the children bounce into class this week. They have been full of enthusiasm and energy and have quickly settled into the rhythm and routine of being back at school.</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In PSHE, we have revisited the </a:t>
            </a:r>
            <a:r>
              <a:rPr i="1" lang="en-GB">
                <a:solidFill>
                  <a:srgbClr val="1C4587"/>
                </a:solidFill>
                <a:latin typeface="Calibri"/>
                <a:ea typeface="Calibri"/>
                <a:cs typeface="Calibri"/>
                <a:sym typeface="Calibri"/>
              </a:rPr>
              <a:t>Zones of Regulation</a:t>
            </a:r>
            <a:r>
              <a:rPr lang="en-GB">
                <a:solidFill>
                  <a:srgbClr val="1C4587"/>
                </a:solidFill>
                <a:latin typeface="Calibri"/>
                <a:ea typeface="Calibri"/>
                <a:cs typeface="Calibri"/>
                <a:sym typeface="Calibri"/>
              </a:rPr>
              <a:t> and our school values, discussing how important these are in helping us both in school and at home.</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In English, we introduced the book </a:t>
            </a:r>
            <a:r>
              <a:rPr i="1" lang="en-GB">
                <a:solidFill>
                  <a:srgbClr val="1C4587"/>
                </a:solidFill>
                <a:latin typeface="Calibri"/>
                <a:ea typeface="Calibri"/>
                <a:cs typeface="Calibri"/>
                <a:sym typeface="Calibri"/>
              </a:rPr>
              <a:t>Vlad and the Great Fire of London</a:t>
            </a:r>
            <a:r>
              <a:rPr lang="en-GB">
                <a:solidFill>
                  <a:srgbClr val="1C4587"/>
                </a:solidFill>
                <a:latin typeface="Calibri"/>
                <a:ea typeface="Calibri"/>
                <a:cs typeface="Calibri"/>
                <a:sym typeface="Calibri"/>
              </a:rPr>
              <a:t>. Perhaps the children can tell you who Vlad and Boxton are! This has led us into our history learning, where we began investigating the Great Fire of London and comparing what London was like in the past to what it is like today.</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Planners and reading books have been sent home today, and home learning will begin next week.</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The children have had a fantastic first week in Year 2 – we are very proud of them!</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lang="en-GB">
                <a:solidFill>
                  <a:srgbClr val="1C4587"/>
                </a:solidFill>
                <a:latin typeface="Calibri"/>
                <a:ea typeface="Calibri"/>
                <a:cs typeface="Calibri"/>
                <a:sym typeface="Calibri"/>
              </a:rPr>
              <a:t>Best wishes,</a:t>
            </a:r>
            <a:br>
              <a:rPr lang="en-GB">
                <a:solidFill>
                  <a:srgbClr val="1C4587"/>
                </a:solidFill>
                <a:latin typeface="Calibri"/>
                <a:ea typeface="Calibri"/>
                <a:cs typeface="Calibri"/>
                <a:sym typeface="Calibri"/>
              </a:rPr>
            </a:br>
            <a:r>
              <a:rPr lang="en-GB">
                <a:solidFill>
                  <a:srgbClr val="1C4587"/>
                </a:solidFill>
                <a:latin typeface="Calibri"/>
                <a:ea typeface="Calibri"/>
                <a:cs typeface="Calibri"/>
                <a:sym typeface="Calibri"/>
              </a:rPr>
              <a:t>The Year 2 Team</a:t>
            </a:r>
            <a:endParaRPr>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300">
              <a:solidFill>
                <a:srgbClr val="1C4587"/>
              </a:solidFill>
              <a:highlight>
                <a:srgbClr val="FFFFFF"/>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10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sz="1050">
              <a:solidFill>
                <a:srgbClr val="1C4587"/>
              </a:solidFill>
              <a:highlight>
                <a:schemeClr val="lt1"/>
              </a:highlight>
              <a:latin typeface="PT Sans"/>
              <a:ea typeface="PT Sans"/>
              <a:cs typeface="PT Sans"/>
              <a:sym typeface="PT Sans"/>
            </a:endParaRPr>
          </a:p>
          <a:p>
            <a:pPr indent="0" lvl="0" marL="0" rtl="0" algn="l">
              <a:lnSpc>
                <a:spcPct val="115000"/>
              </a:lnSpc>
              <a:spcBef>
                <a:spcPts val="0"/>
              </a:spcBef>
              <a:spcAft>
                <a:spcPts val="0"/>
              </a:spcAft>
              <a:buClr>
                <a:schemeClr val="dk1"/>
              </a:buClr>
              <a:buSzPts val="1100"/>
              <a:buFont typeface="Arial"/>
              <a:buNone/>
            </a:pPr>
            <a:r>
              <a:t/>
            </a:r>
            <a:endParaRPr b="1" sz="1050">
              <a:solidFill>
                <a:srgbClr val="716863"/>
              </a:solidFill>
              <a:highlight>
                <a:schemeClr val="lt1"/>
              </a:highlight>
              <a:latin typeface="PT Sans"/>
              <a:ea typeface="PT Sans"/>
              <a:cs typeface="PT Sans"/>
              <a:sym typeface="PT Sans"/>
            </a:endParaRPr>
          </a:p>
          <a:p>
            <a:pPr indent="0" lvl="0" marL="0" rtl="0" algn="l">
              <a:spcBef>
                <a:spcPts val="0"/>
              </a:spcBef>
              <a:spcAft>
                <a:spcPts val="0"/>
              </a:spcAft>
              <a:buNone/>
            </a:pPr>
            <a:r>
              <a:t/>
            </a:r>
            <a:endParaRPr sz="1800">
              <a:solidFill>
                <a:schemeClr val="dk2"/>
              </a:solidFill>
            </a:endParaRPr>
          </a:p>
        </p:txBody>
      </p:sp>
      <p:sp>
        <p:nvSpPr>
          <p:cNvPr id="138" name="Google Shape;138;p21"/>
          <p:cNvSpPr txBox="1"/>
          <p:nvPr/>
        </p:nvSpPr>
        <p:spPr>
          <a:xfrm>
            <a:off x="254775" y="269400"/>
            <a:ext cx="2922000" cy="65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Two</a:t>
            </a:r>
            <a:endParaRPr sz="2200">
              <a:solidFill>
                <a:schemeClr val="dk2"/>
              </a:solidFill>
            </a:endParaRPr>
          </a:p>
        </p:txBody>
      </p:sp>
      <p:sp>
        <p:nvSpPr>
          <p:cNvPr id="139" name="Google Shape;139;p21"/>
          <p:cNvSpPr/>
          <p:nvPr/>
        </p:nvSpPr>
        <p:spPr>
          <a:xfrm>
            <a:off x="332250" y="1026175"/>
            <a:ext cx="7039500" cy="2640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Monday 8th September </a:t>
            </a:r>
            <a:r>
              <a:rPr lang="en-GB" sz="1500">
                <a:solidFill>
                  <a:srgbClr val="1C4587"/>
                </a:solidFill>
                <a:highlight>
                  <a:schemeClr val="lt1"/>
                </a:highlight>
                <a:latin typeface="Calibri"/>
                <a:ea typeface="Calibri"/>
                <a:cs typeface="Calibri"/>
                <a:sym typeface="Calibri"/>
              </a:rPr>
              <a:t>- Year 2 Curriculum Information Session - 5:30pm - Virtual only - </a:t>
            </a:r>
            <a:r>
              <a:rPr lang="en-GB" sz="1500" u="sng">
                <a:solidFill>
                  <a:schemeClr val="hlink"/>
                </a:solidFill>
                <a:highlight>
                  <a:schemeClr val="lt1"/>
                </a:highlight>
                <a:latin typeface="Calibri"/>
                <a:ea typeface="Calibri"/>
                <a:cs typeface="Calibri"/>
                <a:sym typeface="Calibri"/>
                <a:hlinkClick r:id="rId4"/>
              </a:rPr>
              <a:t>Zoom Registration Link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Tuesday 23rd September </a:t>
            </a:r>
            <a:r>
              <a:rPr lang="en-GB" sz="1500">
                <a:solidFill>
                  <a:srgbClr val="FF0000"/>
                </a:solidFill>
                <a:latin typeface="Calibri"/>
                <a:ea typeface="Calibri"/>
                <a:cs typeface="Calibri"/>
                <a:sym typeface="Calibri"/>
              </a:rPr>
              <a:t>- Y2 Great Fire of London Workshop in school -</a:t>
            </a:r>
            <a:r>
              <a:rPr lang="en-GB" sz="1500">
                <a:solidFill>
                  <a:srgbClr val="FF0000"/>
                </a:solidFill>
                <a:highlight>
                  <a:schemeClr val="lt1"/>
                </a:highlight>
                <a:latin typeface="Calibri"/>
                <a:ea typeface="Calibri"/>
                <a:cs typeface="Calibri"/>
                <a:sym typeface="Calibri"/>
              </a:rPr>
              <a:t> </a:t>
            </a:r>
            <a:r>
              <a:rPr lang="en-GB" sz="1500" u="sng">
                <a:solidFill>
                  <a:schemeClr val="hlink"/>
                </a:solidFill>
                <a:highlight>
                  <a:schemeClr val="lt1"/>
                </a:highlight>
                <a:latin typeface="Calibri"/>
                <a:ea typeface="Calibri"/>
                <a:cs typeface="Calibri"/>
                <a:sym typeface="Calibri"/>
                <a:hlinkClick r:id="rId5"/>
              </a:rPr>
              <a:t>Letter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20th November</a:t>
            </a:r>
            <a:r>
              <a:rPr lang="en-GB">
                <a:solidFill>
                  <a:srgbClr val="1C4587"/>
                </a:solidFill>
                <a:highlight>
                  <a:schemeClr val="lt1"/>
                </a:highlight>
                <a:latin typeface="Calibri"/>
                <a:ea typeface="Calibri"/>
                <a:cs typeface="Calibri"/>
                <a:sym typeface="Calibri"/>
              </a:rPr>
              <a:t> - Y1 and Y2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10th &amp; Thursday 11th December </a:t>
            </a:r>
            <a:r>
              <a:rPr lang="en-GB">
                <a:solidFill>
                  <a:srgbClr val="FF0000"/>
                </a:solidFill>
                <a:highlight>
                  <a:schemeClr val="lt1"/>
                </a:highlight>
                <a:latin typeface="Calibri"/>
                <a:ea typeface="Calibri"/>
                <a:cs typeface="Calibri"/>
                <a:sym typeface="Calibri"/>
              </a:rPr>
              <a:t>- Reception, Year 1 and Year 2 Xmas Performance - </a:t>
            </a:r>
            <a:r>
              <a:rPr lang="en-GB">
                <a:solidFill>
                  <a:srgbClr val="FF0000"/>
                </a:solidFill>
                <a:latin typeface="Calibri"/>
                <a:ea typeface="Calibri"/>
                <a:cs typeface="Calibri"/>
                <a:sym typeface="Calibri"/>
              </a:rPr>
              <a:t>Each mixed year group will perform twice – once in the morning and once in the afternoon – to ensure every child has the opportunity to perform at both times of day. Further details to follow</a:t>
            </a:r>
            <a:endParaRPr>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43" name="Shape 143"/>
        <p:cNvGrpSpPr/>
        <p:nvPr/>
      </p:nvGrpSpPr>
      <p:grpSpPr>
        <a:xfrm>
          <a:off x="0" y="0"/>
          <a:ext cx="0" cy="0"/>
          <a:chOff x="0" y="0"/>
          <a:chExt cx="0" cy="0"/>
        </a:xfrm>
      </p:grpSpPr>
      <p:sp>
        <p:nvSpPr>
          <p:cNvPr id="144" name="Google Shape;144;p22"/>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45" name="Google Shape;145;p22"/>
          <p:cNvSpPr txBox="1"/>
          <p:nvPr/>
        </p:nvSpPr>
        <p:spPr>
          <a:xfrm>
            <a:off x="239175" y="332400"/>
            <a:ext cx="2955300" cy="114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Three</a:t>
            </a:r>
            <a:endParaRPr sz="2200">
              <a:solidFill>
                <a:schemeClr val="dk2"/>
              </a:solidFill>
            </a:endParaRPr>
          </a:p>
        </p:txBody>
      </p:sp>
      <p:sp>
        <p:nvSpPr>
          <p:cNvPr id="146" name="Google Shape;146;p22"/>
          <p:cNvSpPr txBox="1"/>
          <p:nvPr/>
        </p:nvSpPr>
        <p:spPr>
          <a:xfrm>
            <a:off x="236625" y="4344550"/>
            <a:ext cx="7217100" cy="60327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GB" sz="1700">
                <a:solidFill>
                  <a:srgbClr val="1C4587"/>
                </a:solidFill>
              </a:rPr>
              <a:t>What a confident start Year 3 have made this week!</a:t>
            </a:r>
            <a:br>
              <a:rPr b="1" lang="en-GB" sz="1700">
                <a:solidFill>
                  <a:srgbClr val="1C4587"/>
                </a:solidFill>
              </a:rPr>
            </a:br>
            <a:r>
              <a:rPr lang="en-GB" sz="1700">
                <a:solidFill>
                  <a:srgbClr val="1C4587"/>
                </a:solidFill>
              </a:rPr>
              <a:t> I have been so impressed with their enthusiasm, positivity, and attitude towards learning, as well as their excellent playground behaviour. Many adults have commented on how settled they have been—from the moment they arrive in the morning to the time they leave at the end of the day.</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I have visited each classroom this week, and the children have been eager to share their work and talk enthusiastically about their learning. We have already enjoyed two assemblies together, where they showed a clear understanding of our school values and spoke with excitement about their new friendships.</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700">
                <a:solidFill>
                  <a:srgbClr val="1C4587"/>
                </a:solidFill>
              </a:rPr>
              <a:t>Year 3 have made such a fantastic start, and I am really looking forward to the year ahead with them.</a:t>
            </a:r>
            <a:endParaRPr sz="17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0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1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2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rgbClr val="222222"/>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rgbClr val="FFFF00"/>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800">
              <a:solidFill>
                <a:srgbClr val="1C4587"/>
              </a:solidFill>
              <a:latin typeface="Calibri"/>
              <a:ea typeface="Calibri"/>
              <a:cs typeface="Calibri"/>
              <a:sym typeface="Calibri"/>
            </a:endParaRPr>
          </a:p>
          <a:p>
            <a:pPr indent="0" lvl="0" marL="0" rtl="0" algn="l">
              <a:spcBef>
                <a:spcPts val="0"/>
              </a:spcBef>
              <a:spcAft>
                <a:spcPts val="0"/>
              </a:spcAft>
              <a:buClr>
                <a:schemeClr val="dk1"/>
              </a:buClr>
              <a:buSzPts val="1100"/>
              <a:buFont typeface="Arial"/>
              <a:buNone/>
            </a:pPr>
            <a:r>
              <a:t/>
            </a:r>
            <a:endParaRPr b="1" sz="1700">
              <a:solidFill>
                <a:srgbClr val="1C4587"/>
              </a:solidFill>
              <a:highlight>
                <a:schemeClr val="accent6"/>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highlight>
                <a:srgbClr val="FFFFFF"/>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100">
              <a:solidFill>
                <a:srgbClr val="1C4587"/>
              </a:solidFill>
              <a:latin typeface="Calibri"/>
              <a:ea typeface="Calibri"/>
              <a:cs typeface="Calibri"/>
              <a:sym typeface="Calibri"/>
            </a:endParaRPr>
          </a:p>
        </p:txBody>
      </p:sp>
      <p:pic>
        <p:nvPicPr>
          <p:cNvPr id="147" name="Google Shape;147;p22"/>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48" name="Google Shape;148;p22"/>
          <p:cNvSpPr/>
          <p:nvPr/>
        </p:nvSpPr>
        <p:spPr>
          <a:xfrm>
            <a:off x="332250" y="1026175"/>
            <a:ext cx="7039500" cy="17574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Friday 26th September</a:t>
            </a:r>
            <a:r>
              <a:rPr lang="en-GB" sz="1500">
                <a:solidFill>
                  <a:srgbClr val="1C4587"/>
                </a:solidFill>
                <a:highlight>
                  <a:schemeClr val="lt1"/>
                </a:highlight>
                <a:latin typeface="Calibri"/>
                <a:ea typeface="Calibri"/>
                <a:cs typeface="Calibri"/>
                <a:sym typeface="Calibri"/>
              </a:rPr>
              <a:t> - Y3 Inspire Session 9:15am &amp; Coffee morning in the hall- </a:t>
            </a:r>
            <a:r>
              <a:rPr lang="en-GB">
                <a:solidFill>
                  <a:srgbClr val="1C4587"/>
                </a:solidFill>
                <a:highlight>
                  <a:schemeClr val="lt1"/>
                </a:highlight>
                <a:latin typeface="Calibri"/>
                <a:ea typeface="Calibri"/>
                <a:cs typeface="Calibri"/>
                <a:sym typeface="Calibri"/>
              </a:rPr>
              <a:t>(parent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spcBef>
                <a:spcPts val="0"/>
              </a:spcBef>
              <a:spcAft>
                <a:spcPts val="0"/>
              </a:spcAft>
              <a:buClr>
                <a:srgbClr val="FF0000"/>
              </a:buClr>
              <a:buSzPts val="1400"/>
              <a:buFont typeface="Calibri"/>
              <a:buChar char="●"/>
            </a:pPr>
            <a:r>
              <a:rPr b="1" lang="en-GB">
                <a:solidFill>
                  <a:srgbClr val="FF0000"/>
                </a:solidFill>
                <a:highlight>
                  <a:schemeClr val="lt1"/>
                </a:highlight>
                <a:latin typeface="Calibri"/>
                <a:ea typeface="Calibri"/>
                <a:cs typeface="Calibri"/>
                <a:sym typeface="Calibri"/>
              </a:rPr>
              <a:t>Tuesday 30th September </a:t>
            </a:r>
            <a:r>
              <a:rPr lang="en-GB">
                <a:solidFill>
                  <a:srgbClr val="FF0000"/>
                </a:solidFill>
                <a:highlight>
                  <a:schemeClr val="lt1"/>
                </a:highlight>
                <a:latin typeface="Calibri"/>
                <a:ea typeface="Calibri"/>
                <a:cs typeface="Calibri"/>
                <a:sym typeface="Calibri"/>
              </a:rPr>
              <a:t>- Stone age Day - Letter to follow</a:t>
            </a:r>
            <a:endParaRPr>
              <a:solidFill>
                <a:srgbClr val="FF0000"/>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FF0000"/>
              </a:buClr>
              <a:buSzPts val="1400"/>
              <a:buFont typeface="Calibri"/>
              <a:buChar char="●"/>
            </a:pPr>
            <a:r>
              <a:rPr b="1" lang="en-GB">
                <a:solidFill>
                  <a:srgbClr val="FF0000"/>
                </a:solidFill>
                <a:latin typeface="Calibri"/>
                <a:ea typeface="Calibri"/>
                <a:cs typeface="Calibri"/>
                <a:sym typeface="Calibri"/>
              </a:rPr>
              <a:t>Tuesday 16th December</a:t>
            </a:r>
            <a:r>
              <a:rPr lang="en-GB">
                <a:solidFill>
                  <a:srgbClr val="FF0000"/>
                </a:solidFill>
                <a:latin typeface="Calibri"/>
                <a:ea typeface="Calibri"/>
                <a:cs typeface="Calibri"/>
                <a:sym typeface="Calibri"/>
              </a:rPr>
              <a:t> - Year 3 and 4 at Reigate Baptist Church (1:30 pm)</a:t>
            </a:r>
            <a:endParaRPr>
              <a:solidFill>
                <a:srgbClr val="FF0000"/>
              </a:solidFill>
              <a:highlight>
                <a:schemeClr val="lt1"/>
              </a:highlight>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52" name="Shape 152"/>
        <p:cNvGrpSpPr/>
        <p:nvPr/>
      </p:nvGrpSpPr>
      <p:grpSpPr>
        <a:xfrm>
          <a:off x="0" y="0"/>
          <a:ext cx="0" cy="0"/>
          <a:chOff x="0" y="0"/>
          <a:chExt cx="0" cy="0"/>
        </a:xfrm>
      </p:grpSpPr>
      <p:sp>
        <p:nvSpPr>
          <p:cNvPr id="153" name="Google Shape;153;p23"/>
          <p:cNvSpPr/>
          <p:nvPr/>
        </p:nvSpPr>
        <p:spPr>
          <a:xfrm>
            <a:off x="151125" y="18000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54" name="Google Shape;154;p23"/>
          <p:cNvSpPr txBox="1"/>
          <p:nvPr/>
        </p:nvSpPr>
        <p:spPr>
          <a:xfrm>
            <a:off x="234125" y="400650"/>
            <a:ext cx="2772600" cy="1278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Four</a:t>
            </a:r>
            <a:endParaRPr sz="2200">
              <a:solidFill>
                <a:schemeClr val="dk2"/>
              </a:solidFill>
            </a:endParaRPr>
          </a:p>
        </p:txBody>
      </p:sp>
      <p:sp>
        <p:nvSpPr>
          <p:cNvPr id="155" name="Google Shape;155;p23"/>
          <p:cNvSpPr txBox="1"/>
          <p:nvPr/>
        </p:nvSpPr>
        <p:spPr>
          <a:xfrm>
            <a:off x="234225" y="5080900"/>
            <a:ext cx="7221900" cy="52578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1600">
                <a:solidFill>
                  <a:srgbClr val="1C4587"/>
                </a:solidFill>
              </a:rPr>
              <a:t>What an incredible start to Year 4!</a:t>
            </a:r>
            <a:endParaRPr b="1" sz="1600">
              <a:solidFill>
                <a:srgbClr val="1C4587"/>
              </a:solidFill>
            </a:endParaRPr>
          </a:p>
          <a:p>
            <a:pPr indent="0" lvl="0" marL="0" rtl="0" algn="l">
              <a:lnSpc>
                <a:spcPct val="115000"/>
              </a:lnSpc>
              <a:spcBef>
                <a:spcPts val="0"/>
              </a:spcBef>
              <a:spcAft>
                <a:spcPts val="0"/>
              </a:spcAft>
              <a:buClr>
                <a:schemeClr val="dk1"/>
              </a:buClr>
              <a:buSzPts val="1100"/>
              <a:buFont typeface="Arial"/>
              <a:buNone/>
            </a:pPr>
            <a:br>
              <a:rPr b="1" lang="en-GB" sz="1600">
                <a:solidFill>
                  <a:srgbClr val="1C4587"/>
                </a:solidFill>
              </a:rPr>
            </a:br>
            <a:r>
              <a:rPr lang="en-GB" sz="1600">
                <a:solidFill>
                  <a:srgbClr val="1C4587"/>
                </a:solidFill>
              </a:rPr>
              <a:t> The children have returned from their summer break refreshed, enthusiastic, and ready to learn. I’ve been so impressed with their positive attitude—across all four classes they have been focused, settled, and eager to get started.</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We’ve already launched into our new topic, </a:t>
            </a:r>
            <a:r>
              <a:rPr i="1" lang="en-GB" sz="1600">
                <a:solidFill>
                  <a:srgbClr val="1C4587"/>
                </a:solidFill>
              </a:rPr>
              <a:t>The Romans</a:t>
            </a:r>
            <a:r>
              <a:rPr lang="en-GB" sz="1600">
                <a:solidFill>
                  <a:srgbClr val="1C4587"/>
                </a:solidFill>
              </a:rPr>
              <a:t>. The children have been learning about how the Roman Empire began, and they are especially excited for our upcoming Roman Day in just a couple of weeks.</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With this brilliant start—both in their learning and in their behaviour—I am confident that we are set for a truly successful year together!</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rPr lang="en-GB" sz="1600">
                <a:solidFill>
                  <a:srgbClr val="1C4587"/>
                </a:solidFill>
              </a:rPr>
              <a:t>Please do click the link above to read all about our upcoming residential trip to Bowles Activity Centre.</a:t>
            </a:r>
            <a:endParaRPr sz="1600">
              <a:solidFill>
                <a:srgbClr val="1C4587"/>
              </a:solidFill>
            </a:endParaRPr>
          </a:p>
          <a:p>
            <a:pPr indent="0" lvl="0" marL="0" rtl="0" algn="l">
              <a:lnSpc>
                <a:spcPct val="115000"/>
              </a:lnSpc>
              <a:spcBef>
                <a:spcPts val="120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6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0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t/>
            </a:r>
            <a:endParaRPr sz="1700">
              <a:solidFill>
                <a:srgbClr val="1C4587"/>
              </a:solidFill>
              <a:latin typeface="Calibri"/>
              <a:ea typeface="Calibri"/>
              <a:cs typeface="Calibri"/>
              <a:sym typeface="Calibri"/>
            </a:endParaRPr>
          </a:p>
          <a:p>
            <a:pPr indent="0" lvl="0" marL="0" rtl="0" algn="l">
              <a:lnSpc>
                <a:spcPct val="115000"/>
              </a:lnSpc>
              <a:spcBef>
                <a:spcPts val="1200"/>
              </a:spcBef>
              <a:spcAft>
                <a:spcPts val="0"/>
              </a:spcAft>
              <a:buClr>
                <a:schemeClr val="dk1"/>
              </a:buClr>
              <a:buSzPts val="1100"/>
              <a:buFont typeface="Arial"/>
              <a:buNone/>
            </a:pPr>
            <a:r>
              <a:rPr b="1" lang="en-GB" sz="1700">
                <a:solidFill>
                  <a:srgbClr val="1C4587"/>
                </a:solidFill>
                <a:latin typeface="Calibri"/>
                <a:ea typeface="Calibri"/>
                <a:cs typeface="Calibri"/>
                <a:sym typeface="Calibri"/>
              </a:rPr>
              <a:t> </a:t>
            </a:r>
            <a:endParaRPr b="1" sz="17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2200">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16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sz="2300">
              <a:solidFill>
                <a:srgbClr val="1C4587"/>
              </a:solidFill>
              <a:latin typeface="Calibri"/>
              <a:ea typeface="Calibri"/>
              <a:cs typeface="Calibri"/>
              <a:sym typeface="Calibri"/>
            </a:endParaRPr>
          </a:p>
        </p:txBody>
      </p:sp>
      <p:pic>
        <p:nvPicPr>
          <p:cNvPr id="156" name="Google Shape;156;p23"/>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57" name="Google Shape;157;p23"/>
          <p:cNvSpPr/>
          <p:nvPr/>
        </p:nvSpPr>
        <p:spPr>
          <a:xfrm>
            <a:off x="332250" y="1026175"/>
            <a:ext cx="7039500" cy="30975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Tuesday 9th September</a:t>
            </a:r>
            <a:r>
              <a:rPr lang="en-GB" sz="1500">
                <a:solidFill>
                  <a:srgbClr val="1C4587"/>
                </a:solidFill>
                <a:highlight>
                  <a:schemeClr val="lt1"/>
                </a:highlight>
                <a:latin typeface="Calibri"/>
                <a:ea typeface="Calibri"/>
                <a:cs typeface="Calibri"/>
                <a:sym typeface="Calibri"/>
              </a:rPr>
              <a:t> - Y4 Curriculum Information Session: Virtual Only  - 5pm - </a:t>
            </a:r>
            <a:r>
              <a:rPr lang="en-GB" sz="1500" u="sng">
                <a:solidFill>
                  <a:schemeClr val="accent5"/>
                </a:solidFill>
                <a:highlight>
                  <a:schemeClr val="lt1"/>
                </a:highlight>
                <a:latin typeface="Calibri"/>
                <a:ea typeface="Calibri"/>
                <a:cs typeface="Calibri"/>
                <a:sym typeface="Calibri"/>
                <a:hlinkClick r:id="rId4">
                  <a:extLst>
                    <a:ext uri="{A12FA001-AC4F-418D-AE19-62706E023703}">
                      <ahyp:hlinkClr val="tx"/>
                    </a:ext>
                  </a:extLst>
                </a:hlinkClick>
              </a:rPr>
              <a:t>Zoom Registration Link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Trips/Events 25/26 Summary</a:t>
            </a:r>
            <a:r>
              <a:rPr lang="en-GB" sz="1500">
                <a:solidFill>
                  <a:srgbClr val="FF0000"/>
                </a:solidFill>
                <a:latin typeface="Calibri"/>
                <a:ea typeface="Calibri"/>
                <a:cs typeface="Calibri"/>
                <a:sym typeface="Calibri"/>
              </a:rPr>
              <a:t> - </a:t>
            </a:r>
            <a:r>
              <a:rPr lang="en-GB" sz="1500" u="sng">
                <a:solidFill>
                  <a:schemeClr val="hlink"/>
                </a:solidFill>
                <a:latin typeface="Calibri"/>
                <a:ea typeface="Calibri"/>
                <a:cs typeface="Calibri"/>
                <a:sym typeface="Calibri"/>
                <a:hlinkClick r:id="rId5"/>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Tuesday 16th &amp; Wednesday 17th September </a:t>
            </a:r>
            <a:r>
              <a:rPr lang="en-GB" sz="1500">
                <a:solidFill>
                  <a:srgbClr val="FF0000"/>
                </a:solidFill>
                <a:latin typeface="Calibri"/>
                <a:ea typeface="Calibri"/>
                <a:cs typeface="Calibri"/>
                <a:sym typeface="Calibri"/>
              </a:rPr>
              <a:t>- Roman Britain Day - </a:t>
            </a:r>
            <a:r>
              <a:rPr lang="en-GB" sz="1500" u="sng">
                <a:solidFill>
                  <a:schemeClr val="hlink"/>
                </a:solidFill>
                <a:highlight>
                  <a:schemeClr val="lt1"/>
                </a:highlight>
                <a:latin typeface="Calibri"/>
                <a:ea typeface="Calibri"/>
                <a:cs typeface="Calibri"/>
                <a:sym typeface="Calibri"/>
                <a:hlinkClick r:id="rId6"/>
              </a:rPr>
              <a:t>Letter</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Monday 22nd September</a:t>
            </a:r>
            <a:r>
              <a:rPr lang="en-GB" sz="1500">
                <a:solidFill>
                  <a:srgbClr val="FF0000"/>
                </a:solidFill>
                <a:latin typeface="Calibri"/>
                <a:ea typeface="Calibri"/>
                <a:cs typeface="Calibri"/>
                <a:sym typeface="Calibri"/>
              </a:rPr>
              <a:t> - Bowles residential information presentation 5:00 via zoom </a:t>
            </a:r>
            <a:r>
              <a:rPr lang="en-GB" sz="1500" u="sng">
                <a:solidFill>
                  <a:schemeClr val="hlink"/>
                </a:solidFill>
                <a:latin typeface="Calibri"/>
                <a:ea typeface="Calibri"/>
                <a:cs typeface="Calibri"/>
                <a:sym typeface="Calibri"/>
                <a:hlinkClick r:id="rId7"/>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Wednesday 24th September - 4 Wye Class Assembly</a:t>
            </a:r>
            <a:endParaRPr b="1"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a:solidFill>
                  <a:srgbClr val="FF0000"/>
                </a:solidFill>
                <a:latin typeface="Calibri"/>
                <a:ea typeface="Calibri"/>
                <a:cs typeface="Calibri"/>
                <a:sym typeface="Calibri"/>
              </a:rPr>
              <a:t>Wednesday 5th November </a:t>
            </a:r>
            <a:r>
              <a:rPr lang="en-GB">
                <a:solidFill>
                  <a:srgbClr val="FF0000"/>
                </a:solidFill>
                <a:latin typeface="Calibri"/>
                <a:ea typeface="Calibri"/>
                <a:cs typeface="Calibri"/>
                <a:sym typeface="Calibri"/>
              </a:rPr>
              <a:t>- Year 4 Swimming starts</a:t>
            </a:r>
            <a:endParaRPr>
              <a:solidFill>
                <a:srgbClr val="FF0000"/>
              </a:solidFill>
              <a:latin typeface="Calibri"/>
              <a:ea typeface="Calibri"/>
              <a:cs typeface="Calibri"/>
              <a:sym typeface="Calibri"/>
            </a:endParaRPr>
          </a:p>
          <a:p>
            <a:pPr indent="-317500" lvl="0" marL="457200" rtl="0" algn="l">
              <a:spcBef>
                <a:spcPts val="0"/>
              </a:spcBef>
              <a:spcAft>
                <a:spcPts val="0"/>
              </a:spcAft>
              <a:buClr>
                <a:srgbClr val="FF0000"/>
              </a:buClr>
              <a:buSzPts val="1400"/>
              <a:buFont typeface="Calibri"/>
              <a:buChar char="●"/>
            </a:pPr>
            <a:r>
              <a:rPr b="1" lang="en-GB">
                <a:solidFill>
                  <a:srgbClr val="1C4587"/>
                </a:solidFill>
                <a:highlight>
                  <a:schemeClr val="lt1"/>
                </a:highlight>
                <a:latin typeface="Calibri"/>
                <a:ea typeface="Calibri"/>
                <a:cs typeface="Calibri"/>
                <a:sym typeface="Calibri"/>
              </a:rPr>
              <a:t>Thursday 13th November </a:t>
            </a:r>
            <a:r>
              <a:rPr lang="en-GB">
                <a:solidFill>
                  <a:srgbClr val="1C4587"/>
                </a:solidFill>
                <a:highlight>
                  <a:schemeClr val="lt1"/>
                </a:highlight>
                <a:latin typeface="Calibri"/>
                <a:ea typeface="Calibri"/>
                <a:cs typeface="Calibri"/>
                <a:sym typeface="Calibri"/>
              </a:rPr>
              <a:t>- Y4 9:15am Inspire Session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Tuesday 16th December</a:t>
            </a:r>
            <a:r>
              <a:rPr lang="en-GB">
                <a:solidFill>
                  <a:srgbClr val="FF0000"/>
                </a:solidFill>
                <a:latin typeface="Calibri"/>
                <a:ea typeface="Calibri"/>
                <a:cs typeface="Calibri"/>
                <a:sym typeface="Calibri"/>
              </a:rPr>
              <a:t> - Year 3 and 4 at Reigate Baptist Church (1:30 pm)</a:t>
            </a:r>
            <a:endParaRPr>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61" name="Shape 161"/>
        <p:cNvGrpSpPr/>
        <p:nvPr/>
      </p:nvGrpSpPr>
      <p:grpSpPr>
        <a:xfrm>
          <a:off x="0" y="0"/>
          <a:ext cx="0" cy="0"/>
          <a:chOff x="0" y="0"/>
          <a:chExt cx="0" cy="0"/>
        </a:xfrm>
      </p:grpSpPr>
      <p:sp>
        <p:nvSpPr>
          <p:cNvPr id="162" name="Google Shape;162;p24"/>
          <p:cNvSpPr/>
          <p:nvPr/>
        </p:nvSpPr>
        <p:spPr>
          <a:xfrm>
            <a:off x="15795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sp>
        <p:nvSpPr>
          <p:cNvPr id="163" name="Google Shape;163;p24"/>
          <p:cNvSpPr txBox="1"/>
          <p:nvPr/>
        </p:nvSpPr>
        <p:spPr>
          <a:xfrm>
            <a:off x="263850" y="239250"/>
            <a:ext cx="2809800" cy="456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2500">
                <a:solidFill>
                  <a:srgbClr val="1C4587"/>
                </a:solidFill>
                <a:latin typeface="Calibri"/>
                <a:ea typeface="Calibri"/>
                <a:cs typeface="Calibri"/>
                <a:sym typeface="Calibri"/>
              </a:rPr>
              <a:t>Year Five</a:t>
            </a:r>
            <a:endParaRPr sz="2200">
              <a:solidFill>
                <a:schemeClr val="dk2"/>
              </a:solidFill>
            </a:endParaRPr>
          </a:p>
        </p:txBody>
      </p:sp>
      <p:sp>
        <p:nvSpPr>
          <p:cNvPr id="164" name="Google Shape;164;p24"/>
          <p:cNvSpPr txBox="1"/>
          <p:nvPr/>
        </p:nvSpPr>
        <p:spPr>
          <a:xfrm>
            <a:off x="263850" y="5110350"/>
            <a:ext cx="7192200" cy="35862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sz="1700" u="sng">
                <a:solidFill>
                  <a:srgbClr val="1C4587"/>
                </a:solidFill>
                <a:highlight>
                  <a:schemeClr val="lt1"/>
                </a:highlight>
                <a:latin typeface="Century Gothic"/>
                <a:ea typeface="Century Gothic"/>
                <a:cs typeface="Century Gothic"/>
                <a:sym typeface="Century Gothic"/>
              </a:rPr>
              <a:t>Year 5 Weekly Update</a:t>
            </a:r>
            <a:endParaRPr sz="1600">
              <a:solidFill>
                <a:srgbClr val="1C4587"/>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t/>
            </a:r>
            <a:endParaRPr sz="1600">
              <a:solidFill>
                <a:srgbClr val="1C4587"/>
              </a:solidFill>
              <a:latin typeface="Century Gothic"/>
              <a:ea typeface="Century Gothic"/>
              <a:cs typeface="Century Gothic"/>
              <a:sym typeface="Century Gothic"/>
            </a:endParaRPr>
          </a:p>
          <a:p>
            <a:pPr indent="0" lvl="0" marL="0" rtl="0" algn="l">
              <a:lnSpc>
                <a:spcPct val="115000"/>
              </a:lnSpc>
              <a:spcBef>
                <a:spcPts val="0"/>
              </a:spcBef>
              <a:spcAft>
                <a:spcPts val="0"/>
              </a:spcAft>
              <a:buClr>
                <a:schemeClr val="dk1"/>
              </a:buClr>
              <a:buSzPts val="1100"/>
              <a:buFont typeface="Arial"/>
              <a:buNone/>
            </a:pPr>
            <a:r>
              <a:rPr b="1" lang="en-GB" sz="1700">
                <a:solidFill>
                  <a:srgbClr val="1C4587"/>
                </a:solidFill>
                <a:highlight>
                  <a:schemeClr val="lt1"/>
                </a:highlight>
                <a:latin typeface="Calibri"/>
                <a:ea typeface="Calibri"/>
                <a:cs typeface="Calibri"/>
                <a:sym typeface="Calibri"/>
              </a:rPr>
              <a:t>Year 5 have settled in well to life in Year 5! They have been learning the new routines and getting used to a later lunch time!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700">
                <a:solidFill>
                  <a:srgbClr val="1C4587"/>
                </a:solidFill>
                <a:highlight>
                  <a:schemeClr val="lt1"/>
                </a:highlight>
                <a:latin typeface="Calibri"/>
                <a:ea typeface="Calibri"/>
                <a:cs typeface="Calibri"/>
                <a:sym typeface="Calibri"/>
              </a:rPr>
              <a:t>It has been lovely to see them all come through the gates with a smile, ready to represent the upper school in such a mature way.  The teachers are all impressed with the attitudes of the children.  They are looking forward to starting their new topic, which will be the Victorians and are looking forward to participating in Victorian Day on the 18th September.  In maths lessons, the children have been revising their key maths skills and working hard to present their work to the highest standard.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sz="1700">
                <a:solidFill>
                  <a:srgbClr val="1C4587"/>
                </a:solidFill>
                <a:highlight>
                  <a:schemeClr val="lt1"/>
                </a:highlight>
                <a:latin typeface="Calibri"/>
                <a:ea typeface="Calibri"/>
                <a:cs typeface="Calibri"/>
                <a:sym typeface="Calibri"/>
              </a:rPr>
              <a:t>You will find out lots more about the Year 5 curriculum and upcoming trips at the curriculum evening on Zoom at 5:30 pm next Tuesday.  We hope that you can join us!</a:t>
            </a:r>
            <a:endParaRPr b="1" sz="17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sz="1500">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u="sng">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2"/>
              </a:solidFill>
            </a:endParaRPr>
          </a:p>
        </p:txBody>
      </p:sp>
      <p:pic>
        <p:nvPicPr>
          <p:cNvPr id="165" name="Google Shape;165;p24"/>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66" name="Google Shape;166;p24"/>
          <p:cNvSpPr/>
          <p:nvPr/>
        </p:nvSpPr>
        <p:spPr>
          <a:xfrm>
            <a:off x="263850" y="1026175"/>
            <a:ext cx="7107900" cy="3756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b="1" lang="en-GB" sz="1600" u="sng">
                <a:solidFill>
                  <a:srgbClr val="1C4587"/>
                </a:solidFill>
                <a:latin typeface="Calibri"/>
                <a:ea typeface="Calibri"/>
                <a:cs typeface="Calibri"/>
                <a:sym typeface="Calibri"/>
              </a:rPr>
              <a:t>Key Dates</a:t>
            </a:r>
            <a:endParaRPr b="1" sz="1600" u="sng">
              <a:solidFill>
                <a:srgbClr val="1C4587"/>
              </a:solidFill>
              <a:latin typeface="Calibri"/>
              <a:ea typeface="Calibri"/>
              <a:cs typeface="Calibri"/>
              <a:sym typeface="Calibri"/>
            </a:endParaRPr>
          </a:p>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Monday 8th </a:t>
            </a:r>
            <a:r>
              <a:rPr b="1" lang="en-GB">
                <a:solidFill>
                  <a:srgbClr val="FF0000"/>
                </a:solidFill>
                <a:highlight>
                  <a:schemeClr val="lt1"/>
                </a:highlight>
                <a:latin typeface="Calibri"/>
                <a:ea typeface="Calibri"/>
                <a:cs typeface="Calibri"/>
                <a:sym typeface="Calibri"/>
              </a:rPr>
              <a:t>September</a:t>
            </a:r>
            <a:r>
              <a:rPr b="1" lang="en-GB">
                <a:solidFill>
                  <a:srgbClr val="FF0000"/>
                </a:solidFill>
                <a:highlight>
                  <a:schemeClr val="lt1"/>
                </a:highlight>
                <a:latin typeface="Calibri"/>
                <a:ea typeface="Calibri"/>
                <a:cs typeface="Calibri"/>
                <a:sym typeface="Calibri"/>
              </a:rPr>
              <a:t> - </a:t>
            </a:r>
            <a:r>
              <a:rPr lang="en-GB">
                <a:solidFill>
                  <a:srgbClr val="FF0000"/>
                </a:solidFill>
                <a:highlight>
                  <a:schemeClr val="lt1"/>
                </a:highlight>
                <a:latin typeface="Calibri"/>
                <a:ea typeface="Calibri"/>
                <a:cs typeface="Calibri"/>
                <a:sym typeface="Calibri"/>
              </a:rPr>
              <a:t>Girls &amp; Boys Football trials at </a:t>
            </a:r>
            <a:r>
              <a:rPr lang="en-GB">
                <a:solidFill>
                  <a:srgbClr val="FF0000"/>
                </a:solidFill>
                <a:highlight>
                  <a:schemeClr val="lt1"/>
                </a:highlight>
                <a:latin typeface="Calibri"/>
                <a:ea typeface="Calibri"/>
                <a:cs typeface="Calibri"/>
                <a:sym typeface="Calibri"/>
              </a:rPr>
              <a:t>lunchtime </a:t>
            </a:r>
            <a:r>
              <a:rPr lang="en-GB">
                <a:solidFill>
                  <a:srgbClr val="1C4587"/>
                </a:solidFill>
                <a:highlight>
                  <a:schemeClr val="lt1"/>
                </a:highlight>
                <a:latin typeface="Calibri"/>
                <a:ea typeface="Calibri"/>
                <a:cs typeface="Calibri"/>
                <a:sym typeface="Calibri"/>
              </a:rPr>
              <a:t>- </a:t>
            </a:r>
            <a:r>
              <a:rPr lang="en-GB">
                <a:solidFill>
                  <a:srgbClr val="222222"/>
                </a:solidFill>
                <a:highlight>
                  <a:srgbClr val="FFFFFF"/>
                </a:highlight>
                <a:latin typeface="Calibri"/>
                <a:ea typeface="Calibri"/>
                <a:cs typeface="Calibri"/>
                <a:sym typeface="Calibri"/>
              </a:rPr>
              <a:t> </a:t>
            </a:r>
            <a:r>
              <a:rPr lang="en-GB">
                <a:solidFill>
                  <a:srgbClr val="1C4587"/>
                </a:solidFill>
                <a:highlight>
                  <a:srgbClr val="FFFFFF"/>
                </a:highlight>
                <a:latin typeface="Calibri"/>
                <a:ea typeface="Calibri"/>
                <a:cs typeface="Calibri"/>
                <a:sym typeface="Calibri"/>
              </a:rPr>
              <a:t>If your child wishes to take part in the trials, they must bring appropriate footwear, preferably football boots and shin pads to school. The children should meet ESE sports coaches on the field at lunchtime.  The ESE sports coaches will select the children for the teams.  Children will be informed of the outcome by the coaches in person at school throughout the week.  </a:t>
            </a:r>
            <a:endParaRPr>
              <a:solidFill>
                <a:srgbClr val="1C4587"/>
              </a:solidFill>
              <a:highlight>
                <a:srgbClr val="FFFFFF"/>
              </a:highlight>
              <a:latin typeface="Calibri"/>
              <a:ea typeface="Calibri"/>
              <a:cs typeface="Calibri"/>
              <a:sym typeface="Calibri"/>
            </a:endParaRPr>
          </a:p>
          <a:p>
            <a:pPr indent="0" lvl="0" marL="457200" rtl="0" algn="l">
              <a:spcBef>
                <a:spcPts val="0"/>
              </a:spcBef>
              <a:spcAft>
                <a:spcPts val="0"/>
              </a:spcAft>
              <a:buNone/>
            </a:pPr>
            <a:r>
              <a:rPr lang="en-GB">
                <a:solidFill>
                  <a:srgbClr val="1C4587"/>
                </a:solidFill>
                <a:highlight>
                  <a:srgbClr val="FFFFFF"/>
                </a:highlight>
                <a:latin typeface="Calibri"/>
                <a:ea typeface="Calibri"/>
                <a:cs typeface="Calibri"/>
                <a:sym typeface="Calibri"/>
              </a:rPr>
              <a:t>If your child has been successful, you will receive an email from the school to update you and explain when the teams train and about fixtures.</a:t>
            </a:r>
            <a:endParaRPr sz="1100">
              <a:solidFill>
                <a:srgbClr val="222222"/>
              </a:solidFill>
              <a:highlight>
                <a:srgbClr val="FFFFFF"/>
              </a:highlight>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Tuesday 9th September </a:t>
            </a:r>
            <a:r>
              <a:rPr lang="en-GB" sz="1500">
                <a:solidFill>
                  <a:srgbClr val="1C4587"/>
                </a:solidFill>
                <a:highlight>
                  <a:schemeClr val="lt1"/>
                </a:highlight>
                <a:latin typeface="Calibri"/>
                <a:ea typeface="Calibri"/>
                <a:cs typeface="Calibri"/>
                <a:sym typeface="Calibri"/>
              </a:rPr>
              <a:t>- Y5/6 Curriculum Session Virtual Only 5:30pm - </a:t>
            </a:r>
            <a:r>
              <a:rPr lang="en-GB" sz="1500" u="sng">
                <a:solidFill>
                  <a:schemeClr val="accent5"/>
                </a:solidFill>
                <a:highlight>
                  <a:schemeClr val="lt1"/>
                </a:highlight>
                <a:latin typeface="Calibri"/>
                <a:ea typeface="Calibri"/>
                <a:cs typeface="Calibri"/>
                <a:sym typeface="Calibri"/>
                <a:hlinkClick r:id="rId4">
                  <a:extLst>
                    <a:ext uri="{A12FA001-AC4F-418D-AE19-62706E023703}">
                      <ahyp:hlinkClr val="tx"/>
                    </a:ext>
                  </a:extLst>
                </a:hlinkClick>
              </a:rPr>
              <a:t>Zoom Registration Link </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Trips/Events 25/26 Summary - </a:t>
            </a:r>
            <a:r>
              <a:rPr lang="en-GB" sz="1500" u="sng">
                <a:solidFill>
                  <a:schemeClr val="hlink"/>
                </a:solidFill>
                <a:latin typeface="Calibri"/>
                <a:ea typeface="Calibri"/>
                <a:cs typeface="Calibri"/>
                <a:sym typeface="Calibri"/>
                <a:hlinkClick r:id="rId5"/>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Thursday 18th September</a:t>
            </a:r>
            <a:r>
              <a:rPr lang="en-GB" sz="1500">
                <a:solidFill>
                  <a:srgbClr val="FF0000"/>
                </a:solidFill>
                <a:latin typeface="Calibri"/>
                <a:ea typeface="Calibri"/>
                <a:cs typeface="Calibri"/>
                <a:sym typeface="Calibri"/>
              </a:rPr>
              <a:t> -</a:t>
            </a:r>
            <a:r>
              <a:rPr lang="en-GB" sz="1500" u="sng">
                <a:solidFill>
                  <a:srgbClr val="FF0000"/>
                </a:solidFill>
                <a:latin typeface="Calibri"/>
                <a:ea typeface="Calibri"/>
                <a:cs typeface="Calibri"/>
                <a:sym typeface="Calibri"/>
              </a:rPr>
              <a:t> </a:t>
            </a:r>
            <a:r>
              <a:rPr lang="en-GB" sz="1500">
                <a:solidFill>
                  <a:srgbClr val="FF0000"/>
                </a:solidFill>
                <a:latin typeface="Calibri"/>
                <a:ea typeface="Calibri"/>
                <a:cs typeface="Calibri"/>
                <a:sym typeface="Calibri"/>
              </a:rPr>
              <a:t>Y5 Victorian Day in school - </a:t>
            </a:r>
            <a:r>
              <a:rPr lang="en-GB" sz="1500" u="sng">
                <a:solidFill>
                  <a:schemeClr val="hlink"/>
                </a:solidFill>
                <a:highlight>
                  <a:schemeClr val="lt1"/>
                </a:highlight>
                <a:latin typeface="Calibri"/>
                <a:ea typeface="Calibri"/>
                <a:cs typeface="Calibri"/>
                <a:sym typeface="Calibri"/>
                <a:hlinkClick r:id="rId6"/>
              </a:rPr>
              <a:t>Letter</a:t>
            </a:r>
            <a:endParaRPr sz="1500">
              <a:solidFill>
                <a:schemeClr val="dk1"/>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a:solidFill>
                  <a:srgbClr val="1C4587"/>
                </a:solidFill>
                <a:highlight>
                  <a:schemeClr val="lt1"/>
                </a:highlight>
                <a:latin typeface="Calibri"/>
                <a:ea typeface="Calibri"/>
                <a:cs typeface="Calibri"/>
                <a:sym typeface="Calibri"/>
              </a:rPr>
              <a:t>Thursday 9th October -</a:t>
            </a:r>
            <a:r>
              <a:rPr lang="en-GB">
                <a:solidFill>
                  <a:srgbClr val="1C4587"/>
                </a:solidFill>
                <a:highlight>
                  <a:schemeClr val="lt1"/>
                </a:highlight>
                <a:latin typeface="Calibri"/>
                <a:ea typeface="Calibri"/>
                <a:cs typeface="Calibri"/>
                <a:sym typeface="Calibri"/>
              </a:rPr>
              <a:t> Y5 Inspire Session 9:15am -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Monday 15th December </a:t>
            </a:r>
            <a:r>
              <a:rPr lang="en-GB">
                <a:solidFill>
                  <a:srgbClr val="FF0000"/>
                </a:solidFill>
                <a:latin typeface="Calibri"/>
                <a:ea typeface="Calibri"/>
                <a:cs typeface="Calibri"/>
                <a:sym typeface="Calibri"/>
              </a:rPr>
              <a:t>- Year 5 and 6 at Reigate Baptist Church Xmas Performance (1:30 pm) Details to follow</a:t>
            </a:r>
            <a:endParaRPr>
              <a:solidFill>
                <a:srgbClr val="1C4587"/>
              </a:solidFill>
              <a:highlight>
                <a:schemeClr val="lt1"/>
              </a:highlight>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70" name="Shape 170"/>
        <p:cNvGrpSpPr/>
        <p:nvPr/>
      </p:nvGrpSpPr>
      <p:grpSpPr>
        <a:xfrm>
          <a:off x="0" y="0"/>
          <a:ext cx="0" cy="0"/>
          <a:chOff x="0" y="0"/>
          <a:chExt cx="0" cy="0"/>
        </a:xfrm>
      </p:grpSpPr>
      <p:sp>
        <p:nvSpPr>
          <p:cNvPr id="171" name="Google Shape;171;p25"/>
          <p:cNvSpPr/>
          <p:nvPr/>
        </p:nvSpPr>
        <p:spPr>
          <a:xfrm>
            <a:off x="157950" y="163050"/>
            <a:ext cx="7388100" cy="10365900"/>
          </a:xfrm>
          <a:prstGeom prst="rect">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457200" rtl="0" algn="l">
              <a:spcBef>
                <a:spcPts val="0"/>
              </a:spcBef>
              <a:spcAft>
                <a:spcPts val="0"/>
              </a:spcAft>
              <a:buNone/>
            </a:pPr>
            <a:r>
              <a:t/>
            </a:r>
            <a:endParaRPr/>
          </a:p>
        </p:txBody>
      </p:sp>
      <p:pic>
        <p:nvPicPr>
          <p:cNvPr id="172" name="Google Shape;172;p25"/>
          <p:cNvPicPr preferRelativeResize="0"/>
          <p:nvPr/>
        </p:nvPicPr>
        <p:blipFill>
          <a:blip r:embed="rId3">
            <a:alphaModFix/>
          </a:blip>
          <a:stretch>
            <a:fillRect/>
          </a:stretch>
        </p:blipFill>
        <p:spPr>
          <a:xfrm>
            <a:off x="5257625" y="239250"/>
            <a:ext cx="2198501" cy="595475"/>
          </a:xfrm>
          <a:prstGeom prst="rect">
            <a:avLst/>
          </a:prstGeom>
          <a:solidFill>
            <a:schemeClr val="lt1"/>
          </a:solidFill>
          <a:ln>
            <a:noFill/>
          </a:ln>
        </p:spPr>
      </p:pic>
      <p:sp>
        <p:nvSpPr>
          <p:cNvPr id="173" name="Google Shape;173;p25"/>
          <p:cNvSpPr txBox="1"/>
          <p:nvPr/>
        </p:nvSpPr>
        <p:spPr>
          <a:xfrm>
            <a:off x="226575" y="239250"/>
            <a:ext cx="2809800" cy="107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500">
                <a:solidFill>
                  <a:srgbClr val="1C4587"/>
                </a:solidFill>
                <a:latin typeface="Calibri"/>
                <a:ea typeface="Calibri"/>
                <a:cs typeface="Calibri"/>
                <a:sym typeface="Calibri"/>
              </a:rPr>
              <a:t>Year Six</a:t>
            </a:r>
            <a:endParaRPr sz="2200">
              <a:solidFill>
                <a:schemeClr val="dk2"/>
              </a:solidFill>
            </a:endParaRPr>
          </a:p>
        </p:txBody>
      </p:sp>
      <p:sp>
        <p:nvSpPr>
          <p:cNvPr id="174" name="Google Shape;174;p25"/>
          <p:cNvSpPr txBox="1"/>
          <p:nvPr/>
        </p:nvSpPr>
        <p:spPr>
          <a:xfrm>
            <a:off x="291150" y="7993925"/>
            <a:ext cx="7121700" cy="1524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None/>
            </a:pPr>
            <a:r>
              <a:t/>
            </a:r>
            <a:endParaRPr sz="1800">
              <a:solidFill>
                <a:schemeClr val="dk2"/>
              </a:solidFill>
            </a:endParaRPr>
          </a:p>
          <a:p>
            <a:pPr indent="0" lvl="0" marL="0" rtl="0" algn="l">
              <a:spcBef>
                <a:spcPts val="0"/>
              </a:spcBef>
              <a:spcAft>
                <a:spcPts val="0"/>
              </a:spcAft>
              <a:buClr>
                <a:schemeClr val="dk1"/>
              </a:buClr>
              <a:buSzPts val="1100"/>
              <a:buFont typeface="Arial"/>
              <a:buNone/>
            </a:pPr>
            <a:r>
              <a:t/>
            </a:r>
            <a:endParaRPr sz="1800">
              <a:solidFill>
                <a:schemeClr val="dk2"/>
              </a:solidFill>
            </a:endParaRPr>
          </a:p>
        </p:txBody>
      </p:sp>
      <p:sp>
        <p:nvSpPr>
          <p:cNvPr id="175" name="Google Shape;175;p25"/>
          <p:cNvSpPr txBox="1"/>
          <p:nvPr/>
        </p:nvSpPr>
        <p:spPr>
          <a:xfrm>
            <a:off x="291150" y="6114350"/>
            <a:ext cx="7039500" cy="4239000"/>
          </a:xfrm>
          <a:prstGeom prst="rect">
            <a:avLst/>
          </a:prstGeom>
          <a:noFill/>
          <a:ln cap="flat" cmpd="sng" w="9525">
            <a:solidFill>
              <a:srgbClr val="1C458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u="sng">
                <a:solidFill>
                  <a:srgbClr val="1C4587"/>
                </a:solidFill>
                <a:latin typeface="Calibri"/>
                <a:ea typeface="Calibri"/>
                <a:cs typeface="Calibri"/>
                <a:sym typeface="Calibri"/>
              </a:rPr>
              <a:t>Year 6 Weekly Update:  </a:t>
            </a:r>
            <a:endParaRPr b="1" u="sng">
              <a:solidFill>
                <a:srgbClr val="1C4587"/>
              </a:solidFill>
              <a:latin typeface="Calibri"/>
              <a:ea typeface="Calibri"/>
              <a:cs typeface="Calibri"/>
              <a:sym typeface="Calibri"/>
            </a:endParaRPr>
          </a:p>
          <a:p>
            <a:pPr indent="0" lvl="0" marL="0" rtl="0" algn="l">
              <a:spcBef>
                <a:spcPts val="0"/>
              </a:spcBef>
              <a:spcAft>
                <a:spcPts val="0"/>
              </a:spcAft>
              <a:buNone/>
            </a:pPr>
            <a:r>
              <a:t/>
            </a:r>
            <a:endParaRPr b="1" u="sng">
              <a:solidFill>
                <a:srgbClr val="1C4587"/>
              </a:solidFill>
              <a:latin typeface="Calibri"/>
              <a:ea typeface="Calibri"/>
              <a:cs typeface="Calibri"/>
              <a:sym typeface="Calibri"/>
            </a:endParaRPr>
          </a:p>
          <a:p>
            <a:pPr indent="0" lvl="0" marL="0" rtl="0" algn="l">
              <a:spcBef>
                <a:spcPts val="0"/>
              </a:spcBef>
              <a:spcAft>
                <a:spcPts val="0"/>
              </a:spcAft>
              <a:buNone/>
            </a:pPr>
            <a:r>
              <a:rPr b="1" lang="en-GB">
                <a:solidFill>
                  <a:srgbClr val="1C4587"/>
                </a:solidFill>
                <a:latin typeface="Calibri"/>
                <a:ea typeface="Calibri"/>
                <a:cs typeface="Calibri"/>
                <a:sym typeface="Calibri"/>
              </a:rPr>
              <a:t>What a fantastic start Year 6 have made to the new year.  It has been wonderful to see them </a:t>
            </a:r>
            <a:r>
              <a:rPr b="1" lang="en-GB">
                <a:solidFill>
                  <a:srgbClr val="1C4587"/>
                </a:solidFill>
                <a:latin typeface="Calibri"/>
                <a:ea typeface="Calibri"/>
                <a:cs typeface="Calibri"/>
                <a:sym typeface="Calibri"/>
              </a:rPr>
              <a:t>embracing</a:t>
            </a:r>
            <a:r>
              <a:rPr b="1" lang="en-GB">
                <a:solidFill>
                  <a:srgbClr val="1C4587"/>
                </a:solidFill>
                <a:latin typeface="Calibri"/>
                <a:ea typeface="Calibri"/>
                <a:cs typeface="Calibri"/>
                <a:sym typeface="Calibri"/>
              </a:rPr>
              <a:t> </a:t>
            </a:r>
            <a:r>
              <a:rPr b="1" lang="en-GB">
                <a:solidFill>
                  <a:srgbClr val="1C4587"/>
                </a:solidFill>
                <a:latin typeface="Calibri"/>
                <a:ea typeface="Calibri"/>
                <a:cs typeface="Calibri"/>
                <a:sym typeface="Calibri"/>
              </a:rPr>
              <a:t>their</a:t>
            </a:r>
            <a:r>
              <a:rPr b="1" lang="en-GB">
                <a:solidFill>
                  <a:srgbClr val="1C4587"/>
                </a:solidFill>
                <a:latin typeface="Calibri"/>
                <a:ea typeface="Calibri"/>
                <a:cs typeface="Calibri"/>
                <a:sym typeface="Calibri"/>
              </a:rPr>
              <a:t> role as the oldest </a:t>
            </a:r>
            <a:r>
              <a:rPr b="1" lang="en-GB">
                <a:solidFill>
                  <a:srgbClr val="1C4587"/>
                </a:solidFill>
                <a:latin typeface="Calibri"/>
                <a:ea typeface="Calibri"/>
                <a:cs typeface="Calibri"/>
                <a:sym typeface="Calibri"/>
              </a:rPr>
              <a:t>children in the school by showing all of our Sandcross values.</a:t>
            </a:r>
            <a:endParaRPr b="1">
              <a:solidFill>
                <a:srgbClr val="1C4587"/>
              </a:solidFill>
              <a:latin typeface="Calibri"/>
              <a:ea typeface="Calibri"/>
              <a:cs typeface="Calibri"/>
              <a:sym typeface="Calibri"/>
            </a:endParaRPr>
          </a:p>
          <a:p>
            <a:pPr indent="0" lvl="0" marL="0" rtl="0" algn="l">
              <a:spcBef>
                <a:spcPts val="0"/>
              </a:spcBef>
              <a:spcAft>
                <a:spcPts val="0"/>
              </a:spcAft>
              <a:buNone/>
            </a:pPr>
            <a:r>
              <a:t/>
            </a:r>
            <a:endParaRPr b="1">
              <a:solidFill>
                <a:srgbClr val="1C4587"/>
              </a:solidFill>
              <a:latin typeface="Calibri"/>
              <a:ea typeface="Calibri"/>
              <a:cs typeface="Calibri"/>
              <a:sym typeface="Calibri"/>
            </a:endParaRPr>
          </a:p>
          <a:p>
            <a:pPr indent="0" lvl="0" marL="0" rtl="0" algn="l">
              <a:spcBef>
                <a:spcPts val="0"/>
              </a:spcBef>
              <a:spcAft>
                <a:spcPts val="0"/>
              </a:spcAft>
              <a:buNone/>
            </a:pPr>
            <a:r>
              <a:rPr b="1" lang="en-GB">
                <a:solidFill>
                  <a:srgbClr val="1C4587"/>
                </a:solidFill>
                <a:latin typeface="Calibri"/>
                <a:ea typeface="Calibri"/>
                <a:cs typeface="Calibri"/>
                <a:sym typeface="Calibri"/>
              </a:rPr>
              <a:t>In our English lessons, we have been designing a creature or object based on a short film called ‘The Lost Thing’ and have begun writing stories about how to reunite their lost thing with its owner. </a:t>
            </a:r>
            <a:endParaRPr b="1">
              <a:solidFill>
                <a:srgbClr val="1C4587"/>
              </a:solidFill>
              <a:latin typeface="Calibri"/>
              <a:ea typeface="Calibri"/>
              <a:cs typeface="Calibri"/>
              <a:sym typeface="Calibri"/>
            </a:endParaRPr>
          </a:p>
          <a:p>
            <a:pPr indent="0" lvl="0" marL="0" rtl="0" algn="l">
              <a:spcBef>
                <a:spcPts val="0"/>
              </a:spcBef>
              <a:spcAft>
                <a:spcPts val="0"/>
              </a:spcAft>
              <a:buNone/>
            </a:pPr>
            <a:r>
              <a:rPr b="1" lang="en-GB">
                <a:solidFill>
                  <a:srgbClr val="1C4587"/>
                </a:solidFill>
                <a:latin typeface="Calibri"/>
                <a:ea typeface="Calibri"/>
                <a:cs typeface="Calibri"/>
                <a:sym typeface="Calibri"/>
              </a:rPr>
              <a:t>In our maths lessons, we have been revising our key skills and completing some work on place value. </a:t>
            </a:r>
            <a:endParaRPr b="1">
              <a:solidFill>
                <a:srgbClr val="1C4587"/>
              </a:solidFill>
              <a:latin typeface="Calibri"/>
              <a:ea typeface="Calibri"/>
              <a:cs typeface="Calibri"/>
              <a:sym typeface="Calibri"/>
            </a:endParaRPr>
          </a:p>
          <a:p>
            <a:pPr indent="0" lvl="0" marL="0" rtl="0" algn="l">
              <a:spcBef>
                <a:spcPts val="0"/>
              </a:spcBef>
              <a:spcAft>
                <a:spcPts val="0"/>
              </a:spcAft>
              <a:buNone/>
            </a:pPr>
            <a:r>
              <a:t/>
            </a:r>
            <a:endParaRPr b="1">
              <a:solidFill>
                <a:srgbClr val="1C4587"/>
              </a:solidFill>
              <a:latin typeface="Calibri"/>
              <a:ea typeface="Calibri"/>
              <a:cs typeface="Calibri"/>
              <a:sym typeface="Calibri"/>
            </a:endParaRPr>
          </a:p>
          <a:p>
            <a:pPr indent="0" lvl="0" marL="0" rtl="0" algn="l">
              <a:spcBef>
                <a:spcPts val="0"/>
              </a:spcBef>
              <a:spcAft>
                <a:spcPts val="0"/>
              </a:spcAft>
              <a:buNone/>
            </a:pPr>
            <a:r>
              <a:rPr b="1" lang="en-GB">
                <a:solidFill>
                  <a:srgbClr val="1C4587"/>
                </a:solidFill>
                <a:latin typeface="Calibri"/>
                <a:ea typeface="Calibri"/>
                <a:cs typeface="Calibri"/>
                <a:sym typeface="Calibri"/>
              </a:rPr>
              <a:t>We are looking forward to starting our new topic, which is World War 2 and we are excited about our upcoming trip to Newhaven Fort later this month. </a:t>
            </a:r>
            <a:endParaRPr b="1">
              <a:solidFill>
                <a:srgbClr val="1C4587"/>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b="1">
              <a:solidFill>
                <a:srgbClr val="1C4587"/>
              </a:solidFill>
              <a:highlight>
                <a:schemeClr val="lt1"/>
              </a:highlight>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rPr b="1" lang="en-GB">
                <a:solidFill>
                  <a:srgbClr val="1C4587"/>
                </a:solidFill>
                <a:highlight>
                  <a:schemeClr val="lt1"/>
                </a:highlight>
                <a:latin typeface="Calibri"/>
                <a:ea typeface="Calibri"/>
                <a:cs typeface="Calibri"/>
                <a:sym typeface="Calibri"/>
              </a:rPr>
              <a:t>You will find out lots more about the Year 5 curriculum and upcoming trips at the curriculum evening on Zoom at 5:30 pm next Tuesday.  We hope that you can join us!</a:t>
            </a:r>
            <a:endParaRPr b="1">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rPr b="1" lang="en-GB" u="sng">
                <a:solidFill>
                  <a:srgbClr val="1C4587"/>
                </a:solidFill>
                <a:latin typeface="Calibri"/>
                <a:ea typeface="Calibri"/>
                <a:cs typeface="Calibri"/>
                <a:sym typeface="Calibri"/>
              </a:rPr>
              <a:t> </a:t>
            </a:r>
            <a:endParaRPr b="1" u="sng">
              <a:solidFill>
                <a:srgbClr val="1C4587"/>
              </a:solidFill>
              <a:latin typeface="Calibri"/>
              <a:ea typeface="Calibri"/>
              <a:cs typeface="Calibri"/>
              <a:sym typeface="Calibri"/>
            </a:endParaRPr>
          </a:p>
          <a:p>
            <a:pPr indent="0" lvl="0" marL="0" rtl="0" algn="l">
              <a:spcBef>
                <a:spcPts val="0"/>
              </a:spcBef>
              <a:spcAft>
                <a:spcPts val="0"/>
              </a:spcAft>
              <a:buNone/>
            </a:pPr>
            <a:r>
              <a:t/>
            </a:r>
            <a:endParaRPr b="1" sz="1800" u="sng">
              <a:solidFill>
                <a:srgbClr val="1C4587"/>
              </a:solidFill>
              <a:latin typeface="Calibri"/>
              <a:ea typeface="Calibri"/>
              <a:cs typeface="Calibri"/>
              <a:sym typeface="Calibri"/>
            </a:endParaRPr>
          </a:p>
          <a:p>
            <a:pPr indent="0" lvl="0" marL="0" rtl="0" algn="l">
              <a:spcBef>
                <a:spcPts val="0"/>
              </a:spcBef>
              <a:spcAft>
                <a:spcPts val="0"/>
              </a:spcAft>
              <a:buNone/>
            </a:pPr>
            <a:r>
              <a:t/>
            </a:r>
            <a:endParaRPr>
              <a:latin typeface="Calibri"/>
              <a:ea typeface="Calibri"/>
              <a:cs typeface="Calibri"/>
              <a:sym typeface="Calibri"/>
            </a:endParaRPr>
          </a:p>
          <a:p>
            <a:pPr indent="0" lvl="0" marL="0" rtl="0" algn="l">
              <a:spcBef>
                <a:spcPts val="0"/>
              </a:spcBef>
              <a:spcAft>
                <a:spcPts val="0"/>
              </a:spcAft>
              <a:buNone/>
            </a:pPr>
            <a:r>
              <a:t/>
            </a:r>
            <a:endParaRPr>
              <a:solidFill>
                <a:srgbClr val="1C4587"/>
              </a:solidFill>
              <a:latin typeface="Calibri"/>
              <a:ea typeface="Calibri"/>
              <a:cs typeface="Calibri"/>
              <a:sym typeface="Calibri"/>
            </a:endParaRPr>
          </a:p>
        </p:txBody>
      </p:sp>
      <p:sp>
        <p:nvSpPr>
          <p:cNvPr id="176" name="Google Shape;176;p25"/>
          <p:cNvSpPr/>
          <p:nvPr/>
        </p:nvSpPr>
        <p:spPr>
          <a:xfrm>
            <a:off x="332250" y="692175"/>
            <a:ext cx="7039500" cy="5286900"/>
          </a:xfrm>
          <a:prstGeom prst="rect">
            <a:avLst/>
          </a:prstGeom>
          <a:solidFill>
            <a:schemeClr val="lt1"/>
          </a:solidFill>
          <a:ln cap="flat" cmpd="sng" w="9525">
            <a:solidFill>
              <a:srgbClr val="1C458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sz="1500" u="sng">
              <a:solidFill>
                <a:srgbClr val="1C4587"/>
              </a:solidFill>
              <a:latin typeface="Calibri"/>
              <a:ea typeface="Calibri"/>
              <a:cs typeface="Calibri"/>
              <a:sym typeface="Calibri"/>
            </a:endParaRPr>
          </a:p>
          <a:p>
            <a:pPr indent="0" lvl="0" marL="0" rtl="0" algn="l">
              <a:spcBef>
                <a:spcPts val="0"/>
              </a:spcBef>
              <a:spcAft>
                <a:spcPts val="0"/>
              </a:spcAft>
              <a:buNone/>
            </a:pPr>
            <a:r>
              <a:rPr lang="en-GB" sz="1500" u="sng">
                <a:solidFill>
                  <a:srgbClr val="1C4587"/>
                </a:solidFill>
                <a:latin typeface="Calibri"/>
                <a:ea typeface="Calibri"/>
                <a:cs typeface="Calibri"/>
                <a:sym typeface="Calibri"/>
              </a:rPr>
              <a:t>Key Dates</a:t>
            </a:r>
            <a:endParaRPr sz="1500" u="sng">
              <a:solidFill>
                <a:srgbClr val="1C4587"/>
              </a:solidFill>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Tuesday 9th September - School captain elections </a:t>
            </a:r>
            <a:endParaRPr b="1" sz="1500">
              <a:solidFill>
                <a:srgbClr val="1C4587"/>
              </a:solidFill>
              <a:highlight>
                <a:schemeClr val="lt1"/>
              </a:highlight>
              <a:latin typeface="Calibri"/>
              <a:ea typeface="Calibri"/>
              <a:cs typeface="Calibri"/>
              <a:sym typeface="Calibri"/>
            </a:endParaRPr>
          </a:p>
          <a:p>
            <a:pPr indent="-323850" lvl="0" marL="457200" rtl="0" algn="l">
              <a:spcBef>
                <a:spcPts val="0"/>
              </a:spcBef>
              <a:spcAft>
                <a:spcPts val="0"/>
              </a:spcAft>
              <a:buClr>
                <a:srgbClr val="1C4587"/>
              </a:buClr>
              <a:buSzPts val="1500"/>
              <a:buFont typeface="Calibri"/>
              <a:buChar char="●"/>
            </a:pPr>
            <a:r>
              <a:rPr b="1" lang="en-GB" sz="1500">
                <a:solidFill>
                  <a:srgbClr val="1C4587"/>
                </a:solidFill>
                <a:highlight>
                  <a:schemeClr val="lt1"/>
                </a:highlight>
                <a:latin typeface="Calibri"/>
                <a:ea typeface="Calibri"/>
                <a:cs typeface="Calibri"/>
                <a:sym typeface="Calibri"/>
              </a:rPr>
              <a:t>Tuesday 9th September </a:t>
            </a:r>
            <a:r>
              <a:rPr lang="en-GB" sz="1500">
                <a:solidFill>
                  <a:srgbClr val="1C4587"/>
                </a:solidFill>
                <a:highlight>
                  <a:schemeClr val="lt1"/>
                </a:highlight>
                <a:latin typeface="Calibri"/>
                <a:ea typeface="Calibri"/>
                <a:cs typeface="Calibri"/>
                <a:sym typeface="Calibri"/>
              </a:rPr>
              <a:t>- Y5/6 Curriculum Session Virtual Only 5:30pm - </a:t>
            </a:r>
            <a:r>
              <a:rPr lang="en-GB" sz="1500" u="sng">
                <a:solidFill>
                  <a:schemeClr val="accent5"/>
                </a:solidFill>
                <a:highlight>
                  <a:schemeClr val="lt1"/>
                </a:highlight>
                <a:latin typeface="Calibri"/>
                <a:ea typeface="Calibri"/>
                <a:cs typeface="Calibri"/>
                <a:sym typeface="Calibri"/>
                <a:hlinkClick r:id="rId4">
                  <a:extLst>
                    <a:ext uri="{A12FA001-AC4F-418D-AE19-62706E023703}">
                      <ahyp:hlinkClr val="tx"/>
                    </a:ext>
                  </a:extLst>
                </a:hlinkClick>
              </a:rPr>
              <a:t>Zoom Registration Link </a:t>
            </a:r>
            <a:endParaRPr sz="1500" u="sng">
              <a:solidFill>
                <a:srgbClr val="1C4587"/>
              </a:solidFill>
              <a:latin typeface="Calibri"/>
              <a:ea typeface="Calibri"/>
              <a:cs typeface="Calibri"/>
              <a:sym typeface="Calibri"/>
            </a:endParaRPr>
          </a:p>
          <a:p>
            <a:pPr indent="-317500" lvl="0" marL="457200" rtl="0" algn="l">
              <a:spcBef>
                <a:spcPts val="0"/>
              </a:spcBef>
              <a:spcAft>
                <a:spcPts val="0"/>
              </a:spcAft>
              <a:buClr>
                <a:srgbClr val="1C4587"/>
              </a:buClr>
              <a:buSzPts val="1400"/>
              <a:buFont typeface="Calibri"/>
              <a:buChar char="●"/>
            </a:pPr>
            <a:r>
              <a:rPr b="1" lang="en-GB">
                <a:solidFill>
                  <a:srgbClr val="FF0000"/>
                </a:solidFill>
                <a:highlight>
                  <a:schemeClr val="lt1"/>
                </a:highlight>
                <a:latin typeface="Calibri"/>
                <a:ea typeface="Calibri"/>
                <a:cs typeface="Calibri"/>
                <a:sym typeface="Calibri"/>
              </a:rPr>
              <a:t>Wednesday 10h September - </a:t>
            </a:r>
            <a:r>
              <a:rPr lang="en-GB">
                <a:solidFill>
                  <a:srgbClr val="FF0000"/>
                </a:solidFill>
                <a:highlight>
                  <a:schemeClr val="lt1"/>
                </a:highlight>
                <a:latin typeface="Calibri"/>
                <a:ea typeface="Calibri"/>
                <a:cs typeface="Calibri"/>
                <a:sym typeface="Calibri"/>
              </a:rPr>
              <a:t>Girls &amp; Boys Football trials at lunchtime </a:t>
            </a:r>
            <a:r>
              <a:rPr lang="en-GB">
                <a:solidFill>
                  <a:srgbClr val="1C4587"/>
                </a:solidFill>
                <a:highlight>
                  <a:schemeClr val="lt1"/>
                </a:highlight>
                <a:latin typeface="Calibri"/>
                <a:ea typeface="Calibri"/>
                <a:cs typeface="Calibri"/>
                <a:sym typeface="Calibri"/>
              </a:rPr>
              <a:t>- </a:t>
            </a:r>
            <a:r>
              <a:rPr lang="en-GB">
                <a:solidFill>
                  <a:srgbClr val="222222"/>
                </a:solidFill>
                <a:highlight>
                  <a:srgbClr val="FFFFFF"/>
                </a:highlight>
                <a:latin typeface="Calibri"/>
                <a:ea typeface="Calibri"/>
                <a:cs typeface="Calibri"/>
                <a:sym typeface="Calibri"/>
              </a:rPr>
              <a:t> </a:t>
            </a:r>
            <a:r>
              <a:rPr lang="en-GB">
                <a:solidFill>
                  <a:srgbClr val="1C4587"/>
                </a:solidFill>
                <a:highlight>
                  <a:srgbClr val="FFFFFF"/>
                </a:highlight>
                <a:latin typeface="Calibri"/>
                <a:ea typeface="Calibri"/>
                <a:cs typeface="Calibri"/>
                <a:sym typeface="Calibri"/>
              </a:rPr>
              <a:t>If your child wishes to take part in the trials, they must bring appropriate footwear, preferably football boots and shin pads to school. The children should meet ESE sports coaches on the field at lunchtime.  The ESE sports coaches will select the children for the teams.  Children will be informed of the outcome by the coaches in person at school throughout the week.  </a:t>
            </a:r>
            <a:endParaRPr>
              <a:solidFill>
                <a:srgbClr val="1C4587"/>
              </a:solidFill>
              <a:highlight>
                <a:srgbClr val="FFFFFF"/>
              </a:highlight>
              <a:latin typeface="Calibri"/>
              <a:ea typeface="Calibri"/>
              <a:cs typeface="Calibri"/>
              <a:sym typeface="Calibri"/>
            </a:endParaRPr>
          </a:p>
          <a:p>
            <a:pPr indent="0" lvl="0" marL="457200" rtl="0" algn="l">
              <a:spcBef>
                <a:spcPts val="0"/>
              </a:spcBef>
              <a:spcAft>
                <a:spcPts val="0"/>
              </a:spcAft>
              <a:buNone/>
            </a:pPr>
            <a:r>
              <a:rPr lang="en-GB">
                <a:solidFill>
                  <a:srgbClr val="1C4587"/>
                </a:solidFill>
                <a:highlight>
                  <a:srgbClr val="FFFFFF"/>
                </a:highlight>
                <a:latin typeface="Calibri"/>
                <a:ea typeface="Calibri"/>
                <a:cs typeface="Calibri"/>
                <a:sym typeface="Calibri"/>
              </a:rPr>
              <a:t>If your child has been successful, you will receive an email from the school to update you and explain when the teams train and about fixtures.</a:t>
            </a:r>
            <a:endParaRPr>
              <a:solidFill>
                <a:srgbClr val="1C4587"/>
              </a:solidFill>
              <a:highlight>
                <a:srgbClr val="FFFFFF"/>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Trips/Events 25/26 Summary</a:t>
            </a:r>
            <a:r>
              <a:rPr lang="en-GB" sz="1500">
                <a:solidFill>
                  <a:srgbClr val="FF0000"/>
                </a:solidFill>
                <a:latin typeface="Calibri"/>
                <a:ea typeface="Calibri"/>
                <a:cs typeface="Calibri"/>
                <a:sym typeface="Calibri"/>
              </a:rPr>
              <a:t> - </a:t>
            </a:r>
            <a:r>
              <a:rPr lang="en-GB" sz="1500" u="sng">
                <a:solidFill>
                  <a:schemeClr val="hlink"/>
                </a:solidFill>
                <a:latin typeface="Calibri"/>
                <a:ea typeface="Calibri"/>
                <a:cs typeface="Calibri"/>
                <a:sym typeface="Calibri"/>
                <a:hlinkClick r:id="rId5"/>
              </a:rPr>
              <a:t>Letter</a:t>
            </a:r>
            <a:endParaRPr sz="1500">
              <a:solidFill>
                <a:srgbClr val="FF0000"/>
              </a:solidFill>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Monday 15th September</a:t>
            </a:r>
            <a:r>
              <a:rPr lang="en-GB" sz="1500">
                <a:solidFill>
                  <a:srgbClr val="FF0000"/>
                </a:solidFill>
                <a:latin typeface="Calibri"/>
                <a:ea typeface="Calibri"/>
                <a:cs typeface="Calibri"/>
                <a:sym typeface="Calibri"/>
              </a:rPr>
              <a:t> - 6 Franklin &amp; 6 Beatles - Newhaven Fort trip - </a:t>
            </a:r>
            <a:r>
              <a:rPr lang="en-GB" sz="1500" u="sng">
                <a:solidFill>
                  <a:schemeClr val="hlink"/>
                </a:solidFill>
                <a:highlight>
                  <a:schemeClr val="lt1"/>
                </a:highlight>
                <a:latin typeface="Calibri"/>
                <a:ea typeface="Calibri"/>
                <a:cs typeface="Calibri"/>
                <a:sym typeface="Calibri"/>
                <a:hlinkClick r:id="rId6"/>
              </a:rPr>
              <a:t>letter</a:t>
            </a:r>
            <a:r>
              <a:rPr lang="en-GB" sz="1500">
                <a:solidFill>
                  <a:srgbClr val="FF0000"/>
                </a:solidFill>
                <a:highlight>
                  <a:srgbClr val="FFFF00"/>
                </a:highlight>
                <a:latin typeface="Calibri"/>
                <a:ea typeface="Calibri"/>
                <a:cs typeface="Calibri"/>
                <a:sym typeface="Calibri"/>
              </a:rPr>
              <a:t> </a:t>
            </a:r>
            <a:endParaRPr sz="1500">
              <a:solidFill>
                <a:srgbClr val="FF0000"/>
              </a:solidFill>
              <a:highlight>
                <a:srgbClr val="FFFF00"/>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latin typeface="Calibri"/>
                <a:ea typeface="Calibri"/>
                <a:cs typeface="Calibri"/>
                <a:sym typeface="Calibri"/>
              </a:rPr>
              <a:t>Tuesday 16th September</a:t>
            </a:r>
            <a:r>
              <a:rPr lang="en-GB" sz="1500">
                <a:solidFill>
                  <a:srgbClr val="FF0000"/>
                </a:solidFill>
                <a:latin typeface="Calibri"/>
                <a:ea typeface="Calibri"/>
                <a:cs typeface="Calibri"/>
                <a:sym typeface="Calibri"/>
              </a:rPr>
              <a:t> - 6 Marley &amp; 6 Presley - Newhaven Fort trip - </a:t>
            </a:r>
            <a:r>
              <a:rPr lang="en-GB" sz="1500" u="sng">
                <a:solidFill>
                  <a:schemeClr val="hlink"/>
                </a:solidFill>
                <a:highlight>
                  <a:schemeClr val="lt1"/>
                </a:highlight>
                <a:latin typeface="Calibri"/>
                <a:ea typeface="Calibri"/>
                <a:cs typeface="Calibri"/>
                <a:sym typeface="Calibri"/>
                <a:hlinkClick r:id="rId7"/>
              </a:rPr>
              <a:t>letter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Wednesday 17th September </a:t>
            </a:r>
            <a:r>
              <a:rPr lang="en-GB" sz="1500">
                <a:solidFill>
                  <a:srgbClr val="FF0000"/>
                </a:solidFill>
                <a:highlight>
                  <a:schemeClr val="lt1"/>
                </a:highlight>
                <a:latin typeface="Calibri"/>
                <a:ea typeface="Calibri"/>
                <a:cs typeface="Calibri"/>
                <a:sym typeface="Calibri"/>
              </a:rPr>
              <a:t>- Y6 Start Swimming - </a:t>
            </a:r>
            <a:r>
              <a:rPr lang="en-GB" sz="1500" u="sng">
                <a:solidFill>
                  <a:schemeClr val="hlink"/>
                </a:solidFill>
                <a:highlight>
                  <a:schemeClr val="lt1"/>
                </a:highlight>
                <a:latin typeface="Calibri"/>
                <a:ea typeface="Calibri"/>
                <a:cs typeface="Calibri"/>
                <a:sym typeface="Calibri"/>
                <a:hlinkClick r:id="rId8"/>
              </a:rPr>
              <a:t>Letter </a:t>
            </a:r>
            <a:r>
              <a:rPr lang="en-GB" sz="1500">
                <a:solidFill>
                  <a:srgbClr val="FF0000"/>
                </a:solidFill>
                <a:highlight>
                  <a:schemeClr val="lt1"/>
                </a:highlight>
                <a:latin typeface="Calibri"/>
                <a:ea typeface="Calibri"/>
                <a:cs typeface="Calibri"/>
                <a:sym typeface="Calibri"/>
              </a:rPr>
              <a:t> - Please remember to send the children into school with their swimming kits.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sz="1500">
                <a:solidFill>
                  <a:srgbClr val="FF0000"/>
                </a:solidFill>
                <a:highlight>
                  <a:schemeClr val="lt1"/>
                </a:highlight>
                <a:latin typeface="Calibri"/>
                <a:ea typeface="Calibri"/>
                <a:cs typeface="Calibri"/>
                <a:sym typeface="Calibri"/>
              </a:rPr>
              <a:t>W/B 22nd September</a:t>
            </a:r>
            <a:r>
              <a:rPr lang="en-GB" sz="1500">
                <a:solidFill>
                  <a:srgbClr val="FF0000"/>
                </a:solidFill>
                <a:highlight>
                  <a:schemeClr val="lt1"/>
                </a:highlight>
                <a:latin typeface="Calibri"/>
                <a:ea typeface="Calibri"/>
                <a:cs typeface="Calibri"/>
                <a:sym typeface="Calibri"/>
              </a:rPr>
              <a:t> - Year 6 tutoring starts (invited children only - letter to follow) </a:t>
            </a:r>
            <a:endParaRPr sz="1500">
              <a:solidFill>
                <a:srgbClr val="FF0000"/>
              </a:solidFill>
              <a:highlight>
                <a:schemeClr val="lt1"/>
              </a:highlight>
              <a:latin typeface="Calibri"/>
              <a:ea typeface="Calibri"/>
              <a:cs typeface="Calibri"/>
              <a:sym typeface="Calibri"/>
            </a:endParaRPr>
          </a:p>
          <a:p>
            <a:pPr indent="-323850" lvl="0" marL="457200" rtl="0" algn="l">
              <a:spcBef>
                <a:spcPts val="0"/>
              </a:spcBef>
              <a:spcAft>
                <a:spcPts val="0"/>
              </a:spcAft>
              <a:buClr>
                <a:srgbClr val="FF0000"/>
              </a:buClr>
              <a:buSzPts val="1500"/>
              <a:buFont typeface="Calibri"/>
              <a:buChar char="●"/>
            </a:pPr>
            <a:r>
              <a:rPr b="1" lang="en-GB">
                <a:solidFill>
                  <a:srgbClr val="1C4587"/>
                </a:solidFill>
                <a:highlight>
                  <a:schemeClr val="lt1"/>
                </a:highlight>
                <a:latin typeface="Calibri"/>
                <a:ea typeface="Calibri"/>
                <a:cs typeface="Calibri"/>
                <a:sym typeface="Calibri"/>
              </a:rPr>
              <a:t>Thursday 2nd October</a:t>
            </a:r>
            <a:r>
              <a:rPr lang="en-GB">
                <a:solidFill>
                  <a:srgbClr val="1C4587"/>
                </a:solidFill>
                <a:highlight>
                  <a:schemeClr val="lt1"/>
                </a:highlight>
                <a:latin typeface="Calibri"/>
                <a:ea typeface="Calibri"/>
                <a:cs typeface="Calibri"/>
                <a:sym typeface="Calibri"/>
              </a:rPr>
              <a:t> - Y6 Inspire Session 9:15am- (parent can visit their child’s class and observe the learning)</a:t>
            </a:r>
            <a:endParaRPr>
              <a:solidFill>
                <a:srgbClr val="1C4587"/>
              </a:solidFill>
              <a:highlight>
                <a:schemeClr val="lt1"/>
              </a:highlight>
              <a:latin typeface="Calibri"/>
              <a:ea typeface="Calibri"/>
              <a:cs typeface="Calibri"/>
              <a:sym typeface="Calibri"/>
            </a:endParaRPr>
          </a:p>
          <a:p>
            <a:pPr indent="-317500" lvl="0" marL="457200" rtl="0" algn="l">
              <a:lnSpc>
                <a:spcPct val="115000"/>
              </a:lnSpc>
              <a:spcBef>
                <a:spcPts val="0"/>
              </a:spcBef>
              <a:spcAft>
                <a:spcPts val="0"/>
              </a:spcAft>
              <a:buClr>
                <a:srgbClr val="1C4587"/>
              </a:buClr>
              <a:buSzPts val="1400"/>
              <a:buFont typeface="Calibri"/>
              <a:buChar char="●"/>
            </a:pPr>
            <a:r>
              <a:rPr b="1" lang="en-GB">
                <a:solidFill>
                  <a:srgbClr val="FF0000"/>
                </a:solidFill>
                <a:latin typeface="Calibri"/>
                <a:ea typeface="Calibri"/>
                <a:cs typeface="Calibri"/>
                <a:sym typeface="Calibri"/>
              </a:rPr>
              <a:t>Monday 15th December </a:t>
            </a:r>
            <a:r>
              <a:rPr lang="en-GB">
                <a:solidFill>
                  <a:srgbClr val="FF0000"/>
                </a:solidFill>
                <a:latin typeface="Calibri"/>
                <a:ea typeface="Calibri"/>
                <a:cs typeface="Calibri"/>
                <a:sym typeface="Calibri"/>
              </a:rPr>
              <a:t>- Year 5 and 6 at Reigate Baptist Church (1:30 pm) Xmas Performance - Details to follow</a:t>
            </a:r>
            <a:endParaRPr>
              <a:solidFill>
                <a:srgbClr val="1C4587"/>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sz="1500">
              <a:solidFill>
                <a:srgbClr val="FF0000"/>
              </a:solidFill>
              <a:highlight>
                <a:srgbClr val="FFFF00"/>
              </a:highlight>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80" name="Shape 180"/>
        <p:cNvGrpSpPr/>
        <p:nvPr/>
      </p:nvGrpSpPr>
      <p:grpSpPr>
        <a:xfrm>
          <a:off x="0" y="0"/>
          <a:ext cx="0" cy="0"/>
          <a:chOff x="0" y="0"/>
          <a:chExt cx="0" cy="0"/>
        </a:xfrm>
      </p:grpSpPr>
      <p:sp>
        <p:nvSpPr>
          <p:cNvPr id="181" name="Google Shape;181;p26"/>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82" name="Google Shape;182;p26"/>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183" name="Google Shape;183;p26"/>
          <p:cNvPicPr preferRelativeResize="0"/>
          <p:nvPr/>
        </p:nvPicPr>
        <p:blipFill>
          <a:blip r:embed="rId3">
            <a:alphaModFix/>
          </a:blip>
          <a:stretch>
            <a:fillRect/>
          </a:stretch>
        </p:blipFill>
        <p:spPr>
          <a:xfrm>
            <a:off x="122725" y="406025"/>
            <a:ext cx="7329251" cy="73292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87" name="Shape 187"/>
        <p:cNvGrpSpPr/>
        <p:nvPr/>
      </p:nvGrpSpPr>
      <p:grpSpPr>
        <a:xfrm>
          <a:off x="0" y="0"/>
          <a:ext cx="0" cy="0"/>
          <a:chOff x="0" y="0"/>
          <a:chExt cx="0" cy="0"/>
        </a:xfrm>
      </p:grpSpPr>
      <p:sp>
        <p:nvSpPr>
          <p:cNvPr id="188" name="Google Shape;188;p27"/>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89" name="Google Shape;189;p27"/>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190" name="Google Shape;190;p27"/>
          <p:cNvPicPr preferRelativeResize="0"/>
          <p:nvPr/>
        </p:nvPicPr>
        <p:blipFill>
          <a:blip r:embed="rId3">
            <a:alphaModFix/>
          </a:blip>
          <a:stretch>
            <a:fillRect/>
          </a:stretch>
        </p:blipFill>
        <p:spPr>
          <a:xfrm>
            <a:off x="196683" y="152400"/>
            <a:ext cx="7354918" cy="104676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194" name="Shape 194"/>
        <p:cNvGrpSpPr/>
        <p:nvPr/>
      </p:nvGrpSpPr>
      <p:grpSpPr>
        <a:xfrm>
          <a:off x="0" y="0"/>
          <a:ext cx="0" cy="0"/>
          <a:chOff x="0" y="0"/>
          <a:chExt cx="0" cy="0"/>
        </a:xfrm>
      </p:grpSpPr>
      <p:sp>
        <p:nvSpPr>
          <p:cNvPr id="195" name="Google Shape;195;p28"/>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196" name="Google Shape;196;p28"/>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197" name="Google Shape;197;p28"/>
          <p:cNvPicPr preferRelativeResize="0"/>
          <p:nvPr/>
        </p:nvPicPr>
        <p:blipFill>
          <a:blip r:embed="rId3">
            <a:alphaModFix/>
          </a:blip>
          <a:stretch>
            <a:fillRect/>
          </a:stretch>
        </p:blipFill>
        <p:spPr>
          <a:xfrm>
            <a:off x="505613" y="1350250"/>
            <a:ext cx="6692775" cy="9141401"/>
          </a:xfrm>
          <a:prstGeom prst="rect">
            <a:avLst/>
          </a:prstGeom>
          <a:noFill/>
          <a:ln>
            <a:noFill/>
          </a:ln>
        </p:spPr>
      </p:pic>
      <p:sp>
        <p:nvSpPr>
          <p:cNvPr id="198" name="Google Shape;198;p28"/>
          <p:cNvSpPr txBox="1"/>
          <p:nvPr/>
        </p:nvSpPr>
        <p:spPr>
          <a:xfrm>
            <a:off x="132550" y="265100"/>
            <a:ext cx="7704000" cy="1085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sz="1600">
                <a:solidFill>
                  <a:schemeClr val="lt1"/>
                </a:solidFill>
                <a:highlight>
                  <a:srgbClr val="1C4587"/>
                </a:highlight>
              </a:rPr>
              <a:t>Harvest Festival Lunch </a:t>
            </a:r>
            <a:endParaRPr b="1"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Thursday 2nd October 2025</a:t>
            </a:r>
            <a:endParaRPr sz="1600">
              <a:solidFill>
                <a:schemeClr val="lt1"/>
              </a:solidFill>
              <a:highlight>
                <a:srgbClr val="1C4587"/>
              </a:highlight>
            </a:endParaRPr>
          </a:p>
          <a:p>
            <a:pPr indent="0" lvl="0" marL="0" rtl="0" algn="l">
              <a:spcBef>
                <a:spcPts val="0"/>
              </a:spcBef>
              <a:spcAft>
                <a:spcPts val="0"/>
              </a:spcAft>
              <a:buClr>
                <a:schemeClr val="dk1"/>
              </a:buClr>
              <a:buSzPts val="1100"/>
              <a:buFont typeface="Arial"/>
              <a:buNone/>
            </a:pPr>
            <a:r>
              <a:rPr lang="en-GB" sz="1600">
                <a:solidFill>
                  <a:schemeClr val="lt1"/>
                </a:solidFill>
                <a:highlight>
                  <a:srgbClr val="1C4587"/>
                </a:highlight>
              </a:rPr>
              <a:t>Please complete this form to order a lunch </a:t>
            </a:r>
            <a:r>
              <a:rPr b="1" lang="en-GB" sz="1600" u="sng">
                <a:solidFill>
                  <a:schemeClr val="lt2"/>
                </a:solidFill>
                <a:highlight>
                  <a:srgbClr val="1C4587"/>
                </a:highlight>
                <a:hlinkClick r:id="rId4">
                  <a:extLst>
                    <a:ext uri="{A12FA001-AC4F-418D-AE19-62706E023703}">
                      <ahyp:hlinkClr val="tx"/>
                    </a:ext>
                  </a:extLst>
                </a:hlinkClick>
              </a:rPr>
              <a:t>Harvest Festival School Lunch</a:t>
            </a:r>
            <a:r>
              <a:rPr b="1" lang="en-GB" sz="1600" u="sng">
                <a:solidFill>
                  <a:schemeClr val="lt2"/>
                </a:solidFill>
                <a:highlight>
                  <a:srgbClr val="1C4587"/>
                </a:highlight>
              </a:rPr>
              <a:t> Form</a:t>
            </a:r>
            <a:endParaRPr b="1" sz="1600" u="sng">
              <a:solidFill>
                <a:schemeClr val="lt2"/>
              </a:solidFill>
              <a:highlight>
                <a:srgbClr val="1C4587"/>
              </a:highlight>
            </a:endParaRPr>
          </a:p>
          <a:p>
            <a:pPr indent="0" lvl="0" marL="0" rtl="0" algn="l">
              <a:spcBef>
                <a:spcPts val="0"/>
              </a:spcBef>
              <a:spcAft>
                <a:spcPts val="0"/>
              </a:spcAft>
              <a:buNone/>
            </a:pPr>
            <a:r>
              <a:t/>
            </a:r>
            <a:endParaRPr sz="1800">
              <a:solidFill>
                <a:schemeClr val="dk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2" name="Shape 202"/>
        <p:cNvGrpSpPr/>
        <p:nvPr/>
      </p:nvGrpSpPr>
      <p:grpSpPr>
        <a:xfrm>
          <a:off x="0" y="0"/>
          <a:ext cx="0" cy="0"/>
          <a:chOff x="0" y="0"/>
          <a:chExt cx="0" cy="0"/>
        </a:xfrm>
      </p:grpSpPr>
      <p:sp>
        <p:nvSpPr>
          <p:cNvPr id="203" name="Google Shape;203;p29"/>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04" name="Google Shape;204;p29"/>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05" name="Google Shape;205;p29"/>
          <p:cNvPicPr preferRelativeResize="0"/>
          <p:nvPr/>
        </p:nvPicPr>
        <p:blipFill>
          <a:blip r:embed="rId3">
            <a:alphaModFix/>
          </a:blip>
          <a:stretch>
            <a:fillRect/>
          </a:stretch>
        </p:blipFill>
        <p:spPr>
          <a:xfrm>
            <a:off x="276475" y="152400"/>
            <a:ext cx="7275125" cy="102597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09" name="Shape 209"/>
        <p:cNvGrpSpPr/>
        <p:nvPr/>
      </p:nvGrpSpPr>
      <p:grpSpPr>
        <a:xfrm>
          <a:off x="0" y="0"/>
          <a:ext cx="0" cy="0"/>
          <a:chOff x="0" y="0"/>
          <a:chExt cx="0" cy="0"/>
        </a:xfrm>
      </p:grpSpPr>
      <p:sp>
        <p:nvSpPr>
          <p:cNvPr id="210" name="Google Shape;210;p30"/>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1" name="Google Shape;211;p30"/>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12" name="Google Shape;212;p30"/>
          <p:cNvPicPr preferRelativeResize="0"/>
          <p:nvPr/>
        </p:nvPicPr>
        <p:blipFill>
          <a:blip r:embed="rId3">
            <a:alphaModFix/>
          </a:blip>
          <a:stretch>
            <a:fillRect/>
          </a:stretch>
        </p:blipFill>
        <p:spPr>
          <a:xfrm>
            <a:off x="304312" y="180000"/>
            <a:ext cx="7095375" cy="1024441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C4587"/>
        </a:solidFill>
      </p:bgPr>
    </p:bg>
    <p:spTree>
      <p:nvGrpSpPr>
        <p:cNvPr id="216" name="Shape 216"/>
        <p:cNvGrpSpPr/>
        <p:nvPr/>
      </p:nvGrpSpPr>
      <p:grpSpPr>
        <a:xfrm>
          <a:off x="0" y="0"/>
          <a:ext cx="0" cy="0"/>
          <a:chOff x="0" y="0"/>
          <a:chExt cx="0" cy="0"/>
        </a:xfrm>
      </p:grpSpPr>
      <p:sp>
        <p:nvSpPr>
          <p:cNvPr id="217" name="Google Shape;217;p31"/>
          <p:cNvSpPr txBox="1"/>
          <p:nvPr/>
        </p:nvSpPr>
        <p:spPr>
          <a:xfrm>
            <a:off x="466638" y="3053900"/>
            <a:ext cx="1799100" cy="40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800" u="sng">
                <a:solidFill>
                  <a:srgbClr val="1C4587"/>
                </a:solidFill>
                <a:latin typeface="Impact"/>
                <a:ea typeface="Impact"/>
                <a:cs typeface="Impact"/>
                <a:sym typeface="Impact"/>
              </a:rPr>
              <a:t>Year 5</a:t>
            </a:r>
            <a:endParaRPr sz="1800" u="sng">
              <a:solidFill>
                <a:srgbClr val="1C4587"/>
              </a:solidFill>
              <a:latin typeface="Impact"/>
              <a:ea typeface="Impact"/>
              <a:cs typeface="Impact"/>
              <a:sym typeface="Impact"/>
            </a:endParaRPr>
          </a:p>
          <a:p>
            <a:pPr indent="0" lvl="0" marL="0" rtl="0" algn="l">
              <a:spcBef>
                <a:spcPts val="0"/>
              </a:spcBef>
              <a:spcAft>
                <a:spcPts val="0"/>
              </a:spcAft>
              <a:buClr>
                <a:schemeClr val="dk1"/>
              </a:buClr>
              <a:buSzPts val="1100"/>
              <a:buFont typeface="Arial"/>
              <a:buNone/>
            </a:pPr>
            <a:r>
              <a:rPr lang="en-GB" sz="1800" u="sng">
                <a:solidFill>
                  <a:srgbClr val="1C4587"/>
                </a:solidFill>
                <a:latin typeface="Calibri"/>
                <a:ea typeface="Calibri"/>
                <a:cs typeface="Calibri"/>
                <a:sym typeface="Calibri"/>
              </a:rPr>
              <a:t>Key Dates</a:t>
            </a:r>
            <a:endParaRPr sz="1800">
              <a:solidFill>
                <a:schemeClr val="dk2"/>
              </a:solidFill>
            </a:endParaRPr>
          </a:p>
        </p:txBody>
      </p:sp>
      <p:sp>
        <p:nvSpPr>
          <p:cNvPr id="218" name="Google Shape;218;p31"/>
          <p:cNvSpPr txBox="1"/>
          <p:nvPr/>
        </p:nvSpPr>
        <p:spPr>
          <a:xfrm>
            <a:off x="456213" y="5058650"/>
            <a:ext cx="2806800" cy="879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u="sng">
                <a:solidFill>
                  <a:srgbClr val="1C4587"/>
                </a:solidFill>
                <a:latin typeface="Impact"/>
                <a:ea typeface="Impact"/>
                <a:cs typeface="Impact"/>
                <a:sym typeface="Impact"/>
              </a:rPr>
              <a:t>Year 6 </a:t>
            </a:r>
            <a:endParaRPr sz="1800" u="sng">
              <a:solidFill>
                <a:srgbClr val="1C4587"/>
              </a:solidFill>
              <a:latin typeface="Impact"/>
              <a:ea typeface="Impact"/>
              <a:cs typeface="Impact"/>
              <a:sym typeface="Impact"/>
            </a:endParaRPr>
          </a:p>
          <a:p>
            <a:pPr indent="0" lvl="0" marL="0" rtl="0" algn="l">
              <a:spcBef>
                <a:spcPts val="0"/>
              </a:spcBef>
              <a:spcAft>
                <a:spcPts val="0"/>
              </a:spcAft>
              <a:buNone/>
            </a:pPr>
            <a:r>
              <a:rPr lang="en-GB" sz="1800" u="sng">
                <a:solidFill>
                  <a:srgbClr val="1C4587"/>
                </a:solidFill>
                <a:latin typeface="Calibri"/>
                <a:ea typeface="Calibri"/>
                <a:cs typeface="Calibri"/>
                <a:sym typeface="Calibri"/>
              </a:rPr>
              <a:t>Key Dates</a:t>
            </a:r>
            <a:endParaRPr sz="1800" u="sng">
              <a:solidFill>
                <a:srgbClr val="1C4587"/>
              </a:solidFill>
              <a:latin typeface="Calibri"/>
              <a:ea typeface="Calibri"/>
              <a:cs typeface="Calibri"/>
              <a:sym typeface="Calibri"/>
            </a:endParaRPr>
          </a:p>
        </p:txBody>
      </p:sp>
      <p:pic>
        <p:nvPicPr>
          <p:cNvPr id="219" name="Google Shape;219;p31"/>
          <p:cNvPicPr preferRelativeResize="0"/>
          <p:nvPr/>
        </p:nvPicPr>
        <p:blipFill>
          <a:blip r:embed="rId3">
            <a:alphaModFix/>
          </a:blip>
          <a:stretch>
            <a:fillRect/>
          </a:stretch>
        </p:blipFill>
        <p:spPr>
          <a:xfrm>
            <a:off x="128550" y="255500"/>
            <a:ext cx="7446901" cy="78739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