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0.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60"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Lst>
  <p:sldSz cy="10692000" cx="7704000"/>
  <p:notesSz cx="6858000" cy="9144000"/>
  <p:embeddedFontLst>
    <p:embeddedFont>
      <p:font typeface="PT Sans"/>
      <p:regular r:id="rId27"/>
      <p:bold r:id="rId28"/>
      <p:italic r:id="rId29"/>
      <p:boldItalic r:id="rId30"/>
    </p:embeddedFont>
    <p:embeddedFont>
      <p:font typeface="Comfortaa"/>
      <p:regular r:id="rId31"/>
      <p:bold r:id="rId32"/>
    </p:embeddedFont>
    <p:embeddedFont>
      <p:font typeface="Century Gothic"/>
      <p:regular r:id="rId33"/>
      <p:bold r:id="rId34"/>
      <p:italic r:id="rId35"/>
      <p:boldItalic r:id="rId36"/>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6690">
          <p15:clr>
            <a:srgbClr val="747775"/>
          </p15:clr>
        </p15:guide>
        <p15:guide id="2" orient="horz" pos="113">
          <p15:clr>
            <a:srgbClr val="747775"/>
          </p15:clr>
        </p15:guide>
        <p15:guide id="3" orient="horz" pos="209">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E310C390-3376-4330-9A8F-DFFE5ADB5C27}">
  <a:tblStyle styleId="{E310C390-3376-4330-9A8F-DFFE5ADB5C27}" styleName="Table_0">
    <a:wholeTbl>
      <a:tcTxStyle>
        <a:font>
          <a:latin typeface="Arial"/>
          <a:ea typeface="Arial"/>
          <a:cs typeface="Arial"/>
        </a:font>
        <a:srgbClr val="000000"/>
      </a:tcTx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6690" orient="horz"/>
        <p:guide pos="113" orient="horz"/>
        <p:guide pos="209" orient="horz"/>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4.xml"/><Relationship Id="rId22" Type="http://schemas.openxmlformats.org/officeDocument/2006/relationships/slide" Target="slides/slide16.xml"/><Relationship Id="rId21" Type="http://schemas.openxmlformats.org/officeDocument/2006/relationships/slide" Target="slides/slide15.xml"/><Relationship Id="rId24" Type="http://schemas.openxmlformats.org/officeDocument/2006/relationships/slide" Target="slides/slide18.xml"/><Relationship Id="rId23" Type="http://schemas.openxmlformats.org/officeDocument/2006/relationships/slide" Target="slides/slide17.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3.xml"/><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font" Target="fonts/PTSans-bold.fntdata"/><Relationship Id="rId27" Type="http://schemas.openxmlformats.org/officeDocument/2006/relationships/font" Target="fonts/PTSans-regular.fntdata"/><Relationship Id="rId5" Type="http://schemas.openxmlformats.org/officeDocument/2006/relationships/slideMaster" Target="slideMasters/slideMaster1.xml"/><Relationship Id="rId6" Type="http://schemas.openxmlformats.org/officeDocument/2006/relationships/notesMaster" Target="notesMasters/notesMaster1.xml"/><Relationship Id="rId29" Type="http://schemas.openxmlformats.org/officeDocument/2006/relationships/font" Target="fonts/PTSans-italic.fntdata"/><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font" Target="fonts/Comfortaa-regular.fntdata"/><Relationship Id="rId30" Type="http://schemas.openxmlformats.org/officeDocument/2006/relationships/font" Target="fonts/PTSans-boldItalic.fntdata"/><Relationship Id="rId11" Type="http://schemas.openxmlformats.org/officeDocument/2006/relationships/slide" Target="slides/slide5.xml"/><Relationship Id="rId33" Type="http://schemas.openxmlformats.org/officeDocument/2006/relationships/font" Target="fonts/CenturyGothic-regular.fntdata"/><Relationship Id="rId10" Type="http://schemas.openxmlformats.org/officeDocument/2006/relationships/slide" Target="slides/slide4.xml"/><Relationship Id="rId32" Type="http://schemas.openxmlformats.org/officeDocument/2006/relationships/font" Target="fonts/Comfortaa-bold.fntdata"/><Relationship Id="rId13" Type="http://schemas.openxmlformats.org/officeDocument/2006/relationships/slide" Target="slides/slide7.xml"/><Relationship Id="rId35" Type="http://schemas.openxmlformats.org/officeDocument/2006/relationships/font" Target="fonts/CenturyGothic-italic.fntdata"/><Relationship Id="rId12" Type="http://schemas.openxmlformats.org/officeDocument/2006/relationships/slide" Target="slides/slide6.xml"/><Relationship Id="rId34" Type="http://schemas.openxmlformats.org/officeDocument/2006/relationships/font" Target="fonts/CenturyGothic-bold.fntdata"/><Relationship Id="rId15" Type="http://schemas.openxmlformats.org/officeDocument/2006/relationships/slide" Target="slides/slide9.xml"/><Relationship Id="rId14" Type="http://schemas.openxmlformats.org/officeDocument/2006/relationships/slide" Target="slides/slide8.xml"/><Relationship Id="rId36" Type="http://schemas.openxmlformats.org/officeDocument/2006/relationships/font" Target="fonts/CenturyGothic-boldItalic.fntdata"/><Relationship Id="rId17" Type="http://schemas.openxmlformats.org/officeDocument/2006/relationships/slide" Target="slides/slide11.xml"/><Relationship Id="rId16" Type="http://schemas.openxmlformats.org/officeDocument/2006/relationships/slide" Target="slides/slide10.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2193959" y="685800"/>
            <a:ext cx="24708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 name="Shape 56"/>
        <p:cNvGrpSpPr/>
        <p:nvPr/>
      </p:nvGrpSpPr>
      <p:grpSpPr>
        <a:xfrm>
          <a:off x="0" y="0"/>
          <a:ext cx="0" cy="0"/>
          <a:chOff x="0" y="0"/>
          <a:chExt cx="0" cy="0"/>
        </a:xfrm>
      </p:grpSpPr>
      <p:sp>
        <p:nvSpPr>
          <p:cNvPr id="57" name="Google Shape;57;g28b6f0904ac_0_9:notes"/>
          <p:cNvSpPr/>
          <p:nvPr>
            <p:ph idx="2" type="sldImg"/>
          </p:nvPr>
        </p:nvSpPr>
        <p:spPr>
          <a:xfrm>
            <a:off x="2193959" y="685800"/>
            <a:ext cx="2470800" cy="3429000"/>
          </a:xfrm>
          <a:custGeom>
            <a:rect b="b" l="l" r="r" t="t"/>
            <a:pathLst>
              <a:path extrusionOk="0" h="120000" w="120000">
                <a:moveTo>
                  <a:pt x="0" y="0"/>
                </a:moveTo>
                <a:lnTo>
                  <a:pt x="120000" y="0"/>
                </a:lnTo>
                <a:lnTo>
                  <a:pt x="120000" y="120000"/>
                </a:lnTo>
                <a:lnTo>
                  <a:pt x="0" y="120000"/>
                </a:lnTo>
                <a:close/>
              </a:path>
            </a:pathLst>
          </a:custGeom>
        </p:spPr>
      </p:sp>
      <p:sp>
        <p:nvSpPr>
          <p:cNvPr id="58" name="Google Shape;58;g28b6f0904ac_0_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7" name="Shape 77"/>
        <p:cNvGrpSpPr/>
        <p:nvPr/>
      </p:nvGrpSpPr>
      <p:grpSpPr>
        <a:xfrm>
          <a:off x="0" y="0"/>
          <a:ext cx="0" cy="0"/>
          <a:chOff x="0" y="0"/>
          <a:chExt cx="0" cy="0"/>
        </a:xfrm>
      </p:grpSpPr>
      <p:sp>
        <p:nvSpPr>
          <p:cNvPr id="78" name="Google Shape;78;g33dca5c1514_0_33:notes"/>
          <p:cNvSpPr/>
          <p:nvPr>
            <p:ph idx="2" type="sldImg"/>
          </p:nvPr>
        </p:nvSpPr>
        <p:spPr>
          <a:xfrm>
            <a:off x="2193959" y="685800"/>
            <a:ext cx="2470800" cy="3429000"/>
          </a:xfrm>
          <a:custGeom>
            <a:rect b="b" l="l" r="r" t="t"/>
            <a:pathLst>
              <a:path extrusionOk="0" h="120000" w="120000">
                <a:moveTo>
                  <a:pt x="0" y="0"/>
                </a:moveTo>
                <a:lnTo>
                  <a:pt x="120000" y="0"/>
                </a:lnTo>
                <a:lnTo>
                  <a:pt x="120000" y="120000"/>
                </a:lnTo>
                <a:lnTo>
                  <a:pt x="0" y="120000"/>
                </a:lnTo>
                <a:close/>
              </a:path>
            </a:pathLst>
          </a:custGeom>
        </p:spPr>
      </p:sp>
      <p:sp>
        <p:nvSpPr>
          <p:cNvPr id="79" name="Google Shape;79;g33dca5c1514_0_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7" name="Shape 87"/>
        <p:cNvGrpSpPr/>
        <p:nvPr/>
      </p:nvGrpSpPr>
      <p:grpSpPr>
        <a:xfrm>
          <a:off x="0" y="0"/>
          <a:ext cx="0" cy="0"/>
          <a:chOff x="0" y="0"/>
          <a:chExt cx="0" cy="0"/>
        </a:xfrm>
      </p:grpSpPr>
      <p:sp>
        <p:nvSpPr>
          <p:cNvPr id="88" name="Google Shape;88;g314da24842c_0_100:notes"/>
          <p:cNvSpPr/>
          <p:nvPr>
            <p:ph idx="2" type="sldImg"/>
          </p:nvPr>
        </p:nvSpPr>
        <p:spPr>
          <a:xfrm>
            <a:off x="2193959" y="685800"/>
            <a:ext cx="2470800" cy="3429000"/>
          </a:xfrm>
          <a:custGeom>
            <a:rect b="b" l="l" r="r" t="t"/>
            <a:pathLst>
              <a:path extrusionOk="0" h="120000" w="120000">
                <a:moveTo>
                  <a:pt x="0" y="0"/>
                </a:moveTo>
                <a:lnTo>
                  <a:pt x="120000" y="0"/>
                </a:lnTo>
                <a:lnTo>
                  <a:pt x="120000" y="120000"/>
                </a:lnTo>
                <a:lnTo>
                  <a:pt x="0" y="120000"/>
                </a:lnTo>
                <a:close/>
              </a:path>
            </a:pathLst>
          </a:custGeom>
        </p:spPr>
      </p:sp>
      <p:sp>
        <p:nvSpPr>
          <p:cNvPr id="89" name="Google Shape;89;g314da24842c_0_10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6" name="Shape 96"/>
        <p:cNvGrpSpPr/>
        <p:nvPr/>
      </p:nvGrpSpPr>
      <p:grpSpPr>
        <a:xfrm>
          <a:off x="0" y="0"/>
          <a:ext cx="0" cy="0"/>
          <a:chOff x="0" y="0"/>
          <a:chExt cx="0" cy="0"/>
        </a:xfrm>
      </p:grpSpPr>
      <p:sp>
        <p:nvSpPr>
          <p:cNvPr id="97" name="Google Shape;97;g314da24842c_0_95:notes"/>
          <p:cNvSpPr/>
          <p:nvPr>
            <p:ph idx="2" type="sldImg"/>
          </p:nvPr>
        </p:nvSpPr>
        <p:spPr>
          <a:xfrm>
            <a:off x="2193959" y="685800"/>
            <a:ext cx="2470800" cy="3429000"/>
          </a:xfrm>
          <a:custGeom>
            <a:rect b="b" l="l" r="r" t="t"/>
            <a:pathLst>
              <a:path extrusionOk="0" h="120000" w="120000">
                <a:moveTo>
                  <a:pt x="0" y="0"/>
                </a:moveTo>
                <a:lnTo>
                  <a:pt x="120000" y="0"/>
                </a:lnTo>
                <a:lnTo>
                  <a:pt x="120000" y="120000"/>
                </a:lnTo>
                <a:lnTo>
                  <a:pt x="0" y="120000"/>
                </a:lnTo>
                <a:close/>
              </a:path>
            </a:pathLst>
          </a:custGeom>
        </p:spPr>
      </p:sp>
      <p:sp>
        <p:nvSpPr>
          <p:cNvPr id="98" name="Google Shape;98;g314da24842c_0_9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6" name="Shape 106"/>
        <p:cNvGrpSpPr/>
        <p:nvPr/>
      </p:nvGrpSpPr>
      <p:grpSpPr>
        <a:xfrm>
          <a:off x="0" y="0"/>
          <a:ext cx="0" cy="0"/>
          <a:chOff x="0" y="0"/>
          <a:chExt cx="0" cy="0"/>
        </a:xfrm>
      </p:grpSpPr>
      <p:sp>
        <p:nvSpPr>
          <p:cNvPr id="107" name="Google Shape;107;g314da24842c_0_90:notes"/>
          <p:cNvSpPr/>
          <p:nvPr>
            <p:ph idx="2" type="sldImg"/>
          </p:nvPr>
        </p:nvSpPr>
        <p:spPr>
          <a:xfrm>
            <a:off x="2193959" y="685800"/>
            <a:ext cx="2470800" cy="3429000"/>
          </a:xfrm>
          <a:custGeom>
            <a:rect b="b" l="l" r="r" t="t"/>
            <a:pathLst>
              <a:path extrusionOk="0" h="120000" w="120000">
                <a:moveTo>
                  <a:pt x="0" y="0"/>
                </a:moveTo>
                <a:lnTo>
                  <a:pt x="120000" y="0"/>
                </a:lnTo>
                <a:lnTo>
                  <a:pt x="120000" y="120000"/>
                </a:lnTo>
                <a:lnTo>
                  <a:pt x="0" y="120000"/>
                </a:lnTo>
                <a:close/>
              </a:path>
            </a:pathLst>
          </a:custGeom>
        </p:spPr>
      </p:sp>
      <p:sp>
        <p:nvSpPr>
          <p:cNvPr id="108" name="Google Shape;108;g314da24842c_0_9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5" name="Shape 115"/>
        <p:cNvGrpSpPr/>
        <p:nvPr/>
      </p:nvGrpSpPr>
      <p:grpSpPr>
        <a:xfrm>
          <a:off x="0" y="0"/>
          <a:ext cx="0" cy="0"/>
          <a:chOff x="0" y="0"/>
          <a:chExt cx="0" cy="0"/>
        </a:xfrm>
      </p:grpSpPr>
      <p:sp>
        <p:nvSpPr>
          <p:cNvPr id="116" name="Google Shape;116;g314da24842c_0_85:notes"/>
          <p:cNvSpPr/>
          <p:nvPr>
            <p:ph idx="2" type="sldImg"/>
          </p:nvPr>
        </p:nvSpPr>
        <p:spPr>
          <a:xfrm>
            <a:off x="2193959" y="685800"/>
            <a:ext cx="2470800" cy="3429000"/>
          </a:xfrm>
          <a:custGeom>
            <a:rect b="b" l="l" r="r" t="t"/>
            <a:pathLst>
              <a:path extrusionOk="0" h="120000" w="120000">
                <a:moveTo>
                  <a:pt x="0" y="0"/>
                </a:moveTo>
                <a:lnTo>
                  <a:pt x="120000" y="0"/>
                </a:lnTo>
                <a:lnTo>
                  <a:pt x="120000" y="120000"/>
                </a:lnTo>
                <a:lnTo>
                  <a:pt x="0" y="120000"/>
                </a:lnTo>
                <a:close/>
              </a:path>
            </a:pathLst>
          </a:custGeom>
        </p:spPr>
      </p:sp>
      <p:sp>
        <p:nvSpPr>
          <p:cNvPr id="117" name="Google Shape;117;g314da24842c_0_8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5" name="Shape 125"/>
        <p:cNvGrpSpPr/>
        <p:nvPr/>
      </p:nvGrpSpPr>
      <p:grpSpPr>
        <a:xfrm>
          <a:off x="0" y="0"/>
          <a:ext cx="0" cy="0"/>
          <a:chOff x="0" y="0"/>
          <a:chExt cx="0" cy="0"/>
        </a:xfrm>
      </p:grpSpPr>
      <p:sp>
        <p:nvSpPr>
          <p:cNvPr id="126" name="Google Shape;126;g314da24842c_0_80:notes"/>
          <p:cNvSpPr/>
          <p:nvPr>
            <p:ph idx="2" type="sldImg"/>
          </p:nvPr>
        </p:nvSpPr>
        <p:spPr>
          <a:xfrm>
            <a:off x="2193959" y="685800"/>
            <a:ext cx="2470800" cy="3429000"/>
          </a:xfrm>
          <a:custGeom>
            <a:rect b="b" l="l" r="r" t="t"/>
            <a:pathLst>
              <a:path extrusionOk="0" h="120000" w="120000">
                <a:moveTo>
                  <a:pt x="0" y="0"/>
                </a:moveTo>
                <a:lnTo>
                  <a:pt x="120000" y="0"/>
                </a:lnTo>
                <a:lnTo>
                  <a:pt x="120000" y="120000"/>
                </a:lnTo>
                <a:lnTo>
                  <a:pt x="0" y="120000"/>
                </a:lnTo>
                <a:close/>
              </a:path>
            </a:pathLst>
          </a:custGeom>
        </p:spPr>
      </p:sp>
      <p:sp>
        <p:nvSpPr>
          <p:cNvPr id="127" name="Google Shape;127;g314da24842c_0_8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4" name="Shape 134"/>
        <p:cNvGrpSpPr/>
        <p:nvPr/>
      </p:nvGrpSpPr>
      <p:grpSpPr>
        <a:xfrm>
          <a:off x="0" y="0"/>
          <a:ext cx="0" cy="0"/>
          <a:chOff x="0" y="0"/>
          <a:chExt cx="0" cy="0"/>
        </a:xfrm>
      </p:grpSpPr>
      <p:sp>
        <p:nvSpPr>
          <p:cNvPr id="135" name="Google Shape;135;g314da24842c_0_75:notes"/>
          <p:cNvSpPr/>
          <p:nvPr>
            <p:ph idx="2" type="sldImg"/>
          </p:nvPr>
        </p:nvSpPr>
        <p:spPr>
          <a:xfrm>
            <a:off x="2193959" y="685800"/>
            <a:ext cx="2470800" cy="3429000"/>
          </a:xfrm>
          <a:custGeom>
            <a:rect b="b" l="l" r="r" t="t"/>
            <a:pathLst>
              <a:path extrusionOk="0" h="120000" w="120000">
                <a:moveTo>
                  <a:pt x="0" y="0"/>
                </a:moveTo>
                <a:lnTo>
                  <a:pt x="120000" y="0"/>
                </a:lnTo>
                <a:lnTo>
                  <a:pt x="120000" y="120000"/>
                </a:lnTo>
                <a:lnTo>
                  <a:pt x="0" y="120000"/>
                </a:lnTo>
                <a:close/>
              </a:path>
            </a:pathLst>
          </a:custGeom>
        </p:spPr>
      </p:sp>
      <p:sp>
        <p:nvSpPr>
          <p:cNvPr id="136" name="Google Shape;136;g314da24842c_0_7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4" name="Shape 144"/>
        <p:cNvGrpSpPr/>
        <p:nvPr/>
      </p:nvGrpSpPr>
      <p:grpSpPr>
        <a:xfrm>
          <a:off x="0" y="0"/>
          <a:ext cx="0" cy="0"/>
          <a:chOff x="0" y="0"/>
          <a:chExt cx="0" cy="0"/>
        </a:xfrm>
      </p:grpSpPr>
      <p:sp>
        <p:nvSpPr>
          <p:cNvPr id="145" name="Google Shape;145;g314da24842c_0_70:notes"/>
          <p:cNvSpPr/>
          <p:nvPr>
            <p:ph idx="2" type="sldImg"/>
          </p:nvPr>
        </p:nvSpPr>
        <p:spPr>
          <a:xfrm>
            <a:off x="2193959" y="685800"/>
            <a:ext cx="2470800" cy="3429000"/>
          </a:xfrm>
          <a:custGeom>
            <a:rect b="b" l="l" r="r" t="t"/>
            <a:pathLst>
              <a:path extrusionOk="0" h="120000" w="120000">
                <a:moveTo>
                  <a:pt x="0" y="0"/>
                </a:moveTo>
                <a:lnTo>
                  <a:pt x="120000" y="0"/>
                </a:lnTo>
                <a:lnTo>
                  <a:pt x="120000" y="120000"/>
                </a:lnTo>
                <a:lnTo>
                  <a:pt x="0" y="120000"/>
                </a:lnTo>
                <a:close/>
              </a:path>
            </a:pathLst>
          </a:custGeom>
        </p:spPr>
      </p:sp>
      <p:sp>
        <p:nvSpPr>
          <p:cNvPr id="146" name="Google Shape;146;g314da24842c_0_7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4" name="Shape 154"/>
        <p:cNvGrpSpPr/>
        <p:nvPr/>
      </p:nvGrpSpPr>
      <p:grpSpPr>
        <a:xfrm>
          <a:off x="0" y="0"/>
          <a:ext cx="0" cy="0"/>
          <a:chOff x="0" y="0"/>
          <a:chExt cx="0" cy="0"/>
        </a:xfrm>
      </p:grpSpPr>
      <p:sp>
        <p:nvSpPr>
          <p:cNvPr id="155" name="Google Shape;155;g314da24842c_0_113:notes"/>
          <p:cNvSpPr/>
          <p:nvPr>
            <p:ph idx="2" type="sldImg"/>
          </p:nvPr>
        </p:nvSpPr>
        <p:spPr>
          <a:xfrm>
            <a:off x="2193959" y="685800"/>
            <a:ext cx="2470800" cy="3429000"/>
          </a:xfrm>
          <a:custGeom>
            <a:rect b="b" l="l" r="r" t="t"/>
            <a:pathLst>
              <a:path extrusionOk="0" h="120000" w="120000">
                <a:moveTo>
                  <a:pt x="0" y="0"/>
                </a:moveTo>
                <a:lnTo>
                  <a:pt x="120000" y="0"/>
                </a:lnTo>
                <a:lnTo>
                  <a:pt x="120000" y="120000"/>
                </a:lnTo>
                <a:lnTo>
                  <a:pt x="0" y="120000"/>
                </a:lnTo>
                <a:close/>
              </a:path>
            </a:pathLst>
          </a:custGeom>
        </p:spPr>
      </p:sp>
      <p:sp>
        <p:nvSpPr>
          <p:cNvPr id="156" name="Google Shape;156;g314da24842c_0_1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4" name="Shape 164"/>
        <p:cNvGrpSpPr/>
        <p:nvPr/>
      </p:nvGrpSpPr>
      <p:grpSpPr>
        <a:xfrm>
          <a:off x="0" y="0"/>
          <a:ext cx="0" cy="0"/>
          <a:chOff x="0" y="0"/>
          <a:chExt cx="0" cy="0"/>
        </a:xfrm>
      </p:grpSpPr>
      <p:sp>
        <p:nvSpPr>
          <p:cNvPr id="165" name="Google Shape;165;g37a546104cc_0_5:notes"/>
          <p:cNvSpPr/>
          <p:nvPr>
            <p:ph idx="2" type="sldImg"/>
          </p:nvPr>
        </p:nvSpPr>
        <p:spPr>
          <a:xfrm>
            <a:off x="2193959" y="685800"/>
            <a:ext cx="2470800" cy="3429000"/>
          </a:xfrm>
          <a:custGeom>
            <a:rect b="b" l="l" r="r" t="t"/>
            <a:pathLst>
              <a:path extrusionOk="0" h="120000" w="120000">
                <a:moveTo>
                  <a:pt x="0" y="0"/>
                </a:moveTo>
                <a:lnTo>
                  <a:pt x="120000" y="0"/>
                </a:lnTo>
                <a:lnTo>
                  <a:pt x="120000" y="120000"/>
                </a:lnTo>
                <a:lnTo>
                  <a:pt x="0" y="120000"/>
                </a:lnTo>
                <a:close/>
              </a:path>
            </a:pathLst>
          </a:custGeom>
        </p:spPr>
      </p:sp>
      <p:sp>
        <p:nvSpPr>
          <p:cNvPr id="166" name="Google Shape;166;g37a546104cc_0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8" name="Shape 178"/>
        <p:cNvGrpSpPr/>
        <p:nvPr/>
      </p:nvGrpSpPr>
      <p:grpSpPr>
        <a:xfrm>
          <a:off x="0" y="0"/>
          <a:ext cx="0" cy="0"/>
          <a:chOff x="0" y="0"/>
          <a:chExt cx="0" cy="0"/>
        </a:xfrm>
      </p:grpSpPr>
      <p:sp>
        <p:nvSpPr>
          <p:cNvPr id="179" name="Google Shape;179;g380f45be8b8_0_0:notes"/>
          <p:cNvSpPr/>
          <p:nvPr>
            <p:ph idx="2" type="sldImg"/>
          </p:nvPr>
        </p:nvSpPr>
        <p:spPr>
          <a:xfrm>
            <a:off x="2193959" y="685800"/>
            <a:ext cx="2470800" cy="3429000"/>
          </a:xfrm>
          <a:custGeom>
            <a:rect b="b" l="l" r="r" t="t"/>
            <a:pathLst>
              <a:path extrusionOk="0" h="120000" w="120000">
                <a:moveTo>
                  <a:pt x="0" y="0"/>
                </a:moveTo>
                <a:lnTo>
                  <a:pt x="120000" y="0"/>
                </a:lnTo>
                <a:lnTo>
                  <a:pt x="120000" y="120000"/>
                </a:lnTo>
                <a:lnTo>
                  <a:pt x="0" y="120000"/>
                </a:lnTo>
                <a:close/>
              </a:path>
            </a:pathLst>
          </a:custGeom>
        </p:spPr>
      </p:sp>
      <p:sp>
        <p:nvSpPr>
          <p:cNvPr id="180" name="Google Shape;180;g380f45be8b8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9" name="Shape 189"/>
        <p:cNvGrpSpPr/>
        <p:nvPr/>
      </p:nvGrpSpPr>
      <p:grpSpPr>
        <a:xfrm>
          <a:off x="0" y="0"/>
          <a:ext cx="0" cy="0"/>
          <a:chOff x="0" y="0"/>
          <a:chExt cx="0" cy="0"/>
        </a:xfrm>
      </p:grpSpPr>
      <p:sp>
        <p:nvSpPr>
          <p:cNvPr id="190" name="Google Shape;190;g38215b06b74_0_5:notes"/>
          <p:cNvSpPr/>
          <p:nvPr>
            <p:ph idx="2" type="sldImg"/>
          </p:nvPr>
        </p:nvSpPr>
        <p:spPr>
          <a:xfrm>
            <a:off x="2193959" y="685800"/>
            <a:ext cx="2470800" cy="3429000"/>
          </a:xfrm>
          <a:custGeom>
            <a:rect b="b" l="l" r="r" t="t"/>
            <a:pathLst>
              <a:path extrusionOk="0" h="120000" w="120000">
                <a:moveTo>
                  <a:pt x="0" y="0"/>
                </a:moveTo>
                <a:lnTo>
                  <a:pt x="120000" y="0"/>
                </a:lnTo>
                <a:lnTo>
                  <a:pt x="120000" y="120000"/>
                </a:lnTo>
                <a:lnTo>
                  <a:pt x="0" y="120000"/>
                </a:lnTo>
                <a:close/>
              </a:path>
            </a:pathLst>
          </a:custGeom>
        </p:spPr>
      </p:sp>
      <p:sp>
        <p:nvSpPr>
          <p:cNvPr id="191" name="Google Shape;191;g38215b06b74_0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9" name="Shape 199"/>
        <p:cNvGrpSpPr/>
        <p:nvPr/>
      </p:nvGrpSpPr>
      <p:grpSpPr>
        <a:xfrm>
          <a:off x="0" y="0"/>
          <a:ext cx="0" cy="0"/>
          <a:chOff x="0" y="0"/>
          <a:chExt cx="0" cy="0"/>
        </a:xfrm>
      </p:grpSpPr>
      <p:sp>
        <p:nvSpPr>
          <p:cNvPr id="200" name="Google Shape;200;g37ddb5a1b9b_0_16:notes"/>
          <p:cNvSpPr/>
          <p:nvPr>
            <p:ph idx="2" type="sldImg"/>
          </p:nvPr>
        </p:nvSpPr>
        <p:spPr>
          <a:xfrm>
            <a:off x="2193959" y="685800"/>
            <a:ext cx="2470800" cy="3429000"/>
          </a:xfrm>
          <a:custGeom>
            <a:rect b="b" l="l" r="r" t="t"/>
            <a:pathLst>
              <a:path extrusionOk="0" h="120000" w="120000">
                <a:moveTo>
                  <a:pt x="0" y="0"/>
                </a:moveTo>
                <a:lnTo>
                  <a:pt x="120000" y="0"/>
                </a:lnTo>
                <a:lnTo>
                  <a:pt x="120000" y="120000"/>
                </a:lnTo>
                <a:lnTo>
                  <a:pt x="0" y="120000"/>
                </a:lnTo>
                <a:close/>
              </a:path>
            </a:pathLst>
          </a:custGeom>
        </p:spPr>
      </p:sp>
      <p:sp>
        <p:nvSpPr>
          <p:cNvPr id="201" name="Google Shape;201;g37ddb5a1b9b_0_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8" name="Shape 208"/>
        <p:cNvGrpSpPr/>
        <p:nvPr/>
      </p:nvGrpSpPr>
      <p:grpSpPr>
        <a:xfrm>
          <a:off x="0" y="0"/>
          <a:ext cx="0" cy="0"/>
          <a:chOff x="0" y="0"/>
          <a:chExt cx="0" cy="0"/>
        </a:xfrm>
      </p:grpSpPr>
      <p:sp>
        <p:nvSpPr>
          <p:cNvPr id="209" name="Google Shape;209;g383d42ac9f3_0_0:notes"/>
          <p:cNvSpPr/>
          <p:nvPr>
            <p:ph idx="2" type="sldImg"/>
          </p:nvPr>
        </p:nvSpPr>
        <p:spPr>
          <a:xfrm>
            <a:off x="2193959" y="685800"/>
            <a:ext cx="2470800" cy="3429000"/>
          </a:xfrm>
          <a:custGeom>
            <a:rect b="b" l="l" r="r" t="t"/>
            <a:pathLst>
              <a:path extrusionOk="0" h="120000" w="120000">
                <a:moveTo>
                  <a:pt x="0" y="0"/>
                </a:moveTo>
                <a:lnTo>
                  <a:pt x="120000" y="0"/>
                </a:lnTo>
                <a:lnTo>
                  <a:pt x="120000" y="120000"/>
                </a:lnTo>
                <a:lnTo>
                  <a:pt x="0" y="120000"/>
                </a:lnTo>
                <a:close/>
              </a:path>
            </a:pathLst>
          </a:custGeom>
        </p:spPr>
      </p:sp>
      <p:sp>
        <p:nvSpPr>
          <p:cNvPr id="210" name="Google Shape;210;g383d42ac9f3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6" name="Shape 216"/>
        <p:cNvGrpSpPr/>
        <p:nvPr/>
      </p:nvGrpSpPr>
      <p:grpSpPr>
        <a:xfrm>
          <a:off x="0" y="0"/>
          <a:ext cx="0" cy="0"/>
          <a:chOff x="0" y="0"/>
          <a:chExt cx="0" cy="0"/>
        </a:xfrm>
      </p:grpSpPr>
      <p:sp>
        <p:nvSpPr>
          <p:cNvPr id="217" name="Google Shape;217;g37b9f7f5e51_0_3:notes"/>
          <p:cNvSpPr/>
          <p:nvPr>
            <p:ph idx="2" type="sldImg"/>
          </p:nvPr>
        </p:nvSpPr>
        <p:spPr>
          <a:xfrm>
            <a:off x="2193959" y="685800"/>
            <a:ext cx="2470800" cy="3429000"/>
          </a:xfrm>
          <a:custGeom>
            <a:rect b="b" l="l" r="r" t="t"/>
            <a:pathLst>
              <a:path extrusionOk="0" h="120000" w="120000">
                <a:moveTo>
                  <a:pt x="0" y="0"/>
                </a:moveTo>
                <a:lnTo>
                  <a:pt x="120000" y="0"/>
                </a:lnTo>
                <a:lnTo>
                  <a:pt x="120000" y="120000"/>
                </a:lnTo>
                <a:lnTo>
                  <a:pt x="0" y="120000"/>
                </a:lnTo>
                <a:close/>
              </a:path>
            </a:pathLst>
          </a:custGeom>
        </p:spPr>
      </p:sp>
      <p:sp>
        <p:nvSpPr>
          <p:cNvPr id="218" name="Google Shape;218;g37b9f7f5e51_0_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3" name="Shape 223"/>
        <p:cNvGrpSpPr/>
        <p:nvPr/>
      </p:nvGrpSpPr>
      <p:grpSpPr>
        <a:xfrm>
          <a:off x="0" y="0"/>
          <a:ext cx="0" cy="0"/>
          <a:chOff x="0" y="0"/>
          <a:chExt cx="0" cy="0"/>
        </a:xfrm>
      </p:grpSpPr>
      <p:sp>
        <p:nvSpPr>
          <p:cNvPr id="224" name="Google Shape;224;g384b75a7fa9_0_0:notes"/>
          <p:cNvSpPr/>
          <p:nvPr>
            <p:ph idx="2" type="sldImg"/>
          </p:nvPr>
        </p:nvSpPr>
        <p:spPr>
          <a:xfrm>
            <a:off x="2193959" y="685800"/>
            <a:ext cx="2470800" cy="3429000"/>
          </a:xfrm>
          <a:custGeom>
            <a:rect b="b" l="l" r="r" t="t"/>
            <a:pathLst>
              <a:path extrusionOk="0" h="120000" w="120000">
                <a:moveTo>
                  <a:pt x="0" y="0"/>
                </a:moveTo>
                <a:lnTo>
                  <a:pt x="120000" y="0"/>
                </a:lnTo>
                <a:lnTo>
                  <a:pt x="120000" y="120000"/>
                </a:lnTo>
                <a:lnTo>
                  <a:pt x="0" y="120000"/>
                </a:lnTo>
                <a:close/>
              </a:path>
            </a:pathLst>
          </a:custGeom>
        </p:spPr>
      </p:sp>
      <p:sp>
        <p:nvSpPr>
          <p:cNvPr id="225" name="Google Shape;225;g384b75a7fa9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0" name="Shape 230"/>
        <p:cNvGrpSpPr/>
        <p:nvPr/>
      </p:nvGrpSpPr>
      <p:grpSpPr>
        <a:xfrm>
          <a:off x="0" y="0"/>
          <a:ext cx="0" cy="0"/>
          <a:chOff x="0" y="0"/>
          <a:chExt cx="0" cy="0"/>
        </a:xfrm>
      </p:grpSpPr>
      <p:sp>
        <p:nvSpPr>
          <p:cNvPr id="231" name="Google Shape;231;g384b75a7fa9_0_7:notes"/>
          <p:cNvSpPr/>
          <p:nvPr>
            <p:ph idx="2" type="sldImg"/>
          </p:nvPr>
        </p:nvSpPr>
        <p:spPr>
          <a:xfrm>
            <a:off x="2193959" y="685800"/>
            <a:ext cx="2470800" cy="3429000"/>
          </a:xfrm>
          <a:custGeom>
            <a:rect b="b" l="l" r="r" t="t"/>
            <a:pathLst>
              <a:path extrusionOk="0" h="120000" w="120000">
                <a:moveTo>
                  <a:pt x="0" y="0"/>
                </a:moveTo>
                <a:lnTo>
                  <a:pt x="120000" y="0"/>
                </a:lnTo>
                <a:lnTo>
                  <a:pt x="120000" y="120000"/>
                </a:lnTo>
                <a:lnTo>
                  <a:pt x="0" y="120000"/>
                </a:lnTo>
                <a:close/>
              </a:path>
            </a:pathLst>
          </a:custGeom>
        </p:spPr>
      </p:sp>
      <p:sp>
        <p:nvSpPr>
          <p:cNvPr id="232" name="Google Shape;232;g384b75a7fa9_0_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9" name="Shape 239"/>
        <p:cNvGrpSpPr/>
        <p:nvPr/>
      </p:nvGrpSpPr>
      <p:grpSpPr>
        <a:xfrm>
          <a:off x="0" y="0"/>
          <a:ext cx="0" cy="0"/>
          <a:chOff x="0" y="0"/>
          <a:chExt cx="0" cy="0"/>
        </a:xfrm>
      </p:grpSpPr>
      <p:sp>
        <p:nvSpPr>
          <p:cNvPr id="240" name="Google Shape;240;g38226414d8e_1_0:notes"/>
          <p:cNvSpPr/>
          <p:nvPr>
            <p:ph idx="2" type="sldImg"/>
          </p:nvPr>
        </p:nvSpPr>
        <p:spPr>
          <a:xfrm>
            <a:off x="2193959" y="685800"/>
            <a:ext cx="2470800" cy="3429000"/>
          </a:xfrm>
          <a:custGeom>
            <a:rect b="b" l="l" r="r" t="t"/>
            <a:pathLst>
              <a:path extrusionOk="0" h="120000" w="120000">
                <a:moveTo>
                  <a:pt x="0" y="0"/>
                </a:moveTo>
                <a:lnTo>
                  <a:pt x="120000" y="0"/>
                </a:lnTo>
                <a:lnTo>
                  <a:pt x="120000" y="120000"/>
                </a:lnTo>
                <a:lnTo>
                  <a:pt x="0" y="120000"/>
                </a:lnTo>
                <a:close/>
              </a:path>
            </a:pathLst>
          </a:custGeom>
        </p:spPr>
      </p:sp>
      <p:sp>
        <p:nvSpPr>
          <p:cNvPr id="241" name="Google Shape;241;g38226414d8e_1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6" name="Shape 246"/>
        <p:cNvGrpSpPr/>
        <p:nvPr/>
      </p:nvGrpSpPr>
      <p:grpSpPr>
        <a:xfrm>
          <a:off x="0" y="0"/>
          <a:ext cx="0" cy="0"/>
          <a:chOff x="0" y="0"/>
          <a:chExt cx="0" cy="0"/>
        </a:xfrm>
      </p:grpSpPr>
      <p:sp>
        <p:nvSpPr>
          <p:cNvPr id="247" name="Google Shape;247;g38285b1b222_0_0:notes"/>
          <p:cNvSpPr/>
          <p:nvPr>
            <p:ph idx="2" type="sldImg"/>
          </p:nvPr>
        </p:nvSpPr>
        <p:spPr>
          <a:xfrm>
            <a:off x="2193959" y="685800"/>
            <a:ext cx="2470800" cy="3429000"/>
          </a:xfrm>
          <a:custGeom>
            <a:rect b="b" l="l" r="r" t="t"/>
            <a:pathLst>
              <a:path extrusionOk="0" h="120000" w="120000">
                <a:moveTo>
                  <a:pt x="0" y="0"/>
                </a:moveTo>
                <a:lnTo>
                  <a:pt x="120000" y="0"/>
                </a:lnTo>
                <a:lnTo>
                  <a:pt x="120000" y="120000"/>
                </a:lnTo>
                <a:lnTo>
                  <a:pt x="0" y="120000"/>
                </a:lnTo>
                <a:close/>
              </a:path>
            </a:pathLst>
          </a:custGeom>
        </p:spPr>
      </p:sp>
      <p:sp>
        <p:nvSpPr>
          <p:cNvPr id="248" name="Google Shape;248;g38285b1b222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262620" y="1547778"/>
            <a:ext cx="7178700" cy="42669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262613" y="5891409"/>
            <a:ext cx="7178700" cy="1647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7138212" y="9693616"/>
            <a:ext cx="462300" cy="8181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262613" y="4471058"/>
            <a:ext cx="7178700" cy="17499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7138212" y="9693616"/>
            <a:ext cx="462300" cy="8181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262613" y="925091"/>
            <a:ext cx="7178700" cy="11904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262613" y="2395696"/>
            <a:ext cx="7178700" cy="71019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9" name="Google Shape;19;p4"/>
          <p:cNvSpPr txBox="1"/>
          <p:nvPr>
            <p:ph idx="12" type="sldNum"/>
          </p:nvPr>
        </p:nvSpPr>
        <p:spPr>
          <a:xfrm>
            <a:off x="7138212" y="9693616"/>
            <a:ext cx="462300" cy="8181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262613" y="925091"/>
            <a:ext cx="7178700" cy="11904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262613" y="2395696"/>
            <a:ext cx="3369900" cy="71019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3" name="Google Shape;23;p5"/>
          <p:cNvSpPr txBox="1"/>
          <p:nvPr>
            <p:ph idx="2" type="body"/>
          </p:nvPr>
        </p:nvSpPr>
        <p:spPr>
          <a:xfrm>
            <a:off x="4071392" y="2395696"/>
            <a:ext cx="3369900" cy="71019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4" name="Google Shape;24;p5"/>
          <p:cNvSpPr txBox="1"/>
          <p:nvPr>
            <p:ph idx="12" type="sldNum"/>
          </p:nvPr>
        </p:nvSpPr>
        <p:spPr>
          <a:xfrm>
            <a:off x="7138212" y="9693616"/>
            <a:ext cx="462300" cy="8181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262613" y="925091"/>
            <a:ext cx="7178700" cy="11904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7138212" y="9693616"/>
            <a:ext cx="462300" cy="8181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262613" y="1154948"/>
            <a:ext cx="2365800" cy="15708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262613" y="2888617"/>
            <a:ext cx="2365800" cy="66090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1" name="Google Shape;31;p7"/>
          <p:cNvSpPr txBox="1"/>
          <p:nvPr>
            <p:ph idx="12" type="sldNum"/>
          </p:nvPr>
        </p:nvSpPr>
        <p:spPr>
          <a:xfrm>
            <a:off x="7138212" y="9693616"/>
            <a:ext cx="462300" cy="8181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13045" y="935745"/>
            <a:ext cx="5364900" cy="8503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7138212" y="9693616"/>
            <a:ext cx="462300" cy="8181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3852000" y="-260"/>
            <a:ext cx="3852000" cy="106920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23689" y="2563450"/>
            <a:ext cx="3408300" cy="3081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23689" y="5826865"/>
            <a:ext cx="3408300" cy="25674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161626" y="1505164"/>
            <a:ext cx="3232800" cy="76812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40" name="Google Shape;40;p9"/>
          <p:cNvSpPr txBox="1"/>
          <p:nvPr>
            <p:ph idx="12" type="sldNum"/>
          </p:nvPr>
        </p:nvSpPr>
        <p:spPr>
          <a:xfrm>
            <a:off x="7138212" y="9693616"/>
            <a:ext cx="462300" cy="8181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262613" y="8794266"/>
            <a:ext cx="5054100" cy="12579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7138212" y="9693616"/>
            <a:ext cx="462300" cy="8181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262613" y="2299346"/>
            <a:ext cx="7178700" cy="40815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262613" y="6552657"/>
            <a:ext cx="7178700" cy="27039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47" name="Google Shape;47;p11"/>
          <p:cNvSpPr txBox="1"/>
          <p:nvPr>
            <p:ph idx="12" type="sldNum"/>
          </p:nvPr>
        </p:nvSpPr>
        <p:spPr>
          <a:xfrm>
            <a:off x="7138212" y="9693616"/>
            <a:ext cx="462300" cy="8181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7138212" y="9693616"/>
            <a:ext cx="462300" cy="8181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50" name="Shape 50"/>
        <p:cNvGrpSpPr/>
        <p:nvPr/>
      </p:nvGrpSpPr>
      <p:grpSpPr>
        <a:xfrm>
          <a:off x="0" y="0"/>
          <a:ext cx="0" cy="0"/>
          <a:chOff x="0" y="0"/>
          <a:chExt cx="0" cy="0"/>
        </a:xfrm>
      </p:grpSpPr>
      <p:sp>
        <p:nvSpPr>
          <p:cNvPr id="51" name="Google Shape;51;p13"/>
          <p:cNvSpPr txBox="1"/>
          <p:nvPr>
            <p:ph type="title"/>
          </p:nvPr>
        </p:nvSpPr>
        <p:spPr>
          <a:xfrm>
            <a:off x="529650" y="569252"/>
            <a:ext cx="6644700" cy="2066700"/>
          </a:xfrm>
          <a:prstGeom prst="rect">
            <a:avLst/>
          </a:prstGeom>
          <a:noFill/>
          <a:ln>
            <a:noFill/>
          </a:ln>
        </p:spPr>
        <p:txBody>
          <a:bodyPr anchorCtr="0" anchor="ctr" bIns="45700" lIns="91425" spcFirstLastPara="1" rIns="91425" wrap="square" tIns="45700">
            <a:normAutofit/>
          </a:bodyPr>
          <a:lstStyle>
            <a:lvl1pPr lvl="0" rtl="0" algn="l">
              <a:lnSpc>
                <a:spcPct val="90000"/>
              </a:lnSpc>
              <a:spcBef>
                <a:spcPts val="0"/>
              </a:spcBef>
              <a:spcAft>
                <a:spcPts val="0"/>
              </a:spcAft>
              <a:buClr>
                <a:schemeClr val="dk1"/>
              </a:buClr>
              <a:buSzPts val="18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52" name="Google Shape;52;p13"/>
          <p:cNvSpPr txBox="1"/>
          <p:nvPr>
            <p:ph idx="1" type="body"/>
          </p:nvPr>
        </p:nvSpPr>
        <p:spPr>
          <a:xfrm>
            <a:off x="529650" y="2846250"/>
            <a:ext cx="6644700" cy="6783900"/>
          </a:xfrm>
          <a:prstGeom prst="rect">
            <a:avLst/>
          </a:prstGeom>
          <a:noFill/>
          <a:ln>
            <a:noFill/>
          </a:ln>
        </p:spPr>
        <p:txBody>
          <a:bodyPr anchorCtr="0" anchor="t" bIns="45700" lIns="91425" spcFirstLastPara="1" rIns="91425" wrap="square" tIns="45700">
            <a:normAutofit/>
          </a:bodyPr>
          <a:lstStyle>
            <a:lvl1pPr indent="-342900" lvl="0" marL="457200" rtl="0" algn="l">
              <a:lnSpc>
                <a:spcPct val="90000"/>
              </a:lnSpc>
              <a:spcBef>
                <a:spcPts val="1000"/>
              </a:spcBef>
              <a:spcAft>
                <a:spcPts val="0"/>
              </a:spcAft>
              <a:buClr>
                <a:schemeClr val="dk1"/>
              </a:buClr>
              <a:buSzPts val="1800"/>
              <a:buChar char="•"/>
              <a:defRPr/>
            </a:lvl1pPr>
            <a:lvl2pPr indent="-342900" lvl="1" marL="914400" rtl="0" algn="l">
              <a:lnSpc>
                <a:spcPct val="90000"/>
              </a:lnSpc>
              <a:spcBef>
                <a:spcPts val="500"/>
              </a:spcBef>
              <a:spcAft>
                <a:spcPts val="0"/>
              </a:spcAft>
              <a:buClr>
                <a:schemeClr val="dk1"/>
              </a:buClr>
              <a:buSzPts val="1800"/>
              <a:buChar char="•"/>
              <a:defRPr/>
            </a:lvl2pPr>
            <a:lvl3pPr indent="-342900" lvl="2" marL="1371600" rtl="0" algn="l">
              <a:lnSpc>
                <a:spcPct val="90000"/>
              </a:lnSpc>
              <a:spcBef>
                <a:spcPts val="500"/>
              </a:spcBef>
              <a:spcAft>
                <a:spcPts val="0"/>
              </a:spcAft>
              <a:buClr>
                <a:schemeClr val="dk1"/>
              </a:buClr>
              <a:buSzPts val="1800"/>
              <a:buChar char="•"/>
              <a:defRPr/>
            </a:lvl3pPr>
            <a:lvl4pPr indent="-342900" lvl="3" marL="1828800" rtl="0" algn="l">
              <a:lnSpc>
                <a:spcPct val="90000"/>
              </a:lnSpc>
              <a:spcBef>
                <a:spcPts val="500"/>
              </a:spcBef>
              <a:spcAft>
                <a:spcPts val="0"/>
              </a:spcAft>
              <a:buClr>
                <a:schemeClr val="dk1"/>
              </a:buClr>
              <a:buSzPts val="1800"/>
              <a:buChar char="•"/>
              <a:defRPr/>
            </a:lvl4pPr>
            <a:lvl5pPr indent="-342900" lvl="4" marL="2286000" rtl="0" algn="l">
              <a:lnSpc>
                <a:spcPct val="90000"/>
              </a:lnSpc>
              <a:spcBef>
                <a:spcPts val="500"/>
              </a:spcBef>
              <a:spcAft>
                <a:spcPts val="0"/>
              </a:spcAft>
              <a:buClr>
                <a:schemeClr val="dk1"/>
              </a:buClr>
              <a:buSzPts val="1800"/>
              <a:buChar char="•"/>
              <a:defRPr/>
            </a:lvl5pPr>
            <a:lvl6pPr indent="-342900" lvl="5" marL="2743200" rtl="0" algn="l">
              <a:lnSpc>
                <a:spcPct val="90000"/>
              </a:lnSpc>
              <a:spcBef>
                <a:spcPts val="500"/>
              </a:spcBef>
              <a:spcAft>
                <a:spcPts val="0"/>
              </a:spcAft>
              <a:buClr>
                <a:schemeClr val="dk1"/>
              </a:buClr>
              <a:buSzPts val="1800"/>
              <a:buChar char="•"/>
              <a:defRPr/>
            </a:lvl6pPr>
            <a:lvl7pPr indent="-342900" lvl="6" marL="3200400" rtl="0" algn="l">
              <a:lnSpc>
                <a:spcPct val="90000"/>
              </a:lnSpc>
              <a:spcBef>
                <a:spcPts val="500"/>
              </a:spcBef>
              <a:spcAft>
                <a:spcPts val="0"/>
              </a:spcAft>
              <a:buClr>
                <a:schemeClr val="dk1"/>
              </a:buClr>
              <a:buSzPts val="1800"/>
              <a:buChar char="•"/>
              <a:defRPr/>
            </a:lvl7pPr>
            <a:lvl8pPr indent="-342900" lvl="7" marL="3657600" rtl="0" algn="l">
              <a:lnSpc>
                <a:spcPct val="90000"/>
              </a:lnSpc>
              <a:spcBef>
                <a:spcPts val="500"/>
              </a:spcBef>
              <a:spcAft>
                <a:spcPts val="0"/>
              </a:spcAft>
              <a:buClr>
                <a:schemeClr val="dk1"/>
              </a:buClr>
              <a:buSzPts val="1800"/>
              <a:buChar char="•"/>
              <a:defRPr/>
            </a:lvl8pPr>
            <a:lvl9pPr indent="-342900" lvl="8" marL="4114800" rtl="0" algn="l">
              <a:lnSpc>
                <a:spcPct val="90000"/>
              </a:lnSpc>
              <a:spcBef>
                <a:spcPts val="500"/>
              </a:spcBef>
              <a:spcAft>
                <a:spcPts val="0"/>
              </a:spcAft>
              <a:buClr>
                <a:schemeClr val="dk1"/>
              </a:buClr>
              <a:buSzPts val="1800"/>
              <a:buChar char="•"/>
              <a:defRPr/>
            </a:lvl9pPr>
          </a:lstStyle>
          <a:p/>
        </p:txBody>
      </p:sp>
      <p:sp>
        <p:nvSpPr>
          <p:cNvPr id="53" name="Google Shape;53;p13"/>
          <p:cNvSpPr txBox="1"/>
          <p:nvPr>
            <p:ph idx="10" type="dt"/>
          </p:nvPr>
        </p:nvSpPr>
        <p:spPr>
          <a:xfrm>
            <a:off x="529650" y="9909902"/>
            <a:ext cx="1733400" cy="569100"/>
          </a:xfrm>
          <a:prstGeom prst="rect">
            <a:avLst/>
          </a:prstGeom>
          <a:noFill/>
          <a:ln>
            <a:noFill/>
          </a:ln>
        </p:spPr>
        <p:txBody>
          <a:bodyPr anchorCtr="0" anchor="ctr" bIns="45700" lIns="91425" spcFirstLastPara="1" rIns="91425" wrap="square" tIns="45700">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54" name="Google Shape;54;p13"/>
          <p:cNvSpPr txBox="1"/>
          <p:nvPr>
            <p:ph idx="11" type="ftr"/>
          </p:nvPr>
        </p:nvSpPr>
        <p:spPr>
          <a:xfrm>
            <a:off x="2551950" y="9909902"/>
            <a:ext cx="2600100" cy="569100"/>
          </a:xfrm>
          <a:prstGeom prst="rect">
            <a:avLst/>
          </a:prstGeom>
          <a:noFill/>
          <a:ln>
            <a:noFill/>
          </a:ln>
        </p:spPr>
        <p:txBody>
          <a:bodyPr anchorCtr="0" anchor="ctr" bIns="45700" lIns="91425" spcFirstLastPara="1" rIns="91425" wrap="square" tIns="45700">
            <a:noAutofit/>
          </a:bodyPr>
          <a:lstStyle>
            <a:lvl1pPr lvl="0" rtl="0" algn="ct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55" name="Google Shape;55;p13"/>
          <p:cNvSpPr txBox="1"/>
          <p:nvPr>
            <p:ph idx="12" type="sldNum"/>
          </p:nvPr>
        </p:nvSpPr>
        <p:spPr>
          <a:xfrm>
            <a:off x="5440950" y="9909902"/>
            <a:ext cx="1733400" cy="569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theme" Target="../theme/theme1.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262613" y="925091"/>
            <a:ext cx="7178700" cy="11904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262613" y="2395696"/>
            <a:ext cx="7178700" cy="71019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0"/>
              </a:spcBef>
              <a:spcAft>
                <a:spcPts val="0"/>
              </a:spcAft>
              <a:buClr>
                <a:schemeClr val="dk2"/>
              </a:buClr>
              <a:buSzPts val="1400"/>
              <a:buChar char="○"/>
              <a:defRPr>
                <a:solidFill>
                  <a:schemeClr val="dk2"/>
                </a:solidFill>
              </a:defRPr>
            </a:lvl2pPr>
            <a:lvl3pPr indent="-317500" lvl="2" marL="1371600">
              <a:lnSpc>
                <a:spcPct val="115000"/>
              </a:lnSpc>
              <a:spcBef>
                <a:spcPts val="0"/>
              </a:spcBef>
              <a:spcAft>
                <a:spcPts val="0"/>
              </a:spcAft>
              <a:buClr>
                <a:schemeClr val="dk2"/>
              </a:buClr>
              <a:buSzPts val="1400"/>
              <a:buChar char="■"/>
              <a:defRPr>
                <a:solidFill>
                  <a:schemeClr val="dk2"/>
                </a:solidFill>
              </a:defRPr>
            </a:lvl3pPr>
            <a:lvl4pPr indent="-317500" lvl="3" marL="1828800">
              <a:lnSpc>
                <a:spcPct val="115000"/>
              </a:lnSpc>
              <a:spcBef>
                <a:spcPts val="0"/>
              </a:spcBef>
              <a:spcAft>
                <a:spcPts val="0"/>
              </a:spcAft>
              <a:buClr>
                <a:schemeClr val="dk2"/>
              </a:buClr>
              <a:buSzPts val="1400"/>
              <a:buChar char="●"/>
              <a:defRPr>
                <a:solidFill>
                  <a:schemeClr val="dk2"/>
                </a:solidFill>
              </a:defRPr>
            </a:lvl4pPr>
            <a:lvl5pPr indent="-317500" lvl="4" marL="2286000">
              <a:lnSpc>
                <a:spcPct val="115000"/>
              </a:lnSpc>
              <a:spcBef>
                <a:spcPts val="0"/>
              </a:spcBef>
              <a:spcAft>
                <a:spcPts val="0"/>
              </a:spcAft>
              <a:buClr>
                <a:schemeClr val="dk2"/>
              </a:buClr>
              <a:buSzPts val="1400"/>
              <a:buChar char="○"/>
              <a:defRPr>
                <a:solidFill>
                  <a:schemeClr val="dk2"/>
                </a:solidFill>
              </a:defRPr>
            </a:lvl5pPr>
            <a:lvl6pPr indent="-317500" lvl="5" marL="2743200">
              <a:lnSpc>
                <a:spcPct val="115000"/>
              </a:lnSpc>
              <a:spcBef>
                <a:spcPts val="0"/>
              </a:spcBef>
              <a:spcAft>
                <a:spcPts val="0"/>
              </a:spcAft>
              <a:buClr>
                <a:schemeClr val="dk2"/>
              </a:buClr>
              <a:buSzPts val="1400"/>
              <a:buChar char="■"/>
              <a:defRPr>
                <a:solidFill>
                  <a:schemeClr val="dk2"/>
                </a:solidFill>
              </a:defRPr>
            </a:lvl6pPr>
            <a:lvl7pPr indent="-317500" lvl="6" marL="3200400">
              <a:lnSpc>
                <a:spcPct val="115000"/>
              </a:lnSpc>
              <a:spcBef>
                <a:spcPts val="0"/>
              </a:spcBef>
              <a:spcAft>
                <a:spcPts val="0"/>
              </a:spcAft>
              <a:buClr>
                <a:schemeClr val="dk2"/>
              </a:buClr>
              <a:buSzPts val="1400"/>
              <a:buChar char="●"/>
              <a:defRPr>
                <a:solidFill>
                  <a:schemeClr val="dk2"/>
                </a:solidFill>
              </a:defRPr>
            </a:lvl7pPr>
            <a:lvl8pPr indent="-317500" lvl="7" marL="3657600">
              <a:lnSpc>
                <a:spcPct val="115000"/>
              </a:lnSpc>
              <a:spcBef>
                <a:spcPts val="0"/>
              </a:spcBef>
              <a:spcAft>
                <a:spcPts val="0"/>
              </a:spcAft>
              <a:buClr>
                <a:schemeClr val="dk2"/>
              </a:buClr>
              <a:buSzPts val="1400"/>
              <a:buChar char="○"/>
              <a:defRPr>
                <a:solidFill>
                  <a:schemeClr val="dk2"/>
                </a:solidFill>
              </a:defRPr>
            </a:lvl8pPr>
            <a:lvl9pPr indent="-317500" lvl="8" marL="4114800">
              <a:lnSpc>
                <a:spcPct val="115000"/>
              </a:lnSpc>
              <a:spcBef>
                <a:spcPts val="0"/>
              </a:spcBef>
              <a:spcAft>
                <a:spcPts val="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7138212" y="9693616"/>
            <a:ext cx="462300" cy="8181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xml"/><Relationship Id="rId3" Type="http://schemas.openxmlformats.org/officeDocument/2006/relationships/image" Target="../media/image3.png"/><Relationship Id="rId4" Type="http://schemas.openxmlformats.org/officeDocument/2006/relationships/hyperlink" Target="https://docs.google.com/spreadsheets/d/1UM2vT3zXB4pPIQhglBjGXJHHXIHdGMDiRhLkViLrjLI/edit?usp=sharing" TargetMode="External"/><Relationship Id="rId9" Type="http://schemas.openxmlformats.org/officeDocument/2006/relationships/image" Target="../media/image12.png"/><Relationship Id="rId5" Type="http://schemas.openxmlformats.org/officeDocument/2006/relationships/hyperlink" Target="https://www.surreycc.gov.uk/roads-and-transport/road-safety/outside-schools" TargetMode="External"/><Relationship Id="rId6" Type="http://schemas.openxmlformats.org/officeDocument/2006/relationships/hyperlink" Target="https://docs.google.com/document/d/1xCScsD1rUuargMvdbD6YMsGM0rEJKVjg23gdHMMRToA/edit?usp=sharing" TargetMode="External"/><Relationship Id="rId7" Type="http://schemas.openxmlformats.org/officeDocument/2006/relationships/image" Target="../media/image11.png"/><Relationship Id="rId8" Type="http://schemas.openxmlformats.org/officeDocument/2006/relationships/hyperlink" Target="https://docs.google.com/forms/d/e/1FAIpQLSc5rNSoOZtVsl-0E0t2jrWSM3W7Kvkjc-RTYyZNni16B6V2HA/viewform"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 Id="rId3" Type="http://schemas.openxmlformats.org/officeDocument/2006/relationships/hyperlink" Target="https://docs.google.com/forms/d/e/1FAIpQLScAHZyRyIjQhuM2XU0jAc4X8ZI67ScZNIvXueMSUUKESOBh7A/viewform?usp=sharing&amp;ouid=107910216940413691304" TargetMode="External"/><Relationship Id="rId4" Type="http://schemas.openxmlformats.org/officeDocument/2006/relationships/hyperlink" Target="https://docs.google.com/forms/d/e/1FAIpQLSdhbwA_jKLWI4JYEckPlsilS7mQEd0Pssb2vdlr0Mb1WCdFIw/viewform" TargetMode="External"/><Relationship Id="rId9" Type="http://schemas.openxmlformats.org/officeDocument/2006/relationships/hyperlink" Target="https://docs.google.com/spreadsheets/d/1YbLjvdu4qBx5Dr5LO0R5hwfy2TnYZiqHncAT6DIHDfE/edit?usp=sharing" TargetMode="External"/><Relationship Id="rId5" Type="http://schemas.openxmlformats.org/officeDocument/2006/relationships/hyperlink" Target="https://docs.google.com/document/d/1kJ6ApqQB0JGF1w6p1EBL8Eeh2oLnpoaiQMrB1dZXYN4/edit?usp=sharing" TargetMode="External"/><Relationship Id="rId6" Type="http://schemas.openxmlformats.org/officeDocument/2006/relationships/hyperlink" Target="https://docs.google.com/document/d/1xCScsD1rUuargMvdbD6YMsGM0rEJKVjg23gdHMMRToA/edit?usp=sharing" TargetMode="External"/><Relationship Id="rId7" Type="http://schemas.openxmlformats.org/officeDocument/2006/relationships/hyperlink" Target="https://docs.google.com/document/d/1Sxj0ubqZLmiehdKFQJ_Um-2ORdGifGB8/edit?usp=sharing&amp;ouid=113750978455465095145&amp;rtpof=true&amp;sd=true" TargetMode="External"/><Relationship Id="rId8" Type="http://schemas.openxmlformats.org/officeDocument/2006/relationships/image" Target="../media/image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3.png"/><Relationship Id="rId4" Type="http://schemas.openxmlformats.org/officeDocument/2006/relationships/hyperlink" Target="https://docs.google.com/document/d/1ZVjz0-MLT-G3qTr6T5SoZfyT3SVJpyCFHmqRs3voyz0/edit?usp=sharing" TargetMode="External"/><Relationship Id="rId5" Type="http://schemas.openxmlformats.org/officeDocument/2006/relationships/hyperlink" Target="https://docs.google.com/document/d/1vTs9xy2w4YUQ2mw4JHPYxDMoZ_eljTQn0xrzI2LxPz4/edit?usp=sharing" TargetMode="External"/></Relationships>
</file>

<file path=ppt/slides/_rels/slide4.xml.rels><?xml version="1.0" encoding="UTF-8" standalone="yes"?><Relationships xmlns="http://schemas.openxmlformats.org/package/2006/relationships"><Relationship Id="rId10" Type="http://schemas.openxmlformats.org/officeDocument/2006/relationships/image" Target="../media/image4.png"/><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hyperlink" Target="http://schools.ruthmiskin.com/resources/vc-pathways/251737/VSWBk4FpEdvciAYt" TargetMode="External"/><Relationship Id="rId4" Type="http://schemas.openxmlformats.org/officeDocument/2006/relationships/image" Target="../media/image3.png"/><Relationship Id="rId9" Type="http://schemas.openxmlformats.org/officeDocument/2006/relationships/hyperlink" Target="https://us02web.zoom.us/meeting/register/oBUxl1s6ToWCGRufjP5SJw" TargetMode="External"/><Relationship Id="rId5" Type="http://schemas.openxmlformats.org/officeDocument/2006/relationships/hyperlink" Target="https://docs.google.com/document/d/1wnM1FwvrwqghwduskpxlZZwX2FznZm1nJ9kOm_r0MVc/edit?usp=sharing" TargetMode="External"/><Relationship Id="rId6" Type="http://schemas.openxmlformats.org/officeDocument/2006/relationships/hyperlink" Target="https://docs.google.com/document/d/1QZR53opO2QN0QLaDhr7ZitKSYqfaIc3AkEGbP9PQt4A/edit?usp=sharing" TargetMode="External"/><Relationship Id="rId7" Type="http://schemas.openxmlformats.org/officeDocument/2006/relationships/hyperlink" Target="https://booking.bookinghound.cloud/fe/booking?og=b0e0a52a-3433-41e8-b3aa-54236123d515" TargetMode="External"/><Relationship Id="rId8" Type="http://schemas.openxmlformats.org/officeDocument/2006/relationships/hyperlink" Target="https://docs.google.com/document/d/1vTs9xy2w4YUQ2mw4JHPYxDMoZ_eljTQn0xrzI2LxPz4/edit?usp=sharing"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3.png"/><Relationship Id="rId4" Type="http://schemas.openxmlformats.org/officeDocument/2006/relationships/hyperlink" Target="https://docs.google.com/document/d/1aqPfDMJKZzXFLKqD628ovb5onFEc5tHftYOPxMLtvOA/edit?usp=sharing" TargetMode="External"/><Relationship Id="rId9" Type="http://schemas.openxmlformats.org/officeDocument/2006/relationships/hyperlink" Target="https://docs.google.com/document/d/1P1m4SrdZJMnSmwq80FMe-bD5tYQdBrKgYnAyAVLdRoo/edit?tab=t.0" TargetMode="External"/><Relationship Id="rId5" Type="http://schemas.openxmlformats.org/officeDocument/2006/relationships/hyperlink" Target="https://booking.bookinghound.cloud/fe/booking?og=b0e0a52a-3433-41e8-b3aa-54236123d515" TargetMode="External"/><Relationship Id="rId6" Type="http://schemas.openxmlformats.org/officeDocument/2006/relationships/hyperlink" Target="https://docs.google.com/document/d/1CxxEAnLpXofHYDKGRrMVL8_WGWJNxubfczBuSs9DjGI/edit?usp=sharing" TargetMode="External"/><Relationship Id="rId7" Type="http://schemas.openxmlformats.org/officeDocument/2006/relationships/hyperlink" Target="https://us02web.zoom.us/meeting/register/RjDmqcsiSV-Ia9tIevUapA" TargetMode="External"/><Relationship Id="rId8" Type="http://schemas.openxmlformats.org/officeDocument/2006/relationships/hyperlink" Target="https://us02web.zoom.us/meeting/register/lswNdP3OR3qzpaJuz5sa4A"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3.png"/><Relationship Id="rId4" Type="http://schemas.openxmlformats.org/officeDocument/2006/relationships/hyperlink" Target="https://docs.google.com/document/d/1e_3PoO66tPKCcFCMymExnsis_ccpJ7fDdyvwENunW_Y/edit?usp=sharing" TargetMode="External"/><Relationship Id="rId5" Type="http://schemas.openxmlformats.org/officeDocument/2006/relationships/hyperlink" Target="https://booking.bookinghound.cloud/fe/booking?og=b0e0a52a-3433-41e8-b3aa-54236123d515" TargetMode="External"/><Relationship Id="rId6" Type="http://schemas.openxmlformats.org/officeDocument/2006/relationships/hyperlink" Target="https://us02web.zoom.us/meeting/register/q5FsHiIETgucRlBcXdZpcg" TargetMode="External"/><Relationship Id="rId7" Type="http://schemas.openxmlformats.org/officeDocument/2006/relationships/hyperlink" Target="https://us02web.zoom.us/meeting/register/MJTRYq-oToCgoIZLKgyhPg" TargetMode="External"/><Relationship Id="rId8" Type="http://schemas.openxmlformats.org/officeDocument/2006/relationships/hyperlink" Target="https://docs.google.com/document/d/1WzE4sXAq-IOKjaccBdOcPkFIP_G13m_wzoWy3QQ7koo/edit?tab=t.0" TargetMode="Externa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image" Target="../media/image3.png"/><Relationship Id="rId4" Type="http://schemas.openxmlformats.org/officeDocument/2006/relationships/hyperlink" Target="https://docs.google.com/document/d/1RJUmlZucONyukPW54rfQKwPng6hAZ0TJ44S9EMBvwN4/edit?usp=sharing" TargetMode="External"/><Relationship Id="rId9" Type="http://schemas.openxmlformats.org/officeDocument/2006/relationships/hyperlink" Target="https://docs.google.com/document/d/1HvM3lgkt8cu0B-0bHjavgS1HBdExKut3UmOQ2WezWio/edit?usp=sharing" TargetMode="External"/><Relationship Id="rId5" Type="http://schemas.openxmlformats.org/officeDocument/2006/relationships/hyperlink" Target="https://docs.google.com/document/d/1uOGNmmDR4gMxMOGhKcHNguHEnfUmDpl9/edit?usp=sharing&amp;ouid=117042218712360290260&amp;rtpof=true&amp;sd=true" TargetMode="External"/><Relationship Id="rId6" Type="http://schemas.openxmlformats.org/officeDocument/2006/relationships/hyperlink" Target="https://us02web.zoom.us/meeting/register/qgXREujYStWsZuSx2vRsjw" TargetMode="External"/><Relationship Id="rId7" Type="http://schemas.openxmlformats.org/officeDocument/2006/relationships/hyperlink" Target="https://booking.bookinghound.cloud/fe/booking?og=b0e0a52a-3433-41e8-b3aa-54236123d515" TargetMode="External"/><Relationship Id="rId8" Type="http://schemas.openxmlformats.org/officeDocument/2006/relationships/hyperlink" Target="https://us02web.zoom.us/meeting/register/4cfVIHzvQzyxNjXCEHtYDg" TargetMode="External"/></Relationships>
</file>

<file path=ppt/slides/_rels/slide8.xml.rels><?xml version="1.0" encoding="UTF-8" standalone="yes"?><Relationships xmlns="http://schemas.openxmlformats.org/package/2006/relationships"><Relationship Id="rId11" Type="http://schemas.openxmlformats.org/officeDocument/2006/relationships/hyperlink" Target="https://us02web.zoom.us/rec/share/CmWSfbAU3hi-EM74FltJaVPjCfezl2oLC8gs7TPqYyW4QsnjpNiOxDLbC7ojP-PG.Rpsq-9LXBylWqfDB" TargetMode="External"/><Relationship Id="rId10" Type="http://schemas.openxmlformats.org/officeDocument/2006/relationships/hyperlink" Target="https://docs.google.com/document/d/16ZRvvThEyhiE5IOh_wVlGYZZjG-I1HQ8prQFkTtAv3s/edit?usp=sharing" TargetMode="External"/><Relationship Id="rId1" Type="http://schemas.openxmlformats.org/officeDocument/2006/relationships/slideLayout" Target="../slideLayouts/slideLayout3.xml"/><Relationship Id="rId2" Type="http://schemas.openxmlformats.org/officeDocument/2006/relationships/notesSlide" Target="../notesSlides/notesSlide8.xml"/><Relationship Id="rId3" Type="http://schemas.openxmlformats.org/officeDocument/2006/relationships/image" Target="../media/image3.png"/><Relationship Id="rId4" Type="http://schemas.openxmlformats.org/officeDocument/2006/relationships/hyperlink" Target="https://docs.google.com/document/d/1oCNf6jstNkteZkZXeehwUpnTYgx8b9YfeZrgIlUjBBw/edit?usp=sharing" TargetMode="External"/><Relationship Id="rId9" Type="http://schemas.openxmlformats.org/officeDocument/2006/relationships/hyperlink" Target="https://us02web.zoom.us/meeting/register/XPvLf5YmStWUEhtF41_SCQ" TargetMode="External"/><Relationship Id="rId5" Type="http://schemas.openxmlformats.org/officeDocument/2006/relationships/hyperlink" Target="https://booking.bookinghound.cloud/fe/booking?og=b0e0a52a-3433-41e8-b3aa-54236123d515" TargetMode="External"/><Relationship Id="rId6" Type="http://schemas.openxmlformats.org/officeDocument/2006/relationships/hyperlink" Target="https://us02web.zoom.us/meeting/register/khWYRu8LS4q9iRgJLlJxHw" TargetMode="External"/><Relationship Id="rId7" Type="http://schemas.openxmlformats.org/officeDocument/2006/relationships/hyperlink" Target="https://us02web.zoom.us/meeting/register/GXz40e1-QSOewNMCDDvrxA" TargetMode="External"/><Relationship Id="rId8" Type="http://schemas.openxmlformats.org/officeDocument/2006/relationships/hyperlink" Target="https://us02web.zoom.us/meeting/register/gOkVWbSpQdq_rW9rI7lyTw" TargetMode="Externa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image" Target="../media/image3.png"/><Relationship Id="rId4" Type="http://schemas.openxmlformats.org/officeDocument/2006/relationships/hyperlink" Target="https://docs.google.com/document/d/1j626Z60PCVTq6laUlqmqBAekUBeO4sRFs7wwvyuwhtg/edit?usp=sharing" TargetMode="External"/><Relationship Id="rId9" Type="http://schemas.openxmlformats.org/officeDocument/2006/relationships/hyperlink" Target="https://docs.google.com/document/d/1P-NyIKARKWd0SePsC3EKXJ3byODvVGGdbUAlHr12P4Y/edit?usp=sharing" TargetMode="External"/><Relationship Id="rId5" Type="http://schemas.openxmlformats.org/officeDocument/2006/relationships/hyperlink" Target="https://us02web.zoom.us/meeting/register/nRMY7jUsQoW2AuzhZlBALA" TargetMode="External"/><Relationship Id="rId6" Type="http://schemas.openxmlformats.org/officeDocument/2006/relationships/hyperlink" Target="https://booking.bookinghound.cloud/fe/booking?og=b0e0a52a-3433-41e8-b3aa-54236123d515" TargetMode="External"/><Relationship Id="rId7" Type="http://schemas.openxmlformats.org/officeDocument/2006/relationships/hyperlink" Target="https://us02web.zoom.us/meeting/register/8wOQuegbTRKVtTdDmDmuEw" TargetMode="External"/><Relationship Id="rId8" Type="http://schemas.openxmlformats.org/officeDocument/2006/relationships/hyperlink" Target="https://us02web.zoom.us/meeting/register/Z-h0euRAR0y5ZT9Ja1_huA" TargetMode="External"/></Relationships>
</file>

<file path=ppt/slides/_rels/slide10.xml.rels><?xml version="1.0" encoding="UTF-8" standalone="yes"?><Relationships xmlns="http://schemas.openxmlformats.org/package/2006/relationships"><Relationship Id="rId10" Type="http://schemas.openxmlformats.org/officeDocument/2006/relationships/hyperlink" Target="https://docs.google.com/document/d/15rHVH3yaJiWynJ17CDc5QZyr8nB_RT9uYQxlooJ8GuQ/edit?usp=sharing" TargetMode="External"/><Relationship Id="rId1" Type="http://schemas.openxmlformats.org/officeDocument/2006/relationships/slideLayout" Target="../slideLayouts/slideLayout3.xml"/><Relationship Id="rId2" Type="http://schemas.openxmlformats.org/officeDocument/2006/relationships/notesSlide" Target="../notesSlides/notesSlide10.xml"/><Relationship Id="rId3" Type="http://schemas.openxmlformats.org/officeDocument/2006/relationships/image" Target="../media/image3.png"/><Relationship Id="rId4" Type="http://schemas.openxmlformats.org/officeDocument/2006/relationships/hyperlink" Target="https://docs.google.com/document/d/1rbR-fkKVD7PFt3asCFZ7U9sD5W_asCgeLsDfJVp8nq4/edit?usp=sharing" TargetMode="External"/><Relationship Id="rId9" Type="http://schemas.openxmlformats.org/officeDocument/2006/relationships/hyperlink" Target="https://us02web.zoom.us/meeting/register/pifOVfpXQ_qBvBcZEYk4Dg" TargetMode="External"/><Relationship Id="rId5" Type="http://schemas.openxmlformats.org/officeDocument/2006/relationships/hyperlink" Target="https://booking.bookinghound.cloud/fe/booking?og=b0e0a52a-3433-41e8-b3aa-54236123d515" TargetMode="External"/><Relationship Id="rId6" Type="http://schemas.openxmlformats.org/officeDocument/2006/relationships/hyperlink" Target="https://us02web.zoom.us/meeting/register/fqJGLrO5RBu6P1ohspP_iQ" TargetMode="External"/><Relationship Id="rId7" Type="http://schemas.openxmlformats.org/officeDocument/2006/relationships/hyperlink" Target="https://us02web.zoom.us/meeting/register/dwq21d0xSsCUPct4sMoOHw" TargetMode="External"/><Relationship Id="rId8" Type="http://schemas.openxmlformats.org/officeDocument/2006/relationships/hyperlink" Target="https://us02web.zoom.us/meeting/register/pifOVfpXQ_qBvBcZEYk4Dg" TargetMode="Externa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1.xml"/><Relationship Id="rId3" Type="http://schemas.openxmlformats.org/officeDocument/2006/relationships/image" Target="../media/image3.png"/><Relationship Id="rId4" Type="http://schemas.openxmlformats.org/officeDocument/2006/relationships/image" Target="../media/image2.png"/><Relationship Id="rId5" Type="http://schemas.openxmlformats.org/officeDocument/2006/relationships/image" Target="../media/image17.png"/><Relationship Id="rId6" Type="http://schemas.openxmlformats.org/officeDocument/2006/relationships/image" Target="../media/image13.png"/><Relationship Id="rId7" Type="http://schemas.openxmlformats.org/officeDocument/2006/relationships/image" Target="../media/image19.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 Id="rId3" Type="http://schemas.openxmlformats.org/officeDocument/2006/relationships/image" Target="../media/image9.png"/><Relationship Id="rId4" Type="http://schemas.openxmlformats.org/officeDocument/2006/relationships/image" Target="../media/image18.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 Id="rId3" Type="http://schemas.openxmlformats.org/officeDocument/2006/relationships/image" Target="../media/image3.png"/><Relationship Id="rId4" Type="http://schemas.openxmlformats.org/officeDocument/2006/relationships/image" Target="../media/image10.png"/><Relationship Id="rId5" Type="http://schemas.openxmlformats.org/officeDocument/2006/relationships/image" Target="../media/image6.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 Id="rId3" Type="http://schemas.openxmlformats.org/officeDocument/2006/relationships/image" Target="../media/image8.png"/><Relationship Id="rId4" Type="http://schemas.openxmlformats.org/officeDocument/2006/relationships/hyperlink" Target="https://docs.google.com/forms/d/e/1FAIpQLScAHZyRyIjQhuM2XU0jAc4X8ZI67ScZNIvXueMSUUKESOBh7A/viewform?usp=sharing&amp;ouid=107910216940413691304" TargetMode="Externa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 Id="rId3" Type="http://schemas.openxmlformats.org/officeDocument/2006/relationships/image" Target="../media/image16.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7.xml"/><Relationship Id="rId3" Type="http://schemas.openxmlformats.org/officeDocument/2006/relationships/image" Target="../media/image15.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8.xml"/><Relationship Id="rId3" Type="http://schemas.openxmlformats.org/officeDocument/2006/relationships/image" Target="../media/image7.png"/><Relationship Id="rId4" Type="http://schemas.openxmlformats.org/officeDocument/2006/relationships/hyperlink" Target="https://teams.microsoft.com/dl/launcher/launcher.html?url=%2F_%23%2Fl%2Fmeetup-join%2F19%3Ameeting_NmFjYmQ5MDEtN2I4OS00MzhlLTllYzItNWI2ZTBmODkxZTBk%40thread.v2%2F0%3Fcontext%3D%257b%2522Tid%2522%253a%2522207f6c2e-0787-437e-9bf3-f82de698a5d0%2522%252c%2522Oid%2522%253a%25222f9f2005-1620-4c40-8d0c-5bb93297cf2f%2522%257d%26anon%3Dtrue&amp;type=meetup-join&amp;deeplinkId=26255ddf-ce3b-40aa-bbfd-541956c92264&amp;directDl=true&amp;msLaunch=true&amp;enableMobilePage=true&amp;suppressPrompt=true" TargetMode="External"/><Relationship Id="rId5" Type="http://schemas.openxmlformats.org/officeDocument/2006/relationships/hyperlink" Target="https://forms.office.com/Pages/ResponsePage.aspx?id=Lmx_IIcHfkOb8_gt5pil0AUgny8gFkBMjQxbuTKXzy9UQVpPNldBVDA2Mk82RVRDUlBHQ1k2VjM0UC4u" TargetMode="Externa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9.xml"/><Relationship Id="rId3" Type="http://schemas.openxmlformats.org/officeDocument/2006/relationships/image" Target="../media/image14.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0.xml"/><Relationship Id="rId3"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1C4587"/>
        </a:solidFill>
      </p:bgPr>
    </p:bg>
    <p:spTree>
      <p:nvGrpSpPr>
        <p:cNvPr id="59" name="Shape 59"/>
        <p:cNvGrpSpPr/>
        <p:nvPr/>
      </p:nvGrpSpPr>
      <p:grpSpPr>
        <a:xfrm>
          <a:off x="0" y="0"/>
          <a:ext cx="0" cy="0"/>
          <a:chOff x="0" y="0"/>
          <a:chExt cx="0" cy="0"/>
        </a:xfrm>
      </p:grpSpPr>
      <p:sp>
        <p:nvSpPr>
          <p:cNvPr id="60" name="Google Shape;60;p14"/>
          <p:cNvSpPr txBox="1"/>
          <p:nvPr/>
        </p:nvSpPr>
        <p:spPr>
          <a:xfrm>
            <a:off x="493500" y="2719125"/>
            <a:ext cx="47100" cy="35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sz="1800">
              <a:solidFill>
                <a:schemeClr val="dk2"/>
              </a:solidFill>
            </a:endParaRPr>
          </a:p>
        </p:txBody>
      </p:sp>
      <p:sp>
        <p:nvSpPr>
          <p:cNvPr id="61" name="Google Shape;61;p14"/>
          <p:cNvSpPr/>
          <p:nvPr/>
        </p:nvSpPr>
        <p:spPr>
          <a:xfrm>
            <a:off x="141300" y="75900"/>
            <a:ext cx="7421400" cy="1281600"/>
          </a:xfrm>
          <a:prstGeom prst="rect">
            <a:avLst/>
          </a:prstGeom>
          <a:solidFill>
            <a:schemeClr val="lt1"/>
          </a:solidFill>
          <a:ln cap="flat" cmpd="sng" w="114300">
            <a:solidFill>
              <a:srgbClr val="073763"/>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rgbClr val="1C4587"/>
              </a:solidFill>
            </a:endParaRPr>
          </a:p>
        </p:txBody>
      </p:sp>
      <p:sp>
        <p:nvSpPr>
          <p:cNvPr id="62" name="Google Shape;62;p14"/>
          <p:cNvSpPr txBox="1"/>
          <p:nvPr/>
        </p:nvSpPr>
        <p:spPr>
          <a:xfrm>
            <a:off x="66150" y="246900"/>
            <a:ext cx="3636000" cy="9708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b="1" lang="en-GB" sz="5000">
                <a:solidFill>
                  <a:srgbClr val="1C4587"/>
                </a:solidFill>
                <a:highlight>
                  <a:srgbClr val="FFFFFF"/>
                </a:highlight>
                <a:latin typeface="Impact"/>
                <a:ea typeface="Impact"/>
                <a:cs typeface="Impact"/>
                <a:sym typeface="Impact"/>
              </a:rPr>
              <a:t>Newsflash</a:t>
            </a:r>
            <a:endParaRPr sz="1900">
              <a:solidFill>
                <a:srgbClr val="1C4587"/>
              </a:solidFill>
              <a:highlight>
                <a:srgbClr val="FFFFFF"/>
              </a:highlight>
              <a:latin typeface="Impact"/>
              <a:ea typeface="Impact"/>
              <a:cs typeface="Impact"/>
              <a:sym typeface="Impact"/>
            </a:endParaRPr>
          </a:p>
        </p:txBody>
      </p:sp>
      <p:pic>
        <p:nvPicPr>
          <p:cNvPr id="63" name="Google Shape;63;p14"/>
          <p:cNvPicPr preferRelativeResize="0"/>
          <p:nvPr/>
        </p:nvPicPr>
        <p:blipFill>
          <a:blip r:embed="rId3">
            <a:alphaModFix/>
          </a:blip>
          <a:stretch>
            <a:fillRect/>
          </a:stretch>
        </p:blipFill>
        <p:spPr>
          <a:xfrm>
            <a:off x="3805576" y="204625"/>
            <a:ext cx="3584198" cy="970800"/>
          </a:xfrm>
          <a:prstGeom prst="rect">
            <a:avLst/>
          </a:prstGeom>
          <a:solidFill>
            <a:schemeClr val="lt1"/>
          </a:solidFill>
          <a:ln>
            <a:noFill/>
          </a:ln>
        </p:spPr>
      </p:pic>
      <p:sp>
        <p:nvSpPr>
          <p:cNvPr id="64" name="Google Shape;64;p14"/>
          <p:cNvSpPr txBox="1"/>
          <p:nvPr/>
        </p:nvSpPr>
        <p:spPr>
          <a:xfrm>
            <a:off x="107700" y="911400"/>
            <a:ext cx="3552900" cy="4461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b="1" lang="en-GB" sz="1300">
                <a:solidFill>
                  <a:schemeClr val="dk1"/>
                </a:solidFill>
              </a:rPr>
              <a:t>26th September 2025</a:t>
            </a:r>
            <a:endParaRPr sz="1800">
              <a:solidFill>
                <a:schemeClr val="dk2"/>
              </a:solidFill>
            </a:endParaRPr>
          </a:p>
        </p:txBody>
      </p:sp>
      <p:sp>
        <p:nvSpPr>
          <p:cNvPr id="65" name="Google Shape;65;p14"/>
          <p:cNvSpPr txBox="1"/>
          <p:nvPr/>
        </p:nvSpPr>
        <p:spPr>
          <a:xfrm>
            <a:off x="141300" y="8600725"/>
            <a:ext cx="7421400" cy="1938900"/>
          </a:xfrm>
          <a:prstGeom prst="rect">
            <a:avLst/>
          </a:prstGeom>
          <a:solidFill>
            <a:srgbClr val="FFF2CC"/>
          </a:solidFill>
          <a:ln cap="flat" cmpd="sng" w="76200">
            <a:solidFill>
              <a:srgbClr val="6D9EEB"/>
            </a:solidFill>
            <a:prstDash val="solid"/>
            <a:round/>
            <a:headEnd len="sm" w="sm" type="none"/>
            <a:tailEnd len="sm" w="sm" type="none"/>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b="1" lang="en-GB" sz="1700" u="sng">
                <a:solidFill>
                  <a:srgbClr val="0B5394"/>
                </a:solidFill>
                <a:latin typeface="Calibri"/>
                <a:ea typeface="Calibri"/>
                <a:cs typeface="Calibri"/>
                <a:sym typeface="Calibri"/>
              </a:rPr>
              <a:t>Wk/beginning 29th September PE Kit  </a:t>
            </a:r>
            <a:endParaRPr b="1" sz="1700" u="sng">
              <a:solidFill>
                <a:srgbClr val="0B5394"/>
              </a:solidFill>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b="1" lang="en-GB">
                <a:solidFill>
                  <a:srgbClr val="0B5394"/>
                </a:solidFill>
                <a:latin typeface="Calibri"/>
                <a:ea typeface="Calibri"/>
                <a:cs typeface="Calibri"/>
                <a:sym typeface="Calibri"/>
              </a:rPr>
              <a:t>Reception</a:t>
            </a:r>
            <a:r>
              <a:rPr lang="en-GB">
                <a:solidFill>
                  <a:srgbClr val="0B5394"/>
                </a:solidFill>
                <a:latin typeface="Calibri"/>
                <a:ea typeface="Calibri"/>
                <a:cs typeface="Calibri"/>
                <a:sym typeface="Calibri"/>
              </a:rPr>
              <a:t> - Wednesday &amp; Friday</a:t>
            </a:r>
            <a:endParaRPr>
              <a:solidFill>
                <a:srgbClr val="0B5394"/>
              </a:solidFill>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b="1" lang="en-GB">
                <a:solidFill>
                  <a:srgbClr val="0B5394"/>
                </a:solidFill>
                <a:latin typeface="Calibri"/>
                <a:ea typeface="Calibri"/>
                <a:cs typeface="Calibri"/>
                <a:sym typeface="Calibri"/>
              </a:rPr>
              <a:t>Year 1</a:t>
            </a:r>
            <a:r>
              <a:rPr lang="en-GB">
                <a:solidFill>
                  <a:srgbClr val="0B5394"/>
                </a:solidFill>
                <a:latin typeface="Calibri"/>
                <a:ea typeface="Calibri"/>
                <a:cs typeface="Calibri"/>
                <a:sym typeface="Calibri"/>
              </a:rPr>
              <a:t> - </a:t>
            </a:r>
            <a:r>
              <a:rPr lang="en-GB">
                <a:solidFill>
                  <a:srgbClr val="1C4587"/>
                </a:solidFill>
                <a:latin typeface="Calibri"/>
                <a:ea typeface="Calibri"/>
                <a:cs typeface="Calibri"/>
                <a:sym typeface="Calibri"/>
              </a:rPr>
              <a:t>Tuesday &amp; Wednesday</a:t>
            </a:r>
            <a:endParaRPr>
              <a:solidFill>
                <a:srgbClr val="1C4587"/>
              </a:solidFill>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b="1" lang="en-GB">
                <a:solidFill>
                  <a:srgbClr val="1C4587"/>
                </a:solidFill>
                <a:latin typeface="Calibri"/>
                <a:ea typeface="Calibri"/>
                <a:cs typeface="Calibri"/>
                <a:sym typeface="Calibri"/>
              </a:rPr>
              <a:t>Year 2</a:t>
            </a:r>
            <a:r>
              <a:rPr lang="en-GB">
                <a:solidFill>
                  <a:srgbClr val="1C4587"/>
                </a:solidFill>
                <a:latin typeface="Calibri"/>
                <a:ea typeface="Calibri"/>
                <a:cs typeface="Calibri"/>
                <a:sym typeface="Calibri"/>
              </a:rPr>
              <a:t> - Tuesday (no change due to Great Fire of London workshop)&amp; </a:t>
            </a:r>
            <a:r>
              <a:rPr lang="en-GB">
                <a:solidFill>
                  <a:srgbClr val="0B5394"/>
                </a:solidFill>
                <a:latin typeface="Calibri"/>
                <a:ea typeface="Calibri"/>
                <a:cs typeface="Calibri"/>
                <a:sym typeface="Calibri"/>
              </a:rPr>
              <a:t>Wednesday</a:t>
            </a:r>
            <a:endParaRPr>
              <a:solidFill>
                <a:srgbClr val="FF0000"/>
              </a:solidFill>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b="1" lang="en-GB">
                <a:solidFill>
                  <a:srgbClr val="1C4587"/>
                </a:solidFill>
                <a:latin typeface="Calibri"/>
                <a:ea typeface="Calibri"/>
                <a:cs typeface="Calibri"/>
                <a:sym typeface="Calibri"/>
              </a:rPr>
              <a:t>Year 3</a:t>
            </a:r>
            <a:r>
              <a:rPr lang="en-GB">
                <a:solidFill>
                  <a:srgbClr val="1C4587"/>
                </a:solidFill>
                <a:latin typeface="Calibri"/>
                <a:ea typeface="Calibri"/>
                <a:cs typeface="Calibri"/>
                <a:sym typeface="Calibri"/>
              </a:rPr>
              <a:t> -</a:t>
            </a:r>
            <a:r>
              <a:rPr lang="en-GB">
                <a:solidFill>
                  <a:srgbClr val="FF0000"/>
                </a:solidFill>
                <a:latin typeface="Calibri"/>
                <a:ea typeface="Calibri"/>
                <a:cs typeface="Calibri"/>
                <a:sym typeface="Calibri"/>
              </a:rPr>
              <a:t> </a:t>
            </a:r>
            <a:r>
              <a:rPr lang="en-GB">
                <a:solidFill>
                  <a:srgbClr val="1C4587"/>
                </a:solidFill>
                <a:latin typeface="Calibri"/>
                <a:ea typeface="Calibri"/>
                <a:cs typeface="Calibri"/>
                <a:sym typeface="Calibri"/>
              </a:rPr>
              <a:t>Tuesday and Thursday ( Stone Age Workshop to be carried out in PE kit)</a:t>
            </a:r>
            <a:endParaRPr>
              <a:solidFill>
                <a:srgbClr val="1C4587"/>
              </a:solidFill>
              <a:highlight>
                <a:srgbClr val="1C4587"/>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b="1" lang="en-GB">
                <a:solidFill>
                  <a:srgbClr val="1C4587"/>
                </a:solidFill>
                <a:latin typeface="Calibri"/>
                <a:ea typeface="Calibri"/>
                <a:cs typeface="Calibri"/>
                <a:sym typeface="Calibri"/>
              </a:rPr>
              <a:t>Year 4</a:t>
            </a:r>
            <a:r>
              <a:rPr lang="en-GB">
                <a:solidFill>
                  <a:srgbClr val="1C4587"/>
                </a:solidFill>
                <a:latin typeface="Calibri"/>
                <a:ea typeface="Calibri"/>
                <a:cs typeface="Calibri"/>
                <a:sym typeface="Calibri"/>
              </a:rPr>
              <a:t> - </a:t>
            </a:r>
            <a:r>
              <a:rPr lang="en-GB">
                <a:solidFill>
                  <a:srgbClr val="1C4587"/>
                </a:solidFill>
                <a:latin typeface="Calibri"/>
                <a:ea typeface="Calibri"/>
                <a:cs typeface="Calibri"/>
                <a:sym typeface="Calibri"/>
              </a:rPr>
              <a:t> Tuesday &amp; Thursday </a:t>
            </a:r>
            <a:endParaRPr>
              <a:solidFill>
                <a:srgbClr val="FF0000"/>
              </a:solidFill>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b="1" lang="en-GB">
                <a:solidFill>
                  <a:srgbClr val="0B5394"/>
                </a:solidFill>
                <a:latin typeface="Calibri"/>
                <a:ea typeface="Calibri"/>
                <a:cs typeface="Calibri"/>
                <a:sym typeface="Calibri"/>
              </a:rPr>
              <a:t>Year 5</a:t>
            </a:r>
            <a:r>
              <a:rPr lang="en-GB">
                <a:solidFill>
                  <a:srgbClr val="0B5394"/>
                </a:solidFill>
                <a:latin typeface="Calibri"/>
                <a:ea typeface="Calibri"/>
                <a:cs typeface="Calibri"/>
                <a:sym typeface="Calibri"/>
              </a:rPr>
              <a:t> - Monday &amp; Friday</a:t>
            </a:r>
            <a:endParaRPr>
              <a:solidFill>
                <a:srgbClr val="0B5394"/>
              </a:solidFill>
              <a:latin typeface="Calibri"/>
              <a:ea typeface="Calibri"/>
              <a:cs typeface="Calibri"/>
              <a:sym typeface="Calibri"/>
            </a:endParaRPr>
          </a:p>
          <a:p>
            <a:pPr indent="0" lvl="0" marL="0" rtl="0" algn="l">
              <a:spcBef>
                <a:spcPts val="0"/>
              </a:spcBef>
              <a:spcAft>
                <a:spcPts val="0"/>
              </a:spcAft>
              <a:buNone/>
            </a:pPr>
            <a:r>
              <a:rPr b="1" lang="en-GB">
                <a:solidFill>
                  <a:srgbClr val="0B5394"/>
                </a:solidFill>
                <a:latin typeface="Calibri"/>
                <a:ea typeface="Calibri"/>
                <a:cs typeface="Calibri"/>
                <a:sym typeface="Calibri"/>
              </a:rPr>
              <a:t>Year 6</a:t>
            </a:r>
            <a:r>
              <a:rPr lang="en-GB">
                <a:solidFill>
                  <a:srgbClr val="0B5394"/>
                </a:solidFill>
                <a:latin typeface="Calibri"/>
                <a:ea typeface="Calibri"/>
                <a:cs typeface="Calibri"/>
                <a:sym typeface="Calibri"/>
              </a:rPr>
              <a:t> - </a:t>
            </a:r>
            <a:r>
              <a:rPr lang="en-GB">
                <a:solidFill>
                  <a:srgbClr val="0B5394"/>
                </a:solidFill>
                <a:latin typeface="Calibri"/>
                <a:ea typeface="Calibri"/>
                <a:cs typeface="Calibri"/>
                <a:sym typeface="Calibri"/>
              </a:rPr>
              <a:t>Wednesday &amp; Friday  (swimming kit for Wednesday)</a:t>
            </a:r>
            <a:endParaRPr sz="1600">
              <a:solidFill>
                <a:srgbClr val="0B5394"/>
              </a:solidFill>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t/>
            </a:r>
            <a:endParaRPr b="1" sz="1600">
              <a:solidFill>
                <a:srgbClr val="0B5394"/>
              </a:solidFill>
              <a:latin typeface="Calibri"/>
              <a:ea typeface="Calibri"/>
              <a:cs typeface="Calibri"/>
              <a:sym typeface="Calibri"/>
            </a:endParaRPr>
          </a:p>
        </p:txBody>
      </p:sp>
      <p:sp>
        <p:nvSpPr>
          <p:cNvPr id="66" name="Google Shape;66;p14"/>
          <p:cNvSpPr/>
          <p:nvPr/>
        </p:nvSpPr>
        <p:spPr>
          <a:xfrm>
            <a:off x="141300" y="1516900"/>
            <a:ext cx="4418100" cy="2053200"/>
          </a:xfrm>
          <a:prstGeom prst="roundRect">
            <a:avLst>
              <a:gd fmla="val 16667" name="adj"/>
            </a:avLst>
          </a:prstGeom>
          <a:solidFill>
            <a:srgbClr val="B6D7A8"/>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lnSpc>
                <a:spcPct val="115000"/>
              </a:lnSpc>
              <a:spcBef>
                <a:spcPts val="1200"/>
              </a:spcBef>
              <a:spcAft>
                <a:spcPts val="0"/>
              </a:spcAft>
              <a:buNone/>
            </a:pPr>
            <a:r>
              <a:t/>
            </a:r>
            <a:endParaRPr b="1" sz="1500">
              <a:solidFill>
                <a:srgbClr val="1C4587"/>
              </a:solidFill>
              <a:latin typeface="Comfortaa"/>
              <a:ea typeface="Comfortaa"/>
              <a:cs typeface="Comfortaa"/>
              <a:sym typeface="Comfortaa"/>
            </a:endParaRPr>
          </a:p>
          <a:p>
            <a:pPr indent="0" lvl="0" marL="0" rtl="0" algn="ctr">
              <a:spcBef>
                <a:spcPts val="1200"/>
              </a:spcBef>
              <a:spcAft>
                <a:spcPts val="0"/>
              </a:spcAft>
              <a:buNone/>
            </a:pPr>
            <a:r>
              <a:t/>
            </a:r>
            <a:endParaRPr/>
          </a:p>
        </p:txBody>
      </p:sp>
      <p:sp>
        <p:nvSpPr>
          <p:cNvPr id="67" name="Google Shape;67;p14"/>
          <p:cNvSpPr/>
          <p:nvPr/>
        </p:nvSpPr>
        <p:spPr>
          <a:xfrm>
            <a:off x="141300" y="6654975"/>
            <a:ext cx="3989400" cy="1840500"/>
          </a:xfrm>
          <a:prstGeom prst="roundRect">
            <a:avLst>
              <a:gd fmla="val 16667" name="adj"/>
            </a:avLst>
          </a:prstGeom>
          <a:solidFill>
            <a:srgbClr val="FFE599"/>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b="1">
              <a:solidFill>
                <a:srgbClr val="0000FF"/>
              </a:solidFill>
            </a:endParaRPr>
          </a:p>
          <a:p>
            <a:pPr indent="0" lvl="0" marL="0" rtl="0" algn="ctr">
              <a:spcBef>
                <a:spcPts val="0"/>
              </a:spcBef>
              <a:spcAft>
                <a:spcPts val="0"/>
              </a:spcAft>
              <a:buNone/>
            </a:pPr>
            <a:r>
              <a:t/>
            </a:r>
            <a:endParaRPr b="1">
              <a:solidFill>
                <a:srgbClr val="0000FF"/>
              </a:solidFill>
            </a:endParaRPr>
          </a:p>
          <a:p>
            <a:pPr indent="0" lvl="0" marL="0" rtl="0" algn="ctr">
              <a:spcBef>
                <a:spcPts val="0"/>
              </a:spcBef>
              <a:spcAft>
                <a:spcPts val="0"/>
              </a:spcAft>
              <a:buNone/>
            </a:pPr>
            <a:r>
              <a:t/>
            </a:r>
            <a:endParaRPr b="1">
              <a:solidFill>
                <a:srgbClr val="0000FF"/>
              </a:solidFill>
            </a:endParaRPr>
          </a:p>
          <a:p>
            <a:pPr indent="0" lvl="0" marL="0" marR="0" rtl="0" algn="ctr">
              <a:spcBef>
                <a:spcPts val="0"/>
              </a:spcBef>
              <a:spcAft>
                <a:spcPts val="0"/>
              </a:spcAft>
              <a:buNone/>
            </a:pPr>
            <a:r>
              <a:rPr b="1" lang="en-GB" sz="1200" u="sng">
                <a:solidFill>
                  <a:srgbClr val="1C4587"/>
                </a:solidFill>
                <a:latin typeface="Comfortaa"/>
                <a:ea typeface="Comfortaa"/>
                <a:cs typeface="Comfortaa"/>
                <a:sym typeface="Comfortaa"/>
              </a:rPr>
              <a:t>Club Pick-Up Locations</a:t>
            </a:r>
            <a:endParaRPr b="1" sz="1200" u="sng">
              <a:solidFill>
                <a:srgbClr val="1C4587"/>
              </a:solidFill>
              <a:latin typeface="Comfortaa"/>
              <a:ea typeface="Comfortaa"/>
              <a:cs typeface="Comfortaa"/>
              <a:sym typeface="Comfortaa"/>
            </a:endParaRPr>
          </a:p>
          <a:p>
            <a:pPr indent="0" lvl="0" marL="0" marR="0" rtl="0" algn="ctr">
              <a:spcBef>
                <a:spcPts val="0"/>
              </a:spcBef>
              <a:spcAft>
                <a:spcPts val="0"/>
              </a:spcAft>
              <a:buNone/>
            </a:pPr>
            <a:r>
              <a:t/>
            </a:r>
            <a:endParaRPr b="1" sz="1200">
              <a:solidFill>
                <a:srgbClr val="1C4587"/>
              </a:solidFill>
              <a:latin typeface="Comfortaa"/>
              <a:ea typeface="Comfortaa"/>
              <a:cs typeface="Comfortaa"/>
              <a:sym typeface="Comfortaa"/>
            </a:endParaRPr>
          </a:p>
          <a:p>
            <a:pPr indent="0" lvl="0" marL="0" marR="0" rtl="0" algn="ctr">
              <a:spcBef>
                <a:spcPts val="0"/>
              </a:spcBef>
              <a:spcAft>
                <a:spcPts val="0"/>
              </a:spcAft>
              <a:buNone/>
            </a:pPr>
            <a:r>
              <a:rPr b="1" lang="en-GB" sz="1200">
                <a:solidFill>
                  <a:srgbClr val="1C4587"/>
                </a:solidFill>
                <a:latin typeface="Comfortaa"/>
                <a:ea typeface="Comfortaa"/>
                <a:cs typeface="Comfortaa"/>
                <a:sym typeface="Comfortaa"/>
              </a:rPr>
              <a:t>All after-</a:t>
            </a:r>
            <a:r>
              <a:rPr b="1" lang="en-GB" sz="1200">
                <a:solidFill>
                  <a:srgbClr val="1C4587"/>
                </a:solidFill>
                <a:latin typeface="Comfortaa"/>
                <a:ea typeface="Comfortaa"/>
                <a:cs typeface="Comfortaa"/>
                <a:sym typeface="Comfortaa"/>
              </a:rPr>
              <a:t>school</a:t>
            </a:r>
            <a:r>
              <a:rPr b="1" lang="en-GB" sz="1200">
                <a:solidFill>
                  <a:srgbClr val="1C4587"/>
                </a:solidFill>
                <a:latin typeface="Comfortaa"/>
                <a:ea typeface="Comfortaa"/>
                <a:cs typeface="Comfortaa"/>
                <a:sym typeface="Comfortaa"/>
              </a:rPr>
              <a:t> clubs </a:t>
            </a:r>
            <a:r>
              <a:rPr b="1" lang="en-GB" sz="1200">
                <a:solidFill>
                  <a:srgbClr val="1C4587"/>
                </a:solidFill>
                <a:latin typeface="Comfortaa"/>
                <a:ea typeface="Comfortaa"/>
                <a:cs typeface="Comfortaa"/>
                <a:sym typeface="Comfortaa"/>
              </a:rPr>
              <a:t>dismiss</a:t>
            </a:r>
            <a:r>
              <a:rPr b="1" lang="en-GB" sz="1200">
                <a:solidFill>
                  <a:srgbClr val="1C4587"/>
                </a:solidFill>
                <a:latin typeface="Comfortaa"/>
                <a:ea typeface="Comfortaa"/>
                <a:cs typeface="Comfortaa"/>
                <a:sym typeface="Comfortaa"/>
              </a:rPr>
              <a:t> from the main playground area.</a:t>
            </a:r>
            <a:r>
              <a:rPr lang="en-GB" sz="1200">
                <a:solidFill>
                  <a:srgbClr val="1C4587"/>
                </a:solidFill>
                <a:latin typeface="Comfortaa"/>
                <a:ea typeface="Comfortaa"/>
                <a:cs typeface="Comfortaa"/>
                <a:sym typeface="Comfortaa"/>
              </a:rPr>
              <a:t>  </a:t>
            </a:r>
            <a:endParaRPr sz="1200">
              <a:solidFill>
                <a:srgbClr val="1C4587"/>
              </a:solidFill>
              <a:latin typeface="Comfortaa"/>
              <a:ea typeface="Comfortaa"/>
              <a:cs typeface="Comfortaa"/>
              <a:sym typeface="Comfortaa"/>
            </a:endParaRPr>
          </a:p>
          <a:p>
            <a:pPr indent="0" lvl="0" marL="0" marR="0" rtl="0" algn="ctr">
              <a:spcBef>
                <a:spcPts val="0"/>
              </a:spcBef>
              <a:spcAft>
                <a:spcPts val="0"/>
              </a:spcAft>
              <a:buNone/>
            </a:pPr>
            <a:r>
              <a:t/>
            </a:r>
            <a:endParaRPr sz="1200">
              <a:solidFill>
                <a:srgbClr val="1C4587"/>
              </a:solidFill>
              <a:latin typeface="Comfortaa"/>
              <a:ea typeface="Comfortaa"/>
              <a:cs typeface="Comfortaa"/>
              <a:sym typeface="Comfortaa"/>
            </a:endParaRPr>
          </a:p>
          <a:p>
            <a:pPr indent="0" lvl="0" marL="0" marR="0" rtl="0" algn="ctr">
              <a:spcBef>
                <a:spcPts val="0"/>
              </a:spcBef>
              <a:spcAft>
                <a:spcPts val="0"/>
              </a:spcAft>
              <a:buNone/>
            </a:pPr>
            <a:r>
              <a:rPr lang="en-GB" sz="1200">
                <a:solidFill>
                  <a:srgbClr val="1C4587"/>
                </a:solidFill>
                <a:latin typeface="Comfortaa"/>
                <a:ea typeface="Comfortaa"/>
                <a:cs typeface="Comfortaa"/>
                <a:sym typeface="Comfortaa"/>
              </a:rPr>
              <a:t>For each club pick up </a:t>
            </a:r>
            <a:r>
              <a:rPr lang="en-GB" sz="1200">
                <a:solidFill>
                  <a:srgbClr val="1C4587"/>
                </a:solidFill>
                <a:latin typeface="Comfortaa"/>
                <a:ea typeface="Comfortaa"/>
                <a:cs typeface="Comfortaa"/>
                <a:sym typeface="Comfortaa"/>
              </a:rPr>
              <a:t>location, please refer to the clubs timetable which will explain where abouts the club leader will stand and dismiss your child. </a:t>
            </a:r>
            <a:r>
              <a:rPr lang="en-GB" sz="1200">
                <a:latin typeface="Comfortaa"/>
                <a:ea typeface="Comfortaa"/>
                <a:cs typeface="Comfortaa"/>
                <a:sym typeface="Comfortaa"/>
              </a:rPr>
              <a:t> </a:t>
            </a:r>
            <a:r>
              <a:rPr lang="en-GB" sz="1200" u="sng">
                <a:solidFill>
                  <a:schemeClr val="hlink"/>
                </a:solidFill>
                <a:latin typeface="Comfortaa"/>
                <a:ea typeface="Comfortaa"/>
                <a:cs typeface="Comfortaa"/>
                <a:sym typeface="Comfortaa"/>
                <a:hlinkClick r:id="rId4"/>
              </a:rPr>
              <a:t>Autumn Term clubs timetable</a:t>
            </a:r>
            <a:endParaRPr sz="1200">
              <a:latin typeface="Comfortaa"/>
              <a:ea typeface="Comfortaa"/>
              <a:cs typeface="Comfortaa"/>
              <a:sym typeface="Comfortaa"/>
            </a:endParaRPr>
          </a:p>
          <a:p>
            <a:pPr indent="0" lvl="0" marL="0" marR="0" rtl="0" algn="ctr">
              <a:spcBef>
                <a:spcPts val="0"/>
              </a:spcBef>
              <a:spcAft>
                <a:spcPts val="0"/>
              </a:spcAft>
              <a:buNone/>
            </a:pPr>
            <a:r>
              <a:t/>
            </a:r>
            <a:endParaRPr sz="1200">
              <a:latin typeface="Comfortaa"/>
              <a:ea typeface="Comfortaa"/>
              <a:cs typeface="Comfortaa"/>
              <a:sym typeface="Comfortaa"/>
            </a:endParaRPr>
          </a:p>
          <a:p>
            <a:pPr indent="0" lvl="0" marL="0" marR="0" rtl="0" algn="ctr">
              <a:spcBef>
                <a:spcPts val="0"/>
              </a:spcBef>
              <a:spcAft>
                <a:spcPts val="0"/>
              </a:spcAft>
              <a:buNone/>
            </a:pPr>
            <a:r>
              <a:t/>
            </a:r>
            <a:endParaRPr sz="1200">
              <a:latin typeface="Comfortaa"/>
              <a:ea typeface="Comfortaa"/>
              <a:cs typeface="Comfortaa"/>
              <a:sym typeface="Comfortaa"/>
            </a:endParaRPr>
          </a:p>
          <a:p>
            <a:pPr indent="0" lvl="0" marL="0" rtl="0" algn="ctr">
              <a:spcBef>
                <a:spcPts val="0"/>
              </a:spcBef>
              <a:spcAft>
                <a:spcPts val="0"/>
              </a:spcAft>
              <a:buNone/>
            </a:pPr>
            <a:r>
              <a:t/>
            </a:r>
            <a:endParaRPr/>
          </a:p>
        </p:txBody>
      </p:sp>
      <p:sp>
        <p:nvSpPr>
          <p:cNvPr id="68" name="Google Shape;68;p14"/>
          <p:cNvSpPr/>
          <p:nvPr/>
        </p:nvSpPr>
        <p:spPr>
          <a:xfrm>
            <a:off x="141300" y="5258250"/>
            <a:ext cx="3989400" cy="1281600"/>
          </a:xfrm>
          <a:prstGeom prst="roundRect">
            <a:avLst>
              <a:gd fmla="val 16667" name="adj"/>
            </a:avLst>
          </a:prstGeom>
          <a:solidFill>
            <a:schemeClr val="lt1"/>
          </a:solid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b="1" sz="1500">
              <a:solidFill>
                <a:srgbClr val="1C4587"/>
              </a:solidFill>
              <a:highlight>
                <a:schemeClr val="lt1"/>
              </a:highlight>
              <a:latin typeface="Calibri"/>
              <a:ea typeface="Calibri"/>
              <a:cs typeface="Calibri"/>
              <a:sym typeface="Calibri"/>
            </a:endParaRPr>
          </a:p>
          <a:p>
            <a:pPr indent="0" lvl="0" marL="0" rtl="0" algn="ctr">
              <a:spcBef>
                <a:spcPts val="0"/>
              </a:spcBef>
              <a:spcAft>
                <a:spcPts val="0"/>
              </a:spcAft>
              <a:buNone/>
            </a:pPr>
            <a:r>
              <a:t/>
            </a:r>
            <a:endParaRPr b="1" sz="1500">
              <a:solidFill>
                <a:srgbClr val="1C4587"/>
              </a:solidFill>
              <a:highlight>
                <a:schemeClr val="lt1"/>
              </a:highlight>
              <a:latin typeface="Calibri"/>
              <a:ea typeface="Calibri"/>
              <a:cs typeface="Calibri"/>
              <a:sym typeface="Calibri"/>
            </a:endParaRPr>
          </a:p>
          <a:p>
            <a:pPr indent="0" lvl="0" marL="0" rtl="0" algn="ctr">
              <a:spcBef>
                <a:spcPts val="0"/>
              </a:spcBef>
              <a:spcAft>
                <a:spcPts val="0"/>
              </a:spcAft>
              <a:buClr>
                <a:schemeClr val="dk1"/>
              </a:buClr>
              <a:buSzPts val="1100"/>
              <a:buFont typeface="Arial"/>
              <a:buNone/>
            </a:pPr>
            <a:r>
              <a:rPr b="1" lang="en-GB" sz="1500">
                <a:solidFill>
                  <a:srgbClr val="1C4587"/>
                </a:solidFill>
                <a:highlight>
                  <a:schemeClr val="lt1"/>
                </a:highlight>
                <a:latin typeface="Calibri"/>
                <a:ea typeface="Calibri"/>
                <a:cs typeface="Calibri"/>
                <a:sym typeface="Calibri"/>
              </a:rPr>
              <a:t>Road Safety Information from Surrey CC</a:t>
            </a:r>
            <a:endParaRPr b="1" sz="1500">
              <a:solidFill>
                <a:srgbClr val="1C4587"/>
              </a:solidFill>
              <a:highlight>
                <a:schemeClr val="lt1"/>
              </a:highlight>
              <a:latin typeface="Calibri"/>
              <a:ea typeface="Calibri"/>
              <a:cs typeface="Calibri"/>
              <a:sym typeface="Calibri"/>
            </a:endParaRPr>
          </a:p>
          <a:p>
            <a:pPr indent="0" lvl="0" marL="0" rtl="0" algn="ctr">
              <a:spcBef>
                <a:spcPts val="0"/>
              </a:spcBef>
              <a:spcAft>
                <a:spcPts val="0"/>
              </a:spcAft>
              <a:buClr>
                <a:schemeClr val="dk1"/>
              </a:buClr>
              <a:buSzPts val="1100"/>
              <a:buFont typeface="Arial"/>
              <a:buNone/>
            </a:pPr>
            <a:r>
              <a:rPr lang="en-GB" sz="1500">
                <a:solidFill>
                  <a:srgbClr val="1C4587"/>
                </a:solidFill>
                <a:highlight>
                  <a:schemeClr val="lt1"/>
                </a:highlight>
                <a:latin typeface="Calibri"/>
                <a:ea typeface="Calibri"/>
                <a:cs typeface="Calibri"/>
                <a:sym typeface="Calibri"/>
              </a:rPr>
              <a:t> </a:t>
            </a:r>
            <a:r>
              <a:rPr lang="en-GB" sz="1500" u="sng">
                <a:solidFill>
                  <a:srgbClr val="1C4587"/>
                </a:solidFill>
                <a:highlight>
                  <a:schemeClr val="lt1"/>
                </a:highlight>
                <a:latin typeface="Calibri"/>
                <a:ea typeface="Calibri"/>
                <a:cs typeface="Calibri"/>
                <a:sym typeface="Calibri"/>
                <a:hlinkClick r:id="rId5">
                  <a:extLst>
                    <a:ext uri="{A12FA001-AC4F-418D-AE19-62706E023703}">
                      <ahyp:hlinkClr val="tx"/>
                    </a:ext>
                  </a:extLst>
                </a:hlinkClick>
              </a:rPr>
              <a:t>https://www.surreycc.gov.uk/roads-and-transport/road-safety/outside-schools</a:t>
            </a:r>
            <a:endParaRPr sz="1500">
              <a:solidFill>
                <a:srgbClr val="1C4587"/>
              </a:solidFill>
              <a:highlight>
                <a:schemeClr val="lt1"/>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t/>
            </a:r>
            <a:endParaRPr sz="1500">
              <a:solidFill>
                <a:schemeClr val="dk2"/>
              </a:solidFill>
              <a:latin typeface="Calibri"/>
              <a:ea typeface="Calibri"/>
              <a:cs typeface="Calibri"/>
              <a:sym typeface="Calibri"/>
            </a:endParaRPr>
          </a:p>
          <a:p>
            <a:pPr indent="0" lvl="0" marL="0" rtl="0" algn="ctr">
              <a:spcBef>
                <a:spcPts val="0"/>
              </a:spcBef>
              <a:spcAft>
                <a:spcPts val="0"/>
              </a:spcAft>
              <a:buNone/>
            </a:pPr>
            <a:r>
              <a:t/>
            </a:r>
            <a:endParaRPr/>
          </a:p>
        </p:txBody>
      </p:sp>
      <p:sp>
        <p:nvSpPr>
          <p:cNvPr id="69" name="Google Shape;69;p14"/>
          <p:cNvSpPr txBox="1"/>
          <p:nvPr/>
        </p:nvSpPr>
        <p:spPr>
          <a:xfrm>
            <a:off x="4756975" y="1516900"/>
            <a:ext cx="2632800" cy="1938900"/>
          </a:xfrm>
          <a:prstGeom prst="rect">
            <a:avLst/>
          </a:prstGeom>
          <a:noFill/>
          <a:ln cap="flat" cmpd="sng" w="9525">
            <a:solidFill>
              <a:schemeClr val="lt1"/>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t/>
            </a:r>
            <a:endParaRPr sz="1800">
              <a:solidFill>
                <a:schemeClr val="lt1"/>
              </a:solidFill>
              <a:latin typeface="Calibri"/>
              <a:ea typeface="Calibri"/>
              <a:cs typeface="Calibri"/>
              <a:sym typeface="Calibri"/>
            </a:endParaRPr>
          </a:p>
          <a:p>
            <a:pPr indent="0" lvl="0" marL="0" rtl="0" algn="ctr">
              <a:spcBef>
                <a:spcPts val="0"/>
              </a:spcBef>
              <a:spcAft>
                <a:spcPts val="0"/>
              </a:spcAft>
              <a:buNone/>
            </a:pPr>
            <a:r>
              <a:t/>
            </a:r>
            <a:endParaRPr sz="1800">
              <a:solidFill>
                <a:schemeClr val="lt1"/>
              </a:solidFill>
              <a:latin typeface="Calibri"/>
              <a:ea typeface="Calibri"/>
              <a:cs typeface="Calibri"/>
              <a:sym typeface="Calibri"/>
            </a:endParaRPr>
          </a:p>
          <a:p>
            <a:pPr indent="0" lvl="0" marL="0" rtl="0" algn="l">
              <a:spcBef>
                <a:spcPts val="0"/>
              </a:spcBef>
              <a:spcAft>
                <a:spcPts val="0"/>
              </a:spcAft>
              <a:buNone/>
            </a:pPr>
            <a:r>
              <a:t/>
            </a:r>
            <a:endParaRPr sz="1800">
              <a:solidFill>
                <a:schemeClr val="lt1"/>
              </a:solidFill>
              <a:latin typeface="Calibri"/>
              <a:ea typeface="Calibri"/>
              <a:cs typeface="Calibri"/>
              <a:sym typeface="Calibri"/>
            </a:endParaRPr>
          </a:p>
          <a:p>
            <a:pPr indent="0" lvl="0" marL="0" rtl="0" algn="ctr">
              <a:spcBef>
                <a:spcPts val="0"/>
              </a:spcBef>
              <a:spcAft>
                <a:spcPts val="0"/>
              </a:spcAft>
              <a:buNone/>
            </a:pPr>
            <a:r>
              <a:rPr lang="en-GB" sz="1500">
                <a:solidFill>
                  <a:schemeClr val="lt1"/>
                </a:solidFill>
                <a:latin typeface="Calibri"/>
                <a:ea typeface="Calibri"/>
                <a:cs typeface="Calibri"/>
                <a:sym typeface="Calibri"/>
              </a:rPr>
              <a:t>We have a new </a:t>
            </a:r>
            <a:r>
              <a:rPr lang="en-GB" sz="1500">
                <a:solidFill>
                  <a:schemeClr val="lt1"/>
                </a:solidFill>
                <a:latin typeface="Calibri"/>
                <a:ea typeface="Calibri"/>
                <a:cs typeface="Calibri"/>
                <a:sym typeface="Calibri"/>
              </a:rPr>
              <a:t>Photography</a:t>
            </a:r>
            <a:r>
              <a:rPr lang="en-GB" sz="1500">
                <a:solidFill>
                  <a:schemeClr val="lt1"/>
                </a:solidFill>
                <a:latin typeface="Calibri"/>
                <a:ea typeface="Calibri"/>
                <a:cs typeface="Calibri"/>
                <a:sym typeface="Calibri"/>
              </a:rPr>
              <a:t> </a:t>
            </a:r>
            <a:r>
              <a:rPr lang="en-GB" sz="1500">
                <a:solidFill>
                  <a:schemeClr val="lt1"/>
                </a:solidFill>
                <a:latin typeface="Calibri"/>
                <a:ea typeface="Calibri"/>
                <a:cs typeface="Calibri"/>
                <a:sym typeface="Calibri"/>
              </a:rPr>
              <a:t>company</a:t>
            </a:r>
            <a:r>
              <a:rPr lang="en-GB" sz="1500">
                <a:solidFill>
                  <a:schemeClr val="lt1"/>
                </a:solidFill>
                <a:latin typeface="Calibri"/>
                <a:ea typeface="Calibri"/>
                <a:cs typeface="Calibri"/>
                <a:sym typeface="Calibri"/>
              </a:rPr>
              <a:t> for the upcoming school photos, click </a:t>
            </a:r>
            <a:r>
              <a:rPr lang="en-GB" sz="1500" u="sng">
                <a:solidFill>
                  <a:schemeClr val="hlink"/>
                </a:solidFill>
                <a:latin typeface="Calibri"/>
                <a:ea typeface="Calibri"/>
                <a:cs typeface="Calibri"/>
                <a:sym typeface="Calibri"/>
                <a:hlinkClick r:id="rId6"/>
              </a:rPr>
              <a:t>HERE </a:t>
            </a:r>
            <a:r>
              <a:rPr lang="en-GB" sz="1500">
                <a:solidFill>
                  <a:schemeClr val="lt1"/>
                </a:solidFill>
                <a:latin typeface="Calibri"/>
                <a:ea typeface="Calibri"/>
                <a:cs typeface="Calibri"/>
                <a:sym typeface="Calibri"/>
              </a:rPr>
              <a:t>for a letter with further details. </a:t>
            </a:r>
            <a:endParaRPr sz="1500">
              <a:solidFill>
                <a:schemeClr val="lt1"/>
              </a:solidFill>
              <a:latin typeface="Calibri"/>
              <a:ea typeface="Calibri"/>
              <a:cs typeface="Calibri"/>
              <a:sym typeface="Calibri"/>
            </a:endParaRPr>
          </a:p>
        </p:txBody>
      </p:sp>
      <p:pic>
        <p:nvPicPr>
          <p:cNvPr id="70" name="Google Shape;70;p14"/>
          <p:cNvPicPr preferRelativeResize="0"/>
          <p:nvPr/>
        </p:nvPicPr>
        <p:blipFill>
          <a:blip r:embed="rId7">
            <a:alphaModFix/>
          </a:blip>
          <a:stretch>
            <a:fillRect/>
          </a:stretch>
        </p:blipFill>
        <p:spPr>
          <a:xfrm>
            <a:off x="5597387" y="1605275"/>
            <a:ext cx="951975" cy="825050"/>
          </a:xfrm>
          <a:prstGeom prst="rect">
            <a:avLst/>
          </a:prstGeom>
          <a:noFill/>
          <a:ln>
            <a:noFill/>
          </a:ln>
        </p:spPr>
      </p:pic>
      <p:sp>
        <p:nvSpPr>
          <p:cNvPr id="71" name="Google Shape;71;p14"/>
          <p:cNvSpPr/>
          <p:nvPr/>
        </p:nvSpPr>
        <p:spPr>
          <a:xfrm>
            <a:off x="4315100" y="3651700"/>
            <a:ext cx="3181200" cy="4711200"/>
          </a:xfrm>
          <a:prstGeom prst="rect">
            <a:avLst/>
          </a:prstGeom>
          <a:solidFill>
            <a:schemeClr val="lt1"/>
          </a:solidFill>
          <a:ln cap="flat" cmpd="sng" w="76200">
            <a:solidFill>
              <a:srgbClr val="EAD1DC"/>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72" name="Google Shape;72;p14"/>
          <p:cNvSpPr txBox="1"/>
          <p:nvPr/>
        </p:nvSpPr>
        <p:spPr>
          <a:xfrm>
            <a:off x="4589300" y="4639098"/>
            <a:ext cx="2632800" cy="34638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1200"/>
              </a:spcBef>
              <a:spcAft>
                <a:spcPts val="0"/>
              </a:spcAft>
              <a:buClr>
                <a:schemeClr val="dk1"/>
              </a:buClr>
              <a:buSzPts val="1100"/>
              <a:buFont typeface="Arial"/>
              <a:buNone/>
            </a:pPr>
            <a:r>
              <a:rPr lang="en-GB" sz="1200">
                <a:solidFill>
                  <a:srgbClr val="1C4587"/>
                </a:solidFill>
                <a:latin typeface="Calibri"/>
                <a:ea typeface="Calibri"/>
                <a:cs typeface="Calibri"/>
                <a:sym typeface="Calibri"/>
              </a:rPr>
              <a:t>We kindly remind you that we are no longer able to accept sweets in school for children’s birthdays. Unfortunately, due to allergies, we cannot allow these to be handed out in class.</a:t>
            </a:r>
            <a:endParaRPr sz="1200">
              <a:solidFill>
                <a:srgbClr val="1C4587"/>
              </a:solidFill>
              <a:latin typeface="Calibri"/>
              <a:ea typeface="Calibri"/>
              <a:cs typeface="Calibri"/>
              <a:sym typeface="Calibri"/>
            </a:endParaRPr>
          </a:p>
          <a:p>
            <a:pPr indent="0" lvl="0" marL="0" rtl="0" algn="ctr">
              <a:lnSpc>
                <a:spcPct val="115000"/>
              </a:lnSpc>
              <a:spcBef>
                <a:spcPts val="1200"/>
              </a:spcBef>
              <a:spcAft>
                <a:spcPts val="0"/>
              </a:spcAft>
              <a:buClr>
                <a:schemeClr val="dk1"/>
              </a:buClr>
              <a:buSzPts val="1100"/>
              <a:buFont typeface="Arial"/>
              <a:buNone/>
            </a:pPr>
            <a:r>
              <a:rPr lang="en-GB" sz="1200">
                <a:solidFill>
                  <a:srgbClr val="1C4587"/>
                </a:solidFill>
                <a:latin typeface="Calibri"/>
                <a:ea typeface="Calibri"/>
                <a:cs typeface="Calibri"/>
                <a:sym typeface="Calibri"/>
              </a:rPr>
              <a:t>If you would like to share sweets to celebrate your child’s birthday, please do so on the playground. We also strongly advise that you hand them directly to other parents, rather than giving them to children.</a:t>
            </a:r>
            <a:endParaRPr sz="1200">
              <a:solidFill>
                <a:srgbClr val="1C4587"/>
              </a:solidFill>
              <a:latin typeface="Calibri"/>
              <a:ea typeface="Calibri"/>
              <a:cs typeface="Calibri"/>
              <a:sym typeface="Calibri"/>
            </a:endParaRPr>
          </a:p>
          <a:p>
            <a:pPr indent="0" lvl="0" marL="0" rtl="0" algn="ctr">
              <a:lnSpc>
                <a:spcPct val="115000"/>
              </a:lnSpc>
              <a:spcBef>
                <a:spcPts val="1200"/>
              </a:spcBef>
              <a:spcAft>
                <a:spcPts val="0"/>
              </a:spcAft>
              <a:buClr>
                <a:schemeClr val="dk1"/>
              </a:buClr>
              <a:buSzPts val="1100"/>
              <a:buFont typeface="Arial"/>
              <a:buNone/>
            </a:pPr>
            <a:r>
              <a:rPr lang="en-GB" sz="1200">
                <a:solidFill>
                  <a:srgbClr val="1C4587"/>
                </a:solidFill>
                <a:latin typeface="Calibri"/>
                <a:ea typeface="Calibri"/>
                <a:cs typeface="Calibri"/>
                <a:sym typeface="Calibri"/>
              </a:rPr>
              <a:t>We apologise for any inconvenience and thank you for your understanding and support in keeping all children safe.</a:t>
            </a:r>
            <a:endParaRPr sz="1200">
              <a:solidFill>
                <a:srgbClr val="1C4587"/>
              </a:solidFill>
              <a:latin typeface="Calibri"/>
              <a:ea typeface="Calibri"/>
              <a:cs typeface="Calibri"/>
              <a:sym typeface="Calibri"/>
            </a:endParaRPr>
          </a:p>
          <a:p>
            <a:pPr indent="0" lvl="0" marL="0" rtl="0" algn="l">
              <a:spcBef>
                <a:spcPts val="1200"/>
              </a:spcBef>
              <a:spcAft>
                <a:spcPts val="0"/>
              </a:spcAft>
              <a:buNone/>
            </a:pPr>
            <a:r>
              <a:t/>
            </a:r>
            <a:endParaRPr sz="1000">
              <a:solidFill>
                <a:schemeClr val="dk2"/>
              </a:solidFill>
              <a:latin typeface="Calibri"/>
              <a:ea typeface="Calibri"/>
              <a:cs typeface="Calibri"/>
              <a:sym typeface="Calibri"/>
            </a:endParaRPr>
          </a:p>
        </p:txBody>
      </p:sp>
      <p:sp>
        <p:nvSpPr>
          <p:cNvPr id="73" name="Google Shape;73;p14"/>
          <p:cNvSpPr txBox="1"/>
          <p:nvPr/>
        </p:nvSpPr>
        <p:spPr>
          <a:xfrm>
            <a:off x="235625" y="1605275"/>
            <a:ext cx="4217400" cy="18405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1200"/>
              </a:spcBef>
              <a:spcAft>
                <a:spcPts val="0"/>
              </a:spcAft>
              <a:buClr>
                <a:schemeClr val="dk1"/>
              </a:buClr>
              <a:buSzPts val="1100"/>
              <a:buFont typeface="Arial"/>
              <a:buNone/>
            </a:pPr>
            <a:r>
              <a:rPr b="1" lang="en-GB">
                <a:solidFill>
                  <a:srgbClr val="1C4587"/>
                </a:solidFill>
                <a:latin typeface="Comfortaa"/>
                <a:ea typeface="Comfortaa"/>
                <a:cs typeface="Comfortaa"/>
                <a:sym typeface="Comfortaa"/>
              </a:rPr>
              <a:t>Important Communication Reminder</a:t>
            </a:r>
            <a:br>
              <a:rPr b="1" lang="en-GB" sz="1100">
                <a:solidFill>
                  <a:srgbClr val="1C4587"/>
                </a:solidFill>
                <a:latin typeface="Comfortaa"/>
                <a:ea typeface="Comfortaa"/>
                <a:cs typeface="Comfortaa"/>
                <a:sym typeface="Comfortaa"/>
              </a:rPr>
            </a:br>
            <a:r>
              <a:rPr lang="en-GB" sz="1100">
                <a:solidFill>
                  <a:srgbClr val="1C4587"/>
                </a:solidFill>
                <a:latin typeface="Comfortaa"/>
                <a:ea typeface="Comfortaa"/>
                <a:cs typeface="Comfortaa"/>
                <a:sym typeface="Comfortaa"/>
              </a:rPr>
              <a:t> To ensure smooth and consistent communication with our teachers, we kindly ask all parents to </a:t>
            </a:r>
            <a:r>
              <a:rPr b="1" lang="en-GB" sz="1100">
                <a:solidFill>
                  <a:srgbClr val="1C4587"/>
                </a:solidFill>
                <a:latin typeface="Comfortaa"/>
                <a:ea typeface="Comfortaa"/>
                <a:cs typeface="Comfortaa"/>
                <a:sym typeface="Comfortaa"/>
              </a:rPr>
              <a:t>email office@sandcross.school</a:t>
            </a:r>
            <a:r>
              <a:rPr lang="en-GB" sz="1100">
                <a:solidFill>
                  <a:srgbClr val="1C4587"/>
                </a:solidFill>
                <a:latin typeface="Comfortaa"/>
                <a:ea typeface="Comfortaa"/>
                <a:cs typeface="Comfortaa"/>
                <a:sym typeface="Comfortaa"/>
              </a:rPr>
              <a:t> for any messages or queries.</a:t>
            </a:r>
            <a:endParaRPr sz="1100">
              <a:solidFill>
                <a:srgbClr val="1C4587"/>
              </a:solidFill>
              <a:latin typeface="Comfortaa"/>
              <a:ea typeface="Comfortaa"/>
              <a:cs typeface="Comfortaa"/>
              <a:sym typeface="Comfortaa"/>
            </a:endParaRPr>
          </a:p>
          <a:p>
            <a:pPr indent="0" lvl="0" marL="0" rtl="0" algn="ctr">
              <a:lnSpc>
                <a:spcPct val="115000"/>
              </a:lnSpc>
              <a:spcBef>
                <a:spcPts val="1200"/>
              </a:spcBef>
              <a:spcAft>
                <a:spcPts val="0"/>
              </a:spcAft>
              <a:buClr>
                <a:schemeClr val="dk1"/>
              </a:buClr>
              <a:buSzPts val="1100"/>
              <a:buFont typeface="Arial"/>
              <a:buNone/>
            </a:pPr>
            <a:r>
              <a:rPr lang="en-GB" sz="1100">
                <a:solidFill>
                  <a:srgbClr val="1C4587"/>
                </a:solidFill>
                <a:latin typeface="Comfortaa"/>
                <a:ea typeface="Comfortaa"/>
                <a:cs typeface="Comfortaa"/>
                <a:sym typeface="Comfortaa"/>
              </a:rPr>
              <a:t>Please </a:t>
            </a:r>
            <a:r>
              <a:rPr b="1" lang="en-GB" sz="1100">
                <a:solidFill>
                  <a:srgbClr val="1C4587"/>
                </a:solidFill>
                <a:latin typeface="Comfortaa"/>
                <a:ea typeface="Comfortaa"/>
                <a:cs typeface="Comfortaa"/>
                <a:sym typeface="Comfortaa"/>
              </a:rPr>
              <a:t>do not include teachers’ personal email addresses</a:t>
            </a:r>
            <a:r>
              <a:rPr lang="en-GB" sz="1100">
                <a:solidFill>
                  <a:srgbClr val="1C4587"/>
                </a:solidFill>
                <a:latin typeface="Comfortaa"/>
                <a:ea typeface="Comfortaa"/>
                <a:cs typeface="Comfortaa"/>
                <a:sym typeface="Comfortaa"/>
              </a:rPr>
              <a:t> in your messages. All communication will be directed through the school office.</a:t>
            </a:r>
            <a:endParaRPr sz="1100">
              <a:solidFill>
                <a:srgbClr val="1C4587"/>
              </a:solidFill>
              <a:latin typeface="Comfortaa"/>
              <a:ea typeface="Comfortaa"/>
              <a:cs typeface="Comfortaa"/>
              <a:sym typeface="Comfortaa"/>
            </a:endParaRPr>
          </a:p>
          <a:p>
            <a:pPr indent="0" lvl="0" marL="0" rtl="0" algn="ctr">
              <a:lnSpc>
                <a:spcPct val="115000"/>
              </a:lnSpc>
              <a:spcBef>
                <a:spcPts val="1200"/>
              </a:spcBef>
              <a:spcAft>
                <a:spcPts val="0"/>
              </a:spcAft>
              <a:buClr>
                <a:schemeClr val="dk1"/>
              </a:buClr>
              <a:buSzPts val="1100"/>
              <a:buFont typeface="Arial"/>
              <a:buNone/>
            </a:pPr>
            <a:r>
              <a:rPr lang="en-GB" sz="1100">
                <a:solidFill>
                  <a:srgbClr val="1C4587"/>
                </a:solidFill>
                <a:latin typeface="Comfortaa"/>
                <a:ea typeface="Comfortaa"/>
                <a:cs typeface="Comfortaa"/>
                <a:sym typeface="Comfortaa"/>
              </a:rPr>
              <a:t>Thank you for your support and cooperation. </a:t>
            </a:r>
            <a:endParaRPr sz="1100">
              <a:solidFill>
                <a:srgbClr val="1C4587"/>
              </a:solidFill>
              <a:latin typeface="Comfortaa"/>
              <a:ea typeface="Comfortaa"/>
              <a:cs typeface="Comfortaa"/>
              <a:sym typeface="Comfortaa"/>
            </a:endParaRPr>
          </a:p>
          <a:p>
            <a:pPr indent="0" lvl="0" marL="0" rtl="0" algn="ctr">
              <a:spcBef>
                <a:spcPts val="1200"/>
              </a:spcBef>
              <a:spcAft>
                <a:spcPts val="0"/>
              </a:spcAft>
              <a:buClr>
                <a:schemeClr val="dk1"/>
              </a:buClr>
              <a:buSzPts val="1100"/>
              <a:buFont typeface="Arial"/>
              <a:buNone/>
            </a:pPr>
            <a:r>
              <a:t/>
            </a:r>
            <a:endParaRPr>
              <a:solidFill>
                <a:schemeClr val="dk1"/>
              </a:solidFill>
            </a:endParaRPr>
          </a:p>
          <a:p>
            <a:pPr indent="0" lvl="0" marL="0" rtl="0" algn="l">
              <a:spcBef>
                <a:spcPts val="0"/>
              </a:spcBef>
              <a:spcAft>
                <a:spcPts val="0"/>
              </a:spcAft>
              <a:buNone/>
            </a:pPr>
            <a:r>
              <a:t/>
            </a:r>
            <a:endParaRPr sz="1800">
              <a:solidFill>
                <a:schemeClr val="dk2"/>
              </a:solidFill>
            </a:endParaRPr>
          </a:p>
        </p:txBody>
      </p:sp>
      <p:sp>
        <p:nvSpPr>
          <p:cNvPr id="74" name="Google Shape;74;p14"/>
          <p:cNvSpPr/>
          <p:nvPr/>
        </p:nvSpPr>
        <p:spPr>
          <a:xfrm>
            <a:off x="141300" y="3736775"/>
            <a:ext cx="3989400" cy="1354800"/>
          </a:xfrm>
          <a:prstGeom prst="rect">
            <a:avLst/>
          </a:prstGeom>
          <a:solidFill>
            <a:schemeClr val="l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75" name="Google Shape;75;p14"/>
          <p:cNvSpPr txBox="1"/>
          <p:nvPr/>
        </p:nvSpPr>
        <p:spPr>
          <a:xfrm>
            <a:off x="220900" y="3799625"/>
            <a:ext cx="3814500" cy="12258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1800" u="sng">
                <a:solidFill>
                  <a:srgbClr val="1C4587"/>
                </a:solidFill>
                <a:latin typeface="Calibri"/>
                <a:ea typeface="Calibri"/>
                <a:cs typeface="Calibri"/>
                <a:sym typeface="Calibri"/>
              </a:rPr>
              <a:t>Parent feedback Questionnaire</a:t>
            </a:r>
            <a:endParaRPr b="1" sz="1800" u="sng">
              <a:solidFill>
                <a:srgbClr val="1C4587"/>
              </a:solidFill>
              <a:latin typeface="Calibri"/>
              <a:ea typeface="Calibri"/>
              <a:cs typeface="Calibri"/>
              <a:sym typeface="Calibri"/>
            </a:endParaRPr>
          </a:p>
          <a:p>
            <a:pPr indent="0" lvl="0" marL="0" rtl="0" algn="ctr">
              <a:spcBef>
                <a:spcPts val="0"/>
              </a:spcBef>
              <a:spcAft>
                <a:spcPts val="0"/>
              </a:spcAft>
              <a:buNone/>
            </a:pPr>
            <a:r>
              <a:rPr lang="en-GB" sz="1700">
                <a:solidFill>
                  <a:srgbClr val="1C4587"/>
                </a:solidFill>
                <a:latin typeface="Calibri"/>
                <a:ea typeface="Calibri"/>
                <a:cs typeface="Calibri"/>
                <a:sym typeface="Calibri"/>
              </a:rPr>
              <a:t>Your feedback is important to us. Kindly share it by completing this</a:t>
            </a:r>
            <a:r>
              <a:rPr lang="en-GB" sz="1700">
                <a:solidFill>
                  <a:schemeClr val="dk2"/>
                </a:solidFill>
                <a:latin typeface="Calibri"/>
                <a:ea typeface="Calibri"/>
                <a:cs typeface="Calibri"/>
                <a:sym typeface="Calibri"/>
              </a:rPr>
              <a:t> </a:t>
            </a:r>
            <a:r>
              <a:rPr lang="en-GB" sz="1700" u="sng">
                <a:solidFill>
                  <a:schemeClr val="hlink"/>
                </a:solidFill>
                <a:latin typeface="Calibri"/>
                <a:ea typeface="Calibri"/>
                <a:cs typeface="Calibri"/>
                <a:sym typeface="Calibri"/>
                <a:hlinkClick r:id="rId8"/>
              </a:rPr>
              <a:t>form.</a:t>
            </a:r>
            <a:endParaRPr sz="1700">
              <a:solidFill>
                <a:schemeClr val="dk2"/>
              </a:solidFill>
              <a:latin typeface="Calibri"/>
              <a:ea typeface="Calibri"/>
              <a:cs typeface="Calibri"/>
              <a:sym typeface="Calibri"/>
            </a:endParaRPr>
          </a:p>
        </p:txBody>
      </p:sp>
      <p:pic>
        <p:nvPicPr>
          <p:cNvPr id="76" name="Google Shape;76;p14"/>
          <p:cNvPicPr preferRelativeResize="0"/>
          <p:nvPr/>
        </p:nvPicPr>
        <p:blipFill>
          <a:blip r:embed="rId9">
            <a:alphaModFix/>
          </a:blip>
          <a:stretch>
            <a:fillRect/>
          </a:stretch>
        </p:blipFill>
        <p:spPr>
          <a:xfrm>
            <a:off x="4977700" y="3797275"/>
            <a:ext cx="1856000" cy="742400"/>
          </a:xfrm>
          <a:prstGeom prst="rect">
            <a:avLst/>
          </a:prstGeom>
          <a:solidFill>
            <a:schemeClr val="lt1"/>
          </a:solidFill>
          <a:ln cap="flat" cmpd="sng" w="76200">
            <a:solidFill>
              <a:srgbClr val="EAD1DC"/>
            </a:solidFill>
            <a:prstDash val="solid"/>
            <a:round/>
            <a:headEnd len="sm" w="sm" type="none"/>
            <a:tailEnd len="sm" w="sm" type="none"/>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62"/>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1C4587"/>
        </a:solidFill>
      </p:bgPr>
    </p:bg>
    <p:spTree>
      <p:nvGrpSpPr>
        <p:cNvPr id="80" name="Shape 80"/>
        <p:cNvGrpSpPr/>
        <p:nvPr/>
      </p:nvGrpSpPr>
      <p:grpSpPr>
        <a:xfrm>
          <a:off x="0" y="0"/>
          <a:ext cx="0" cy="0"/>
          <a:chOff x="0" y="0"/>
          <a:chExt cx="0" cy="0"/>
        </a:xfrm>
      </p:grpSpPr>
      <p:sp>
        <p:nvSpPr>
          <p:cNvPr id="81" name="Google Shape;81;p15"/>
          <p:cNvSpPr/>
          <p:nvPr/>
        </p:nvSpPr>
        <p:spPr>
          <a:xfrm>
            <a:off x="157950" y="180000"/>
            <a:ext cx="7388100" cy="10425000"/>
          </a:xfrm>
          <a:prstGeom prst="rect">
            <a:avLst/>
          </a:prstGeom>
          <a:solidFill>
            <a:schemeClr val="l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sz="1500">
              <a:solidFill>
                <a:srgbClr val="1C4587"/>
              </a:solidFill>
              <a:highlight>
                <a:schemeClr val="lt1"/>
              </a:highlight>
              <a:latin typeface="Calibri"/>
              <a:ea typeface="Calibri"/>
              <a:cs typeface="Calibri"/>
              <a:sym typeface="Calibri"/>
            </a:endParaRPr>
          </a:p>
          <a:p>
            <a:pPr indent="0" lvl="0" marL="0" rtl="0" algn="l">
              <a:spcBef>
                <a:spcPts val="0"/>
              </a:spcBef>
              <a:spcAft>
                <a:spcPts val="0"/>
              </a:spcAft>
              <a:buNone/>
            </a:pPr>
            <a:r>
              <a:t/>
            </a:r>
            <a:endParaRPr sz="1500">
              <a:solidFill>
                <a:srgbClr val="1C4587"/>
              </a:solidFill>
              <a:highlight>
                <a:schemeClr val="lt1"/>
              </a:highlight>
              <a:latin typeface="Calibri"/>
              <a:ea typeface="Calibri"/>
              <a:cs typeface="Calibri"/>
              <a:sym typeface="Calibri"/>
            </a:endParaRPr>
          </a:p>
        </p:txBody>
      </p:sp>
      <p:sp>
        <p:nvSpPr>
          <p:cNvPr id="82" name="Google Shape;82;p15"/>
          <p:cNvSpPr txBox="1"/>
          <p:nvPr/>
        </p:nvSpPr>
        <p:spPr>
          <a:xfrm>
            <a:off x="423325" y="416858"/>
            <a:ext cx="2776500" cy="496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2100">
                <a:solidFill>
                  <a:srgbClr val="1C4587"/>
                </a:solidFill>
                <a:latin typeface="Calibri"/>
                <a:ea typeface="Calibri"/>
                <a:cs typeface="Calibri"/>
                <a:sym typeface="Calibri"/>
              </a:rPr>
              <a:t>Whole School Dates</a:t>
            </a:r>
            <a:endParaRPr b="1" sz="2100">
              <a:solidFill>
                <a:srgbClr val="1C4587"/>
              </a:solidFill>
              <a:latin typeface="Calibri"/>
              <a:ea typeface="Calibri"/>
              <a:cs typeface="Calibri"/>
              <a:sym typeface="Calibri"/>
            </a:endParaRPr>
          </a:p>
        </p:txBody>
      </p:sp>
      <p:sp>
        <p:nvSpPr>
          <p:cNvPr id="83" name="Google Shape;83;p15"/>
          <p:cNvSpPr txBox="1"/>
          <p:nvPr/>
        </p:nvSpPr>
        <p:spPr>
          <a:xfrm>
            <a:off x="239850" y="239251"/>
            <a:ext cx="7224300" cy="9687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b="1" sz="1500">
              <a:solidFill>
                <a:srgbClr val="1C4587"/>
              </a:solidFill>
              <a:highlight>
                <a:schemeClr val="lt1"/>
              </a:highlight>
              <a:latin typeface="Calibri"/>
              <a:ea typeface="Calibri"/>
              <a:cs typeface="Calibri"/>
              <a:sym typeface="Calibri"/>
            </a:endParaRPr>
          </a:p>
          <a:p>
            <a:pPr indent="0" lvl="0" marL="0" rtl="0" algn="l">
              <a:spcBef>
                <a:spcPts val="0"/>
              </a:spcBef>
              <a:spcAft>
                <a:spcPts val="0"/>
              </a:spcAft>
              <a:buNone/>
            </a:pPr>
            <a:r>
              <a:t/>
            </a:r>
            <a:endParaRPr sz="1700">
              <a:solidFill>
                <a:srgbClr val="1C4587"/>
              </a:solidFill>
              <a:highlight>
                <a:schemeClr val="lt1"/>
              </a:highlight>
              <a:latin typeface="Calibri"/>
              <a:ea typeface="Calibri"/>
              <a:cs typeface="Calibri"/>
              <a:sym typeface="Calibri"/>
            </a:endParaRPr>
          </a:p>
          <a:p>
            <a:pPr indent="0" lvl="0" marL="0" rtl="0" algn="l">
              <a:spcBef>
                <a:spcPts val="0"/>
              </a:spcBef>
              <a:spcAft>
                <a:spcPts val="0"/>
              </a:spcAft>
              <a:buNone/>
            </a:pPr>
            <a:r>
              <a:t/>
            </a:r>
            <a:endParaRPr sz="1500">
              <a:solidFill>
                <a:srgbClr val="FF0000"/>
              </a:solidFill>
              <a:highlight>
                <a:schemeClr val="lt1"/>
              </a:highlight>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sz="1500">
                <a:solidFill>
                  <a:srgbClr val="1C4587"/>
                </a:solidFill>
                <a:highlight>
                  <a:schemeClr val="lt1"/>
                </a:highlight>
                <a:latin typeface="Calibri"/>
                <a:ea typeface="Calibri"/>
                <a:cs typeface="Calibri"/>
                <a:sym typeface="Calibri"/>
              </a:rPr>
              <a:t>Wednesday 1st October </a:t>
            </a:r>
            <a:r>
              <a:rPr lang="en-GB" sz="1500">
                <a:solidFill>
                  <a:srgbClr val="1C4587"/>
                </a:solidFill>
                <a:highlight>
                  <a:schemeClr val="lt1"/>
                </a:highlight>
                <a:latin typeface="Calibri"/>
                <a:ea typeface="Calibri"/>
                <a:cs typeface="Calibri"/>
                <a:sym typeface="Calibri"/>
              </a:rPr>
              <a:t>- Uniform sale - 2:30pm-4:30pm via the Oasis gate (walk past the main gate towards South Park and it is a small gate further up)</a:t>
            </a:r>
            <a:endParaRPr sz="1500">
              <a:solidFill>
                <a:srgbClr val="1C4587"/>
              </a:solidFill>
              <a:highlight>
                <a:schemeClr val="lt1"/>
              </a:highlight>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sz="1500">
                <a:solidFill>
                  <a:srgbClr val="1C4587"/>
                </a:solidFill>
                <a:highlight>
                  <a:schemeClr val="lt1"/>
                </a:highlight>
                <a:latin typeface="Calibri"/>
                <a:ea typeface="Calibri"/>
                <a:cs typeface="Calibri"/>
                <a:sym typeface="Calibri"/>
              </a:rPr>
              <a:t>Thursday 2nd October</a:t>
            </a:r>
            <a:r>
              <a:rPr lang="en-GB" sz="1500">
                <a:solidFill>
                  <a:srgbClr val="1C4587"/>
                </a:solidFill>
                <a:highlight>
                  <a:schemeClr val="lt1"/>
                </a:highlight>
                <a:latin typeface="Calibri"/>
                <a:ea typeface="Calibri"/>
                <a:cs typeface="Calibri"/>
                <a:sym typeface="Calibri"/>
              </a:rPr>
              <a:t> - Harvest Festival Lunch - Form to order a lunch - </a:t>
            </a:r>
            <a:r>
              <a:rPr lang="en-GB" sz="1500" u="sng">
                <a:solidFill>
                  <a:srgbClr val="1C4587"/>
                </a:solidFill>
                <a:highlight>
                  <a:schemeClr val="lt1"/>
                </a:highlight>
                <a:latin typeface="Calibri"/>
                <a:ea typeface="Calibri"/>
                <a:cs typeface="Calibri"/>
                <a:sym typeface="Calibri"/>
                <a:hlinkClick r:id="rId3">
                  <a:extLst>
                    <a:ext uri="{A12FA001-AC4F-418D-AE19-62706E023703}">
                      <ahyp:hlinkClr val="tx"/>
                    </a:ext>
                  </a:extLst>
                </a:hlinkClick>
              </a:rPr>
              <a:t>HERE</a:t>
            </a:r>
            <a:endParaRPr sz="1500">
              <a:solidFill>
                <a:srgbClr val="1C4587"/>
              </a:solidFill>
              <a:highlight>
                <a:schemeClr val="lt1"/>
              </a:highlight>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sz="1500">
                <a:solidFill>
                  <a:srgbClr val="1C4587"/>
                </a:solidFill>
                <a:highlight>
                  <a:schemeClr val="lt1"/>
                </a:highlight>
                <a:latin typeface="Calibri"/>
                <a:ea typeface="Calibri"/>
                <a:cs typeface="Calibri"/>
                <a:sym typeface="Calibri"/>
              </a:rPr>
              <a:t>Monday 6th October </a:t>
            </a:r>
            <a:r>
              <a:rPr lang="en-GB" sz="1500">
                <a:solidFill>
                  <a:srgbClr val="1C4587"/>
                </a:solidFill>
                <a:highlight>
                  <a:schemeClr val="lt1"/>
                </a:highlight>
                <a:latin typeface="Calibri"/>
                <a:ea typeface="Calibri"/>
                <a:cs typeface="Calibri"/>
                <a:sym typeface="Calibri"/>
              </a:rPr>
              <a:t>- Y3 Open Morning - Further details to follow</a:t>
            </a:r>
            <a:endParaRPr sz="1500">
              <a:solidFill>
                <a:srgbClr val="1C4587"/>
              </a:solidFill>
              <a:highlight>
                <a:schemeClr val="lt1"/>
              </a:highlight>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sz="1500">
                <a:solidFill>
                  <a:srgbClr val="FF0000"/>
                </a:solidFill>
                <a:highlight>
                  <a:schemeClr val="lt1"/>
                </a:highlight>
                <a:latin typeface="Calibri"/>
                <a:ea typeface="Calibri"/>
                <a:cs typeface="Calibri"/>
                <a:sym typeface="Calibri"/>
              </a:rPr>
              <a:t>Wednesday 8th October</a:t>
            </a:r>
            <a:r>
              <a:rPr lang="en-GB" sz="1500">
                <a:solidFill>
                  <a:srgbClr val="FF0000"/>
                </a:solidFill>
                <a:highlight>
                  <a:schemeClr val="lt1"/>
                </a:highlight>
                <a:latin typeface="Calibri"/>
                <a:ea typeface="Calibri"/>
                <a:cs typeface="Calibri"/>
                <a:sym typeface="Calibri"/>
              </a:rPr>
              <a:t> - SEND Coffee Morning - 08:45-10:15am -</a:t>
            </a:r>
            <a:r>
              <a:rPr lang="en-GB" sz="1500">
                <a:solidFill>
                  <a:srgbClr val="1C4587"/>
                </a:solidFill>
                <a:highlight>
                  <a:schemeClr val="lt1"/>
                </a:highlight>
                <a:latin typeface="Calibri"/>
                <a:ea typeface="Calibri"/>
                <a:cs typeface="Calibri"/>
                <a:sym typeface="Calibri"/>
              </a:rPr>
              <a:t> </a:t>
            </a:r>
            <a:r>
              <a:rPr lang="en-GB" sz="1500" u="sng">
                <a:solidFill>
                  <a:schemeClr val="hlink"/>
                </a:solidFill>
                <a:highlight>
                  <a:schemeClr val="lt1"/>
                </a:highlight>
                <a:latin typeface="Calibri"/>
                <a:ea typeface="Calibri"/>
                <a:cs typeface="Calibri"/>
                <a:sym typeface="Calibri"/>
                <a:hlinkClick r:id="rId4"/>
              </a:rPr>
              <a:t>Form to sign up</a:t>
            </a:r>
            <a:endParaRPr sz="1500">
              <a:solidFill>
                <a:srgbClr val="1C4587"/>
              </a:solidFill>
              <a:highlight>
                <a:schemeClr val="lt1"/>
              </a:highlight>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sz="1500">
                <a:solidFill>
                  <a:srgbClr val="1C4587"/>
                </a:solidFill>
                <a:highlight>
                  <a:schemeClr val="lt1"/>
                </a:highlight>
                <a:latin typeface="Calibri"/>
                <a:ea typeface="Calibri"/>
                <a:cs typeface="Calibri"/>
                <a:sym typeface="Calibri"/>
              </a:rPr>
              <a:t>Thursday  9th October -</a:t>
            </a:r>
            <a:r>
              <a:rPr lang="en-GB" sz="1500">
                <a:solidFill>
                  <a:srgbClr val="1C4587"/>
                </a:solidFill>
                <a:highlight>
                  <a:schemeClr val="lt1"/>
                </a:highlight>
                <a:latin typeface="Calibri"/>
                <a:ea typeface="Calibri"/>
                <a:cs typeface="Calibri"/>
                <a:sym typeface="Calibri"/>
              </a:rPr>
              <a:t> EYFS Open Morning - Further details to follow</a:t>
            </a:r>
            <a:endParaRPr sz="1500">
              <a:solidFill>
                <a:srgbClr val="1C4587"/>
              </a:solidFill>
              <a:highlight>
                <a:schemeClr val="lt1"/>
              </a:highlight>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sz="1500">
                <a:solidFill>
                  <a:srgbClr val="1C4587"/>
                </a:solidFill>
                <a:highlight>
                  <a:schemeClr val="lt1"/>
                </a:highlight>
                <a:latin typeface="Calibri"/>
                <a:ea typeface="Calibri"/>
                <a:cs typeface="Calibri"/>
                <a:sym typeface="Calibri"/>
              </a:rPr>
              <a:t>Monday 13th October </a:t>
            </a:r>
            <a:r>
              <a:rPr lang="en-GB" sz="1500">
                <a:solidFill>
                  <a:srgbClr val="1C4587"/>
                </a:solidFill>
                <a:highlight>
                  <a:schemeClr val="lt1"/>
                </a:highlight>
                <a:latin typeface="Calibri"/>
                <a:ea typeface="Calibri"/>
                <a:cs typeface="Calibri"/>
                <a:sym typeface="Calibri"/>
              </a:rPr>
              <a:t>- Parents Evening - </a:t>
            </a:r>
            <a:r>
              <a:rPr lang="en-GB" sz="1500" u="sng">
                <a:solidFill>
                  <a:srgbClr val="1C4587"/>
                </a:solidFill>
                <a:highlight>
                  <a:schemeClr val="lt1"/>
                </a:highlight>
                <a:latin typeface="Calibri"/>
                <a:ea typeface="Calibri"/>
                <a:cs typeface="Calibri"/>
                <a:sym typeface="Calibri"/>
                <a:hlinkClick r:id="rId5">
                  <a:extLst>
                    <a:ext uri="{A12FA001-AC4F-418D-AE19-62706E023703}">
                      <ahyp:hlinkClr val="tx"/>
                    </a:ext>
                  </a:extLst>
                </a:hlinkClick>
              </a:rPr>
              <a:t>Letter</a:t>
            </a:r>
            <a:endParaRPr sz="1500">
              <a:solidFill>
                <a:srgbClr val="1C4587"/>
              </a:solidFill>
              <a:highlight>
                <a:schemeClr val="lt1"/>
              </a:highlight>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sz="1500">
                <a:solidFill>
                  <a:srgbClr val="1C4587"/>
                </a:solidFill>
                <a:highlight>
                  <a:schemeClr val="lt1"/>
                </a:highlight>
                <a:latin typeface="Calibri"/>
                <a:ea typeface="Calibri"/>
                <a:cs typeface="Calibri"/>
                <a:sym typeface="Calibri"/>
              </a:rPr>
              <a:t>Thursday 16th October</a:t>
            </a:r>
            <a:r>
              <a:rPr lang="en-GB" sz="1500">
                <a:solidFill>
                  <a:srgbClr val="1C4587"/>
                </a:solidFill>
                <a:highlight>
                  <a:schemeClr val="lt1"/>
                </a:highlight>
                <a:latin typeface="Calibri"/>
                <a:ea typeface="Calibri"/>
                <a:cs typeface="Calibri"/>
                <a:sym typeface="Calibri"/>
              </a:rPr>
              <a:t> - Parents Evening </a:t>
            </a:r>
            <a:endParaRPr sz="1500">
              <a:solidFill>
                <a:srgbClr val="1C4587"/>
              </a:solidFill>
              <a:highlight>
                <a:schemeClr val="lt1"/>
              </a:highlight>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sz="1500">
                <a:solidFill>
                  <a:srgbClr val="1C4587"/>
                </a:solidFill>
                <a:highlight>
                  <a:schemeClr val="lt1"/>
                </a:highlight>
                <a:latin typeface="Calibri"/>
                <a:ea typeface="Calibri"/>
                <a:cs typeface="Calibri"/>
                <a:sym typeface="Calibri"/>
              </a:rPr>
              <a:t>Friday 17th October </a:t>
            </a:r>
            <a:r>
              <a:rPr lang="en-GB" sz="1500">
                <a:solidFill>
                  <a:srgbClr val="1C4587"/>
                </a:solidFill>
                <a:highlight>
                  <a:schemeClr val="lt1"/>
                </a:highlight>
                <a:latin typeface="Calibri"/>
                <a:ea typeface="Calibri"/>
                <a:cs typeface="Calibri"/>
                <a:sym typeface="Calibri"/>
              </a:rPr>
              <a:t>- Individual Photos - </a:t>
            </a:r>
            <a:r>
              <a:rPr lang="en-GB" sz="1500" u="sng">
                <a:solidFill>
                  <a:schemeClr val="hlink"/>
                </a:solidFill>
                <a:highlight>
                  <a:schemeClr val="lt1"/>
                </a:highlight>
                <a:latin typeface="Calibri"/>
                <a:ea typeface="Calibri"/>
                <a:cs typeface="Calibri"/>
                <a:sym typeface="Calibri"/>
                <a:hlinkClick r:id="rId6"/>
              </a:rPr>
              <a:t>Letter</a:t>
            </a:r>
            <a:endParaRPr sz="1500">
              <a:solidFill>
                <a:srgbClr val="1C4587"/>
              </a:solidFill>
              <a:highlight>
                <a:schemeClr val="lt1"/>
              </a:highlight>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sz="1500">
                <a:solidFill>
                  <a:srgbClr val="1C4587"/>
                </a:solidFill>
                <a:highlight>
                  <a:schemeClr val="lt1"/>
                </a:highlight>
                <a:latin typeface="Calibri"/>
                <a:ea typeface="Calibri"/>
                <a:cs typeface="Calibri"/>
                <a:sym typeface="Calibri"/>
              </a:rPr>
              <a:t>Tuesday 21st October </a:t>
            </a:r>
            <a:r>
              <a:rPr lang="en-GB" sz="1500">
                <a:solidFill>
                  <a:srgbClr val="1C4587"/>
                </a:solidFill>
                <a:highlight>
                  <a:schemeClr val="lt1"/>
                </a:highlight>
                <a:latin typeface="Calibri"/>
                <a:ea typeface="Calibri"/>
                <a:cs typeface="Calibri"/>
                <a:sym typeface="Calibri"/>
              </a:rPr>
              <a:t>- Mufti Day</a:t>
            </a:r>
            <a:endParaRPr sz="1500">
              <a:solidFill>
                <a:srgbClr val="1C4587"/>
              </a:solidFill>
              <a:highlight>
                <a:schemeClr val="lt1"/>
              </a:highlight>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sz="1500">
                <a:solidFill>
                  <a:srgbClr val="1C4587"/>
                </a:solidFill>
                <a:highlight>
                  <a:schemeClr val="lt1"/>
                </a:highlight>
                <a:latin typeface="Calibri"/>
                <a:ea typeface="Calibri"/>
                <a:cs typeface="Calibri"/>
                <a:sym typeface="Calibri"/>
              </a:rPr>
              <a:t>Wednesday 22nd - Friday 24th October </a:t>
            </a:r>
            <a:r>
              <a:rPr lang="en-GB" sz="1500">
                <a:solidFill>
                  <a:srgbClr val="1C4587"/>
                </a:solidFill>
                <a:highlight>
                  <a:schemeClr val="lt1"/>
                </a:highlight>
                <a:latin typeface="Calibri"/>
                <a:ea typeface="Calibri"/>
                <a:cs typeface="Calibri"/>
                <a:sym typeface="Calibri"/>
              </a:rPr>
              <a:t>- Inset Days</a:t>
            </a:r>
            <a:endParaRPr sz="1500">
              <a:solidFill>
                <a:srgbClr val="1C4587"/>
              </a:solidFill>
              <a:highlight>
                <a:schemeClr val="lt1"/>
              </a:highlight>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sz="1500">
                <a:solidFill>
                  <a:srgbClr val="1C4587"/>
                </a:solidFill>
                <a:highlight>
                  <a:schemeClr val="lt1"/>
                </a:highlight>
                <a:latin typeface="Calibri"/>
                <a:ea typeface="Calibri"/>
                <a:cs typeface="Calibri"/>
                <a:sym typeface="Calibri"/>
              </a:rPr>
              <a:t>Monday 27th October - Friday 31st October</a:t>
            </a:r>
            <a:r>
              <a:rPr lang="en-GB" sz="1500">
                <a:solidFill>
                  <a:srgbClr val="1C4587"/>
                </a:solidFill>
                <a:highlight>
                  <a:schemeClr val="lt1"/>
                </a:highlight>
                <a:latin typeface="Calibri"/>
                <a:ea typeface="Calibri"/>
                <a:cs typeface="Calibri"/>
                <a:sym typeface="Calibri"/>
              </a:rPr>
              <a:t> - Half Term</a:t>
            </a:r>
            <a:endParaRPr sz="1500">
              <a:solidFill>
                <a:srgbClr val="1C4587"/>
              </a:solidFill>
              <a:highlight>
                <a:schemeClr val="lt1"/>
              </a:highlight>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sz="1500">
                <a:solidFill>
                  <a:srgbClr val="1C4587"/>
                </a:solidFill>
                <a:highlight>
                  <a:schemeClr val="lt1"/>
                </a:highlight>
                <a:latin typeface="Calibri"/>
                <a:ea typeface="Calibri"/>
                <a:cs typeface="Calibri"/>
                <a:sym typeface="Calibri"/>
              </a:rPr>
              <a:t>Monday 3rd November</a:t>
            </a:r>
            <a:r>
              <a:rPr lang="en-GB" sz="1500">
                <a:solidFill>
                  <a:srgbClr val="1C4587"/>
                </a:solidFill>
                <a:highlight>
                  <a:schemeClr val="lt1"/>
                </a:highlight>
                <a:latin typeface="Calibri"/>
                <a:ea typeface="Calibri"/>
                <a:cs typeface="Calibri"/>
                <a:sym typeface="Calibri"/>
              </a:rPr>
              <a:t> - Inset Day </a:t>
            </a:r>
            <a:endParaRPr sz="1500">
              <a:solidFill>
                <a:srgbClr val="1C4587"/>
              </a:solidFill>
              <a:highlight>
                <a:schemeClr val="lt1"/>
              </a:highlight>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sz="1500">
                <a:solidFill>
                  <a:srgbClr val="1C4587"/>
                </a:solidFill>
                <a:highlight>
                  <a:schemeClr val="lt1"/>
                </a:highlight>
                <a:latin typeface="Calibri"/>
                <a:ea typeface="Calibri"/>
                <a:cs typeface="Calibri"/>
                <a:sym typeface="Calibri"/>
              </a:rPr>
              <a:t>Wednesday 5th &amp; Monday 10th November</a:t>
            </a:r>
            <a:r>
              <a:rPr lang="en-GB" sz="1500">
                <a:solidFill>
                  <a:srgbClr val="1C4587"/>
                </a:solidFill>
                <a:highlight>
                  <a:schemeClr val="lt1"/>
                </a:highlight>
                <a:latin typeface="Calibri"/>
                <a:ea typeface="Calibri"/>
                <a:cs typeface="Calibri"/>
                <a:sym typeface="Calibri"/>
              </a:rPr>
              <a:t> - Flu Vaccinations - </a:t>
            </a:r>
            <a:r>
              <a:rPr lang="en-GB" sz="1500" u="sng">
                <a:solidFill>
                  <a:srgbClr val="1C4587"/>
                </a:solidFill>
                <a:highlight>
                  <a:schemeClr val="lt1"/>
                </a:highlight>
                <a:latin typeface="Calibri"/>
                <a:ea typeface="Calibri"/>
                <a:cs typeface="Calibri"/>
                <a:sym typeface="Calibri"/>
                <a:hlinkClick r:id="rId7">
                  <a:extLst>
                    <a:ext uri="{A12FA001-AC4F-418D-AE19-62706E023703}">
                      <ahyp:hlinkClr val="tx"/>
                    </a:ext>
                  </a:extLst>
                </a:hlinkClick>
              </a:rPr>
              <a:t>Letter</a:t>
            </a:r>
            <a:endParaRPr sz="1500">
              <a:solidFill>
                <a:srgbClr val="1C4587"/>
              </a:solidFill>
              <a:highlight>
                <a:schemeClr val="lt1"/>
              </a:highlight>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sz="1500">
                <a:solidFill>
                  <a:srgbClr val="1C4587"/>
                </a:solidFill>
                <a:highlight>
                  <a:schemeClr val="lt1"/>
                </a:highlight>
                <a:latin typeface="Calibri"/>
                <a:ea typeface="Calibri"/>
                <a:cs typeface="Calibri"/>
                <a:sym typeface="Calibri"/>
              </a:rPr>
              <a:t>Monday 10th November </a:t>
            </a:r>
            <a:r>
              <a:rPr lang="en-GB" sz="1500">
                <a:solidFill>
                  <a:srgbClr val="1C4587"/>
                </a:solidFill>
                <a:highlight>
                  <a:schemeClr val="lt1"/>
                </a:highlight>
                <a:latin typeface="Calibri"/>
                <a:ea typeface="Calibri"/>
                <a:cs typeface="Calibri"/>
                <a:sym typeface="Calibri"/>
              </a:rPr>
              <a:t>- Y3 Open Evening - Further details to follow</a:t>
            </a:r>
            <a:endParaRPr sz="1500">
              <a:solidFill>
                <a:srgbClr val="1C4587"/>
              </a:solidFill>
              <a:highlight>
                <a:schemeClr val="lt1"/>
              </a:highlight>
              <a:latin typeface="Calibri"/>
              <a:ea typeface="Calibri"/>
              <a:cs typeface="Calibri"/>
              <a:sym typeface="Calibri"/>
            </a:endParaRPr>
          </a:p>
          <a:p>
            <a:pPr indent="-323850" lvl="0" marL="457200" rtl="0" algn="l">
              <a:spcBef>
                <a:spcPts val="0"/>
              </a:spcBef>
              <a:spcAft>
                <a:spcPts val="0"/>
              </a:spcAft>
              <a:buClr>
                <a:srgbClr val="FF0000"/>
              </a:buClr>
              <a:buSzPts val="1500"/>
              <a:buFont typeface="Calibri"/>
              <a:buChar char="●"/>
            </a:pPr>
            <a:r>
              <a:rPr b="1" lang="en-GB" sz="1500">
                <a:solidFill>
                  <a:srgbClr val="FF0000"/>
                </a:solidFill>
                <a:highlight>
                  <a:schemeClr val="lt1"/>
                </a:highlight>
                <a:latin typeface="Calibri"/>
                <a:ea typeface="Calibri"/>
                <a:cs typeface="Calibri"/>
                <a:sym typeface="Calibri"/>
              </a:rPr>
              <a:t>Friday 14th November -</a:t>
            </a:r>
            <a:r>
              <a:rPr lang="en-GB" sz="1500">
                <a:solidFill>
                  <a:srgbClr val="FF0000"/>
                </a:solidFill>
                <a:highlight>
                  <a:schemeClr val="lt1"/>
                </a:highlight>
                <a:latin typeface="Calibri"/>
                <a:ea typeface="Calibri"/>
                <a:cs typeface="Calibri"/>
                <a:sym typeface="Calibri"/>
              </a:rPr>
              <a:t> 14:30 - Parent Phonics information presentation - open for Nursery, Reception, Year 1, year 2, year 3 parents in studio </a:t>
            </a:r>
            <a:endParaRPr sz="1500">
              <a:solidFill>
                <a:srgbClr val="FF0000"/>
              </a:solidFill>
              <a:highlight>
                <a:schemeClr val="lt1"/>
              </a:highlight>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sz="1500">
                <a:solidFill>
                  <a:srgbClr val="1C4587"/>
                </a:solidFill>
                <a:highlight>
                  <a:schemeClr val="lt1"/>
                </a:highlight>
                <a:latin typeface="Calibri"/>
                <a:ea typeface="Calibri"/>
                <a:cs typeface="Calibri"/>
                <a:sym typeface="Calibri"/>
              </a:rPr>
              <a:t>Wednesday 19th November </a:t>
            </a:r>
            <a:r>
              <a:rPr lang="en-GB" sz="1500">
                <a:solidFill>
                  <a:srgbClr val="1C4587"/>
                </a:solidFill>
                <a:highlight>
                  <a:schemeClr val="lt1"/>
                </a:highlight>
                <a:latin typeface="Calibri"/>
                <a:ea typeface="Calibri"/>
                <a:cs typeface="Calibri"/>
                <a:sym typeface="Calibri"/>
              </a:rPr>
              <a:t>- EYFS Open Evening - Further details to follow</a:t>
            </a:r>
            <a:endParaRPr sz="1500">
              <a:solidFill>
                <a:srgbClr val="1C4587"/>
              </a:solidFill>
              <a:highlight>
                <a:schemeClr val="lt1"/>
              </a:highlight>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sz="1500">
                <a:solidFill>
                  <a:srgbClr val="1C4587"/>
                </a:solidFill>
                <a:highlight>
                  <a:schemeClr val="lt1"/>
                </a:highlight>
                <a:latin typeface="Calibri"/>
                <a:ea typeface="Calibri"/>
                <a:cs typeface="Calibri"/>
                <a:sym typeface="Calibri"/>
              </a:rPr>
              <a:t>Monday 1st December </a:t>
            </a:r>
            <a:r>
              <a:rPr lang="en-GB" sz="1500">
                <a:solidFill>
                  <a:srgbClr val="1C4587"/>
                </a:solidFill>
                <a:highlight>
                  <a:schemeClr val="lt1"/>
                </a:highlight>
                <a:latin typeface="Calibri"/>
                <a:ea typeface="Calibri"/>
                <a:cs typeface="Calibri"/>
                <a:sym typeface="Calibri"/>
              </a:rPr>
              <a:t>- Year 3 Open Evening - Further details to follow</a:t>
            </a:r>
            <a:endParaRPr sz="1500">
              <a:solidFill>
                <a:srgbClr val="1C4587"/>
              </a:solidFill>
              <a:highlight>
                <a:schemeClr val="lt1"/>
              </a:highlight>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sz="1500">
                <a:solidFill>
                  <a:srgbClr val="1C4587"/>
                </a:solidFill>
                <a:highlight>
                  <a:schemeClr val="lt1"/>
                </a:highlight>
                <a:latin typeface="Calibri"/>
                <a:ea typeface="Calibri"/>
                <a:cs typeface="Calibri"/>
                <a:sym typeface="Calibri"/>
              </a:rPr>
              <a:t>Friday 5th December </a:t>
            </a:r>
            <a:r>
              <a:rPr lang="en-GB" sz="1500">
                <a:solidFill>
                  <a:srgbClr val="1C4587"/>
                </a:solidFill>
                <a:highlight>
                  <a:schemeClr val="lt1"/>
                </a:highlight>
                <a:latin typeface="Calibri"/>
                <a:ea typeface="Calibri"/>
                <a:cs typeface="Calibri"/>
                <a:sym typeface="Calibri"/>
              </a:rPr>
              <a:t>- Friends of Sandcross in school Christmas Event - details to follow</a:t>
            </a:r>
            <a:endParaRPr sz="1500">
              <a:solidFill>
                <a:srgbClr val="1C4587"/>
              </a:solidFill>
              <a:highlight>
                <a:schemeClr val="lt1"/>
              </a:highlight>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sz="1500">
                <a:solidFill>
                  <a:srgbClr val="1C4587"/>
                </a:solidFill>
                <a:highlight>
                  <a:schemeClr val="lt1"/>
                </a:highlight>
                <a:latin typeface="Calibri"/>
                <a:ea typeface="Calibri"/>
                <a:cs typeface="Calibri"/>
                <a:sym typeface="Calibri"/>
              </a:rPr>
              <a:t>Thursday 18th December </a:t>
            </a:r>
            <a:r>
              <a:rPr lang="en-GB" sz="1500">
                <a:solidFill>
                  <a:srgbClr val="1C4587"/>
                </a:solidFill>
                <a:highlight>
                  <a:schemeClr val="lt1"/>
                </a:highlight>
                <a:latin typeface="Calibri"/>
                <a:ea typeface="Calibri"/>
                <a:cs typeface="Calibri"/>
                <a:sym typeface="Calibri"/>
              </a:rPr>
              <a:t>- Mufti Day &amp; Christmas dinner</a:t>
            </a:r>
            <a:endParaRPr sz="1500">
              <a:solidFill>
                <a:srgbClr val="1C4587"/>
              </a:solidFill>
              <a:highlight>
                <a:schemeClr val="lt1"/>
              </a:highlight>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sz="1500">
                <a:solidFill>
                  <a:srgbClr val="1C4587"/>
                </a:solidFill>
                <a:highlight>
                  <a:schemeClr val="lt1"/>
                </a:highlight>
                <a:latin typeface="Calibri"/>
                <a:ea typeface="Calibri"/>
                <a:cs typeface="Calibri"/>
                <a:sym typeface="Calibri"/>
              </a:rPr>
              <a:t>Friday 6th February </a:t>
            </a:r>
            <a:r>
              <a:rPr lang="en-GB" sz="1500">
                <a:solidFill>
                  <a:srgbClr val="1C4587"/>
                </a:solidFill>
                <a:highlight>
                  <a:schemeClr val="lt1"/>
                </a:highlight>
                <a:latin typeface="Calibri"/>
                <a:ea typeface="Calibri"/>
                <a:cs typeface="Calibri"/>
                <a:sym typeface="Calibri"/>
              </a:rPr>
              <a:t>- Mufti day - colours that make you happy to support Children's Mental Health Week</a:t>
            </a:r>
            <a:endParaRPr sz="1500">
              <a:solidFill>
                <a:srgbClr val="1C4587"/>
              </a:solidFill>
              <a:highlight>
                <a:schemeClr val="lt1"/>
              </a:highlight>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sz="1500">
                <a:solidFill>
                  <a:srgbClr val="1C4587"/>
                </a:solidFill>
                <a:highlight>
                  <a:schemeClr val="lt1"/>
                </a:highlight>
                <a:latin typeface="Calibri"/>
                <a:ea typeface="Calibri"/>
                <a:cs typeface="Calibri"/>
                <a:sym typeface="Calibri"/>
              </a:rPr>
              <a:t>Friday 27th February </a:t>
            </a:r>
            <a:r>
              <a:rPr lang="en-GB" sz="1500">
                <a:solidFill>
                  <a:srgbClr val="1C4587"/>
                </a:solidFill>
                <a:highlight>
                  <a:schemeClr val="lt1"/>
                </a:highlight>
                <a:latin typeface="Calibri"/>
                <a:ea typeface="Calibri"/>
                <a:cs typeface="Calibri"/>
                <a:sym typeface="Calibri"/>
              </a:rPr>
              <a:t>- Uniform donation collection on the main playground at drop off and pick up</a:t>
            </a:r>
            <a:endParaRPr sz="1500">
              <a:solidFill>
                <a:srgbClr val="1C4587"/>
              </a:solidFill>
              <a:highlight>
                <a:schemeClr val="lt1"/>
              </a:highlight>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sz="1500">
                <a:solidFill>
                  <a:srgbClr val="1C4587"/>
                </a:solidFill>
                <a:highlight>
                  <a:schemeClr val="lt1"/>
                </a:highlight>
                <a:latin typeface="Calibri"/>
                <a:ea typeface="Calibri"/>
                <a:cs typeface="Calibri"/>
                <a:sym typeface="Calibri"/>
              </a:rPr>
              <a:t>Wednesday 4th March</a:t>
            </a:r>
            <a:r>
              <a:rPr lang="en-GB" sz="1500">
                <a:solidFill>
                  <a:srgbClr val="1C4587"/>
                </a:solidFill>
                <a:highlight>
                  <a:schemeClr val="lt1"/>
                </a:highlight>
                <a:latin typeface="Calibri"/>
                <a:ea typeface="Calibri"/>
                <a:cs typeface="Calibri"/>
                <a:sym typeface="Calibri"/>
              </a:rPr>
              <a:t>- Uniform sale - 2:30pm-4:30pm via the Oasis gate (walk past the main gate towards South Park and it is a small gate further up)</a:t>
            </a:r>
            <a:endParaRPr sz="1500">
              <a:solidFill>
                <a:srgbClr val="1C4587"/>
              </a:solidFill>
              <a:highlight>
                <a:schemeClr val="lt1"/>
              </a:highlight>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sz="1500">
                <a:solidFill>
                  <a:srgbClr val="1C4587"/>
                </a:solidFill>
                <a:highlight>
                  <a:schemeClr val="lt1"/>
                </a:highlight>
                <a:latin typeface="Calibri"/>
                <a:ea typeface="Calibri"/>
                <a:cs typeface="Calibri"/>
                <a:sym typeface="Calibri"/>
              </a:rPr>
              <a:t>Friday 27th March </a:t>
            </a:r>
            <a:r>
              <a:rPr lang="en-GB" sz="1500">
                <a:solidFill>
                  <a:srgbClr val="1C4587"/>
                </a:solidFill>
                <a:highlight>
                  <a:schemeClr val="lt1"/>
                </a:highlight>
                <a:latin typeface="Calibri"/>
                <a:ea typeface="Calibri"/>
                <a:cs typeface="Calibri"/>
                <a:sym typeface="Calibri"/>
              </a:rPr>
              <a:t>- Friends of Sandcross Easter Fun Day - details to follow</a:t>
            </a:r>
            <a:endParaRPr sz="1500">
              <a:solidFill>
                <a:srgbClr val="1C4587"/>
              </a:solidFill>
              <a:highlight>
                <a:schemeClr val="lt1"/>
              </a:highlight>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sz="1500">
                <a:solidFill>
                  <a:srgbClr val="1C4587"/>
                </a:solidFill>
                <a:highlight>
                  <a:schemeClr val="lt1"/>
                </a:highlight>
                <a:latin typeface="Calibri"/>
                <a:ea typeface="Calibri"/>
                <a:cs typeface="Calibri"/>
                <a:sym typeface="Calibri"/>
              </a:rPr>
              <a:t>Friday 8th May </a:t>
            </a:r>
            <a:r>
              <a:rPr lang="en-GB" sz="1500">
                <a:solidFill>
                  <a:srgbClr val="1C4587"/>
                </a:solidFill>
                <a:highlight>
                  <a:schemeClr val="lt1"/>
                </a:highlight>
                <a:latin typeface="Calibri"/>
                <a:ea typeface="Calibri"/>
                <a:cs typeface="Calibri"/>
                <a:sym typeface="Calibri"/>
              </a:rPr>
              <a:t>- Uniform donation collection on the main playground at drop off and pick up</a:t>
            </a:r>
            <a:endParaRPr sz="1500">
              <a:solidFill>
                <a:srgbClr val="1C4587"/>
              </a:solidFill>
              <a:highlight>
                <a:schemeClr val="lt1"/>
              </a:highlight>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sz="1500">
                <a:solidFill>
                  <a:srgbClr val="1C4587"/>
                </a:solidFill>
                <a:highlight>
                  <a:schemeClr val="lt1"/>
                </a:highlight>
                <a:latin typeface="Calibri"/>
                <a:ea typeface="Calibri"/>
                <a:cs typeface="Calibri"/>
                <a:sym typeface="Calibri"/>
              </a:rPr>
              <a:t>Wednesday 13th May</a:t>
            </a:r>
            <a:r>
              <a:rPr lang="en-GB" sz="1500">
                <a:solidFill>
                  <a:srgbClr val="1C4587"/>
                </a:solidFill>
                <a:highlight>
                  <a:schemeClr val="lt1"/>
                </a:highlight>
                <a:latin typeface="Calibri"/>
                <a:ea typeface="Calibri"/>
                <a:cs typeface="Calibri"/>
                <a:sym typeface="Calibri"/>
              </a:rPr>
              <a:t>- Uniform sale - 2:30pm-4:30pm via the Oasis gate (walk past the main gate towards South Park and it is a small gate further up)</a:t>
            </a:r>
            <a:endParaRPr sz="1500">
              <a:solidFill>
                <a:srgbClr val="1C4587"/>
              </a:solidFill>
              <a:highlight>
                <a:schemeClr val="lt1"/>
              </a:highlight>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sz="1500">
                <a:solidFill>
                  <a:srgbClr val="1C4587"/>
                </a:solidFill>
                <a:highlight>
                  <a:schemeClr val="lt1"/>
                </a:highlight>
                <a:latin typeface="Calibri"/>
                <a:ea typeface="Calibri"/>
                <a:cs typeface="Calibri"/>
                <a:sym typeface="Calibri"/>
              </a:rPr>
              <a:t>Friday 22nd May </a:t>
            </a:r>
            <a:r>
              <a:rPr lang="en-GB" sz="1500">
                <a:solidFill>
                  <a:srgbClr val="1C4587"/>
                </a:solidFill>
                <a:highlight>
                  <a:schemeClr val="lt1"/>
                </a:highlight>
                <a:latin typeface="Calibri"/>
                <a:ea typeface="Calibri"/>
                <a:cs typeface="Calibri"/>
                <a:sym typeface="Calibri"/>
              </a:rPr>
              <a:t>- Mufti day</a:t>
            </a:r>
            <a:endParaRPr sz="1500">
              <a:solidFill>
                <a:srgbClr val="1C4587"/>
              </a:solidFill>
              <a:highlight>
                <a:schemeClr val="lt1"/>
              </a:highlight>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sz="1500">
                <a:solidFill>
                  <a:srgbClr val="1C4587"/>
                </a:solidFill>
                <a:highlight>
                  <a:schemeClr val="lt1"/>
                </a:highlight>
                <a:latin typeface="Calibri"/>
                <a:ea typeface="Calibri"/>
                <a:cs typeface="Calibri"/>
                <a:sym typeface="Calibri"/>
              </a:rPr>
              <a:t>Friday 5th June </a:t>
            </a:r>
            <a:r>
              <a:rPr lang="en-GB" sz="1500">
                <a:solidFill>
                  <a:srgbClr val="1C4587"/>
                </a:solidFill>
                <a:highlight>
                  <a:schemeClr val="lt1"/>
                </a:highlight>
                <a:latin typeface="Calibri"/>
                <a:ea typeface="Calibri"/>
                <a:cs typeface="Calibri"/>
                <a:sym typeface="Calibri"/>
              </a:rPr>
              <a:t>- Friends of Sandcross Family Festival 4:30-9pm - details to follow</a:t>
            </a:r>
            <a:endParaRPr sz="1500">
              <a:solidFill>
                <a:srgbClr val="1C4587"/>
              </a:solidFill>
              <a:highlight>
                <a:schemeClr val="lt1"/>
              </a:highlight>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sz="1500">
                <a:solidFill>
                  <a:srgbClr val="1C4587"/>
                </a:solidFill>
                <a:highlight>
                  <a:schemeClr val="lt1"/>
                </a:highlight>
                <a:latin typeface="Calibri"/>
                <a:ea typeface="Calibri"/>
                <a:cs typeface="Calibri"/>
                <a:sym typeface="Calibri"/>
              </a:rPr>
              <a:t>Monday 6th July </a:t>
            </a:r>
            <a:r>
              <a:rPr lang="en-GB" sz="1500">
                <a:solidFill>
                  <a:srgbClr val="1C4587"/>
                </a:solidFill>
                <a:highlight>
                  <a:schemeClr val="lt1"/>
                </a:highlight>
                <a:latin typeface="Calibri"/>
                <a:ea typeface="Calibri"/>
                <a:cs typeface="Calibri"/>
                <a:sym typeface="Calibri"/>
              </a:rPr>
              <a:t>- Sports Day - </a:t>
            </a:r>
            <a:r>
              <a:rPr lang="en-GB" sz="1500">
                <a:solidFill>
                  <a:srgbClr val="1C4587"/>
                </a:solidFill>
                <a:latin typeface="Calibri"/>
                <a:ea typeface="Calibri"/>
                <a:cs typeface="Calibri"/>
                <a:sym typeface="Calibri"/>
              </a:rPr>
              <a:t>Nursery, Reception (am)  Year 1 and Year 2 (pm)</a:t>
            </a:r>
            <a:endParaRPr sz="1500">
              <a:solidFill>
                <a:srgbClr val="1C4587"/>
              </a:solidFill>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sz="1500">
                <a:solidFill>
                  <a:srgbClr val="1C4587"/>
                </a:solidFill>
                <a:latin typeface="Calibri"/>
                <a:ea typeface="Calibri"/>
                <a:cs typeface="Calibri"/>
                <a:sym typeface="Calibri"/>
              </a:rPr>
              <a:t>Friday 10th July </a:t>
            </a:r>
            <a:r>
              <a:rPr lang="en-GB" sz="1500">
                <a:solidFill>
                  <a:srgbClr val="1C4587"/>
                </a:solidFill>
                <a:latin typeface="Calibri"/>
                <a:ea typeface="Calibri"/>
                <a:cs typeface="Calibri"/>
                <a:sym typeface="Calibri"/>
              </a:rPr>
              <a:t>- Sports Day - Year 3, 4 (am)  5 and 6 (pm)</a:t>
            </a:r>
            <a:endParaRPr sz="1500">
              <a:solidFill>
                <a:srgbClr val="1C4587"/>
              </a:solidFill>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sz="1500">
                <a:solidFill>
                  <a:srgbClr val="1C4587"/>
                </a:solidFill>
                <a:latin typeface="Calibri"/>
                <a:ea typeface="Calibri"/>
                <a:cs typeface="Calibri"/>
                <a:sym typeface="Calibri"/>
              </a:rPr>
              <a:t>Tuesday 21st July </a:t>
            </a:r>
            <a:r>
              <a:rPr lang="en-GB" sz="1500">
                <a:solidFill>
                  <a:srgbClr val="1C4587"/>
                </a:solidFill>
                <a:latin typeface="Calibri"/>
                <a:ea typeface="Calibri"/>
                <a:cs typeface="Calibri"/>
                <a:sym typeface="Calibri"/>
              </a:rPr>
              <a:t>- Last day of term &amp; mufti day</a:t>
            </a:r>
            <a:endParaRPr sz="1500">
              <a:solidFill>
                <a:srgbClr val="1C4587"/>
              </a:solidFill>
              <a:latin typeface="Calibri"/>
              <a:ea typeface="Calibri"/>
              <a:cs typeface="Calibri"/>
              <a:sym typeface="Calibri"/>
            </a:endParaRPr>
          </a:p>
        </p:txBody>
      </p:sp>
      <p:pic>
        <p:nvPicPr>
          <p:cNvPr id="84" name="Google Shape;84;p15"/>
          <p:cNvPicPr preferRelativeResize="0"/>
          <p:nvPr/>
        </p:nvPicPr>
        <p:blipFill>
          <a:blip r:embed="rId8">
            <a:alphaModFix/>
          </a:blip>
          <a:stretch>
            <a:fillRect/>
          </a:stretch>
        </p:blipFill>
        <p:spPr>
          <a:xfrm>
            <a:off x="5624149" y="239250"/>
            <a:ext cx="1831975" cy="496200"/>
          </a:xfrm>
          <a:prstGeom prst="rect">
            <a:avLst/>
          </a:prstGeom>
          <a:solidFill>
            <a:schemeClr val="lt1"/>
          </a:solidFill>
          <a:ln>
            <a:noFill/>
          </a:ln>
        </p:spPr>
      </p:pic>
      <p:sp>
        <p:nvSpPr>
          <p:cNvPr id="85" name="Google Shape;85;p15"/>
          <p:cNvSpPr/>
          <p:nvPr/>
        </p:nvSpPr>
        <p:spPr>
          <a:xfrm>
            <a:off x="4094175" y="9926175"/>
            <a:ext cx="3361800" cy="574800"/>
          </a:xfrm>
          <a:prstGeom prst="roundRect">
            <a:avLst>
              <a:gd fmla="val 37200" name="adj"/>
            </a:avLst>
          </a:prstGeom>
          <a:solidFill>
            <a:schemeClr val="l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GB" sz="1300">
                <a:solidFill>
                  <a:srgbClr val="FF0000"/>
                </a:solidFill>
              </a:rPr>
              <a:t>All dates in red are new additions</a:t>
            </a:r>
            <a:endParaRPr b="1" sz="1300">
              <a:solidFill>
                <a:srgbClr val="FF0000"/>
              </a:solidFill>
            </a:endParaRPr>
          </a:p>
          <a:p>
            <a:pPr indent="0" lvl="0" marL="0" rtl="0" algn="ctr">
              <a:spcBef>
                <a:spcPts val="0"/>
              </a:spcBef>
              <a:spcAft>
                <a:spcPts val="0"/>
              </a:spcAft>
              <a:buNone/>
            </a:pPr>
            <a:r>
              <a:rPr b="1" lang="en-GB" sz="1300">
                <a:solidFill>
                  <a:srgbClr val="1C4587"/>
                </a:solidFill>
              </a:rPr>
              <a:t>All dates in blue have already been sent ou</a:t>
            </a:r>
            <a:r>
              <a:rPr b="1" lang="en-GB" sz="1100">
                <a:solidFill>
                  <a:srgbClr val="1C4587"/>
                </a:solidFill>
              </a:rPr>
              <a:t>t</a:t>
            </a:r>
            <a:endParaRPr b="1" sz="1100">
              <a:solidFill>
                <a:srgbClr val="1C4587"/>
              </a:solidFill>
            </a:endParaRPr>
          </a:p>
        </p:txBody>
      </p:sp>
      <p:sp>
        <p:nvSpPr>
          <p:cNvPr id="86" name="Google Shape;86;p15"/>
          <p:cNvSpPr/>
          <p:nvPr/>
        </p:nvSpPr>
        <p:spPr>
          <a:xfrm>
            <a:off x="231875" y="9926150"/>
            <a:ext cx="2776500" cy="574800"/>
          </a:xfrm>
          <a:prstGeom prst="roundRect">
            <a:avLst>
              <a:gd fmla="val 16667" name="adj"/>
            </a:avLst>
          </a:prstGeom>
          <a:solidFill>
            <a:srgbClr val="F1C23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GB">
                <a:solidFill>
                  <a:srgbClr val="1C4587"/>
                </a:solidFill>
                <a:latin typeface="Calibri"/>
                <a:ea typeface="Calibri"/>
                <a:cs typeface="Calibri"/>
                <a:sym typeface="Calibri"/>
              </a:rPr>
              <a:t>Click </a:t>
            </a:r>
            <a:r>
              <a:rPr b="1" lang="en-GB" u="sng">
                <a:solidFill>
                  <a:srgbClr val="1C4587"/>
                </a:solidFill>
                <a:latin typeface="Calibri"/>
                <a:ea typeface="Calibri"/>
                <a:cs typeface="Calibri"/>
                <a:sym typeface="Calibri"/>
                <a:hlinkClick r:id="rId9">
                  <a:extLst>
                    <a:ext uri="{A12FA001-AC4F-418D-AE19-62706E023703}">
                      <ahyp:hlinkClr val="tx"/>
                    </a:ext>
                  </a:extLst>
                </a:hlinkClick>
              </a:rPr>
              <a:t>HERE</a:t>
            </a:r>
            <a:r>
              <a:rPr b="1" lang="en-GB">
                <a:solidFill>
                  <a:srgbClr val="1C4587"/>
                </a:solidFill>
                <a:latin typeface="Calibri"/>
                <a:ea typeface="Calibri"/>
                <a:cs typeface="Calibri"/>
                <a:sym typeface="Calibri"/>
              </a:rPr>
              <a:t> </a:t>
            </a:r>
            <a:r>
              <a:rPr lang="en-GB">
                <a:solidFill>
                  <a:srgbClr val="1C4587"/>
                </a:solidFill>
                <a:latin typeface="Calibri"/>
                <a:ea typeface="Calibri"/>
                <a:cs typeface="Calibri"/>
                <a:sym typeface="Calibri"/>
              </a:rPr>
              <a:t>to see the term dates for </a:t>
            </a:r>
            <a:r>
              <a:rPr b="1" lang="en-GB" u="sng">
                <a:solidFill>
                  <a:srgbClr val="1C4587"/>
                </a:solidFill>
                <a:latin typeface="Calibri"/>
                <a:ea typeface="Calibri"/>
                <a:cs typeface="Calibri"/>
                <a:sym typeface="Calibri"/>
              </a:rPr>
              <a:t>2025-2026</a:t>
            </a:r>
            <a:endParaRPr sz="1700"/>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1C4587"/>
        </a:solidFill>
      </p:bgPr>
    </p:bg>
    <p:spTree>
      <p:nvGrpSpPr>
        <p:cNvPr id="90" name="Shape 90"/>
        <p:cNvGrpSpPr/>
        <p:nvPr/>
      </p:nvGrpSpPr>
      <p:grpSpPr>
        <a:xfrm>
          <a:off x="0" y="0"/>
          <a:ext cx="0" cy="0"/>
          <a:chOff x="0" y="0"/>
          <a:chExt cx="0" cy="0"/>
        </a:xfrm>
      </p:grpSpPr>
      <p:sp>
        <p:nvSpPr>
          <p:cNvPr id="91" name="Google Shape;91;p16"/>
          <p:cNvSpPr/>
          <p:nvPr/>
        </p:nvSpPr>
        <p:spPr>
          <a:xfrm>
            <a:off x="157950" y="239250"/>
            <a:ext cx="7388100" cy="10365900"/>
          </a:xfrm>
          <a:prstGeom prst="rect">
            <a:avLst/>
          </a:prstGeom>
          <a:solidFill>
            <a:schemeClr val="l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457200" rtl="0" algn="l">
              <a:spcBef>
                <a:spcPts val="0"/>
              </a:spcBef>
              <a:spcAft>
                <a:spcPts val="0"/>
              </a:spcAft>
              <a:buNone/>
            </a:pPr>
            <a:r>
              <a:t/>
            </a:r>
            <a:endParaRPr/>
          </a:p>
        </p:txBody>
      </p:sp>
      <p:sp>
        <p:nvSpPr>
          <p:cNvPr id="92" name="Google Shape;92;p16"/>
          <p:cNvSpPr txBox="1"/>
          <p:nvPr/>
        </p:nvSpPr>
        <p:spPr>
          <a:xfrm>
            <a:off x="288150" y="2975025"/>
            <a:ext cx="7127700" cy="7544700"/>
          </a:xfrm>
          <a:prstGeom prst="rect">
            <a:avLst/>
          </a:prstGeom>
          <a:noFill/>
          <a:ln cap="flat" cmpd="sng" w="9525">
            <a:solidFill>
              <a:srgbClr val="1C4587"/>
            </a:solidFill>
            <a:prstDash val="solid"/>
            <a:round/>
            <a:headEnd len="sm" w="sm" type="none"/>
            <a:tailEnd len="sm" w="sm" type="none"/>
          </a:ln>
        </p:spPr>
        <p:txBody>
          <a:bodyPr anchorCtr="0" anchor="t" bIns="91425" lIns="91425" spcFirstLastPara="1" rIns="91425" wrap="square" tIns="91425">
            <a:noAutofit/>
          </a:bodyPr>
          <a:lstStyle/>
          <a:p>
            <a:pPr indent="0" lvl="0" marL="0" rtl="0" algn="l">
              <a:spcBef>
                <a:spcPts val="0"/>
              </a:spcBef>
              <a:spcAft>
                <a:spcPts val="0"/>
              </a:spcAft>
              <a:buNone/>
            </a:pPr>
            <a:r>
              <a:rPr b="1" lang="en-GB" sz="2100">
                <a:solidFill>
                  <a:srgbClr val="1C4587"/>
                </a:solidFill>
                <a:highlight>
                  <a:srgbClr val="FFFFFF"/>
                </a:highlight>
                <a:latin typeface="Calibri"/>
                <a:ea typeface="Calibri"/>
                <a:cs typeface="Calibri"/>
                <a:sym typeface="Calibri"/>
              </a:rPr>
              <a:t>In Nursery this week…..</a:t>
            </a:r>
            <a:endParaRPr sz="1200">
              <a:solidFill>
                <a:srgbClr val="1C4587"/>
              </a:solidFill>
              <a:highlight>
                <a:srgbClr val="FFFFFF"/>
              </a:highlight>
            </a:endParaRPr>
          </a:p>
          <a:p>
            <a:pPr indent="0" lvl="0" marL="0" rtl="0" algn="l">
              <a:spcBef>
                <a:spcPts val="0"/>
              </a:spcBef>
              <a:spcAft>
                <a:spcPts val="0"/>
              </a:spcAft>
              <a:buClr>
                <a:schemeClr val="dk1"/>
              </a:buClr>
              <a:buSzPts val="1100"/>
              <a:buFont typeface="Arial"/>
              <a:buNone/>
            </a:pPr>
            <a:r>
              <a:t/>
            </a:r>
            <a:endParaRPr sz="1500">
              <a:solidFill>
                <a:srgbClr val="1C4587"/>
              </a:solidFill>
              <a:highlight>
                <a:srgbClr val="FFFFFF"/>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lang="en-GB" sz="1200">
                <a:solidFill>
                  <a:srgbClr val="1C4587"/>
                </a:solidFill>
                <a:highlight>
                  <a:srgbClr val="FFFFFF"/>
                </a:highlight>
                <a:latin typeface="Calibri"/>
                <a:ea typeface="Calibri"/>
                <a:cs typeface="Calibri"/>
                <a:sym typeface="Calibri"/>
              </a:rPr>
              <a:t>This week we have been learning all about our facial features and have been drawing and painting 'self portraits' using mirrors to identify our unique features.</a:t>
            </a:r>
            <a:endParaRPr sz="1200">
              <a:solidFill>
                <a:srgbClr val="1C4587"/>
              </a:solidFill>
              <a:highlight>
                <a:srgbClr val="FFFFFF"/>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lang="en-GB" sz="1200">
                <a:solidFill>
                  <a:srgbClr val="1C4587"/>
                </a:solidFill>
                <a:highlight>
                  <a:srgbClr val="FFFFFF"/>
                </a:highlight>
                <a:latin typeface="Calibri"/>
                <a:ea typeface="Calibri"/>
                <a:cs typeface="Calibri"/>
                <a:sym typeface="Calibri"/>
              </a:rPr>
              <a:t>In our group time we have been enjoying facial features activities and talking about the senses each feature links to.</a:t>
            </a:r>
            <a:endParaRPr sz="1200">
              <a:solidFill>
                <a:srgbClr val="1C4587"/>
              </a:solidFill>
              <a:highlight>
                <a:srgbClr val="FFFFFF"/>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t/>
            </a:r>
            <a:endParaRPr sz="1200">
              <a:solidFill>
                <a:srgbClr val="1C4587"/>
              </a:solidFill>
              <a:highlight>
                <a:srgbClr val="FFFFFF"/>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lang="en-GB" sz="1200">
                <a:solidFill>
                  <a:srgbClr val="1C4587"/>
                </a:solidFill>
                <a:highlight>
                  <a:srgbClr val="FFFFFF"/>
                </a:highlight>
                <a:latin typeface="Calibri"/>
                <a:ea typeface="Calibri"/>
                <a:cs typeface="Calibri"/>
                <a:sym typeface="Calibri"/>
              </a:rPr>
              <a:t>Our first story of the week has been 'Owl Babies', the children have loved revisiting the story each day and naming the baby owls along with joining in with key repeated text.</a:t>
            </a:r>
            <a:endParaRPr sz="1200">
              <a:solidFill>
                <a:srgbClr val="1C4587"/>
              </a:solidFill>
              <a:highlight>
                <a:srgbClr val="FFFFFF"/>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t/>
            </a:r>
            <a:endParaRPr sz="1200">
              <a:solidFill>
                <a:srgbClr val="1C4587"/>
              </a:solidFill>
              <a:highlight>
                <a:srgbClr val="FFFFFF"/>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lang="en-GB" sz="1200">
                <a:solidFill>
                  <a:srgbClr val="1C4587"/>
                </a:solidFill>
                <a:highlight>
                  <a:srgbClr val="FFFFFF"/>
                </a:highlight>
                <a:latin typeface="Calibri"/>
                <a:ea typeface="Calibri"/>
                <a:cs typeface="Calibri"/>
                <a:sym typeface="Calibri"/>
              </a:rPr>
              <a:t>They have explored our Owl Babies interest tray filled with feathers, pine cones, twigs and picture prompts from the story along with pre recorded sound buttons with words linked to the story for them to repeat.</a:t>
            </a:r>
            <a:endParaRPr sz="1200">
              <a:solidFill>
                <a:srgbClr val="1C4587"/>
              </a:solidFill>
              <a:highlight>
                <a:srgbClr val="FFFFFF"/>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t/>
            </a:r>
            <a:endParaRPr sz="1200">
              <a:solidFill>
                <a:srgbClr val="1C4587"/>
              </a:solidFill>
              <a:highlight>
                <a:srgbClr val="FFFFFF"/>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lang="en-GB" sz="1200">
                <a:solidFill>
                  <a:srgbClr val="1C4587"/>
                </a:solidFill>
                <a:highlight>
                  <a:srgbClr val="FFFFFF"/>
                </a:highlight>
                <a:latin typeface="Calibri"/>
                <a:ea typeface="Calibri"/>
                <a:cs typeface="Calibri"/>
                <a:sym typeface="Calibri"/>
              </a:rPr>
              <a:t>Our number of the week has been 2 and our colour of the week has been yellow. When discussing things that are yellow some of the children mentioned 'lemons' and melons', so Mrs Bryant went off to the shops to buy both so that we could have a 'yellow fruit' food tasting experience. Most of the children loved the 'sweet' melon, and a couple of them even enjoyed the 'sour' lemon! Next week our colour will be green, can you discuss 'things that are green' with your child over the weekend?</a:t>
            </a:r>
            <a:endParaRPr sz="1200">
              <a:solidFill>
                <a:srgbClr val="1C4587"/>
              </a:solidFill>
              <a:highlight>
                <a:srgbClr val="FFFFFF"/>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t/>
            </a:r>
            <a:endParaRPr sz="1200">
              <a:solidFill>
                <a:srgbClr val="1C4587"/>
              </a:solidFill>
              <a:highlight>
                <a:srgbClr val="FFFFFF"/>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lang="en-GB" sz="1200">
                <a:solidFill>
                  <a:srgbClr val="1C4587"/>
                </a:solidFill>
                <a:highlight>
                  <a:srgbClr val="FFFFFF"/>
                </a:highlight>
                <a:latin typeface="Calibri"/>
                <a:ea typeface="Calibri"/>
                <a:cs typeface="Calibri"/>
                <a:sym typeface="Calibri"/>
              </a:rPr>
              <a:t>On Thursday as part of our phonics learning we went off on a listening walk around the school environment.  The children loved exploring the school field while listening to different types of birds, leaves rustling in the wind and even a chainsaw chopping trees in the distance! They were so well behaved as we walked through the main school building listening to people chatting, children playing  and dishes rattling in the school kitchen.</a:t>
            </a:r>
            <a:endParaRPr sz="1200">
              <a:solidFill>
                <a:srgbClr val="1C4587"/>
              </a:solidFill>
              <a:highlight>
                <a:srgbClr val="FFFFFF"/>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t/>
            </a:r>
            <a:endParaRPr sz="1200">
              <a:solidFill>
                <a:srgbClr val="1C4587"/>
              </a:solidFill>
              <a:highlight>
                <a:srgbClr val="FFFFFF"/>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lang="en-GB" sz="1200">
                <a:solidFill>
                  <a:srgbClr val="1C4587"/>
                </a:solidFill>
                <a:highlight>
                  <a:srgbClr val="FFFFFF"/>
                </a:highlight>
                <a:latin typeface="Calibri"/>
                <a:ea typeface="Calibri"/>
                <a:cs typeface="Calibri"/>
                <a:sym typeface="Calibri"/>
              </a:rPr>
              <a:t>As you have hopefully all seen in my written message we would love each child to bring a shoebox or any type of box with a lid into the nursery by next Friday (named please). These will be made into 'Family boxes' and sent back home for you to fill before returning them to us to share with the whole class.</a:t>
            </a:r>
            <a:endParaRPr sz="1200">
              <a:solidFill>
                <a:srgbClr val="1C4587"/>
              </a:solidFill>
              <a:highlight>
                <a:srgbClr val="FFFFFF"/>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t/>
            </a:r>
            <a:endParaRPr sz="1200">
              <a:solidFill>
                <a:srgbClr val="1C4587"/>
              </a:solidFill>
              <a:highlight>
                <a:srgbClr val="FFFFFF"/>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lang="en-GB" sz="1200">
                <a:solidFill>
                  <a:srgbClr val="1C4587"/>
                </a:solidFill>
                <a:highlight>
                  <a:srgbClr val="FFFFFF"/>
                </a:highlight>
                <a:latin typeface="Calibri"/>
                <a:ea typeface="Calibri"/>
                <a:cs typeface="Calibri"/>
                <a:sym typeface="Calibri"/>
              </a:rPr>
              <a:t>If you are unable to locate a box let us know and I'm sure we can source one for you.</a:t>
            </a:r>
            <a:endParaRPr sz="1200">
              <a:solidFill>
                <a:srgbClr val="1C4587"/>
              </a:solidFill>
              <a:highlight>
                <a:srgbClr val="FFFFFF"/>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t/>
            </a:r>
            <a:endParaRPr sz="1200">
              <a:solidFill>
                <a:srgbClr val="1C4587"/>
              </a:solidFill>
              <a:highlight>
                <a:srgbClr val="FFFFFF"/>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lang="en-GB" sz="1200">
                <a:solidFill>
                  <a:srgbClr val="1C4587"/>
                </a:solidFill>
                <a:highlight>
                  <a:srgbClr val="FFFFFF"/>
                </a:highlight>
                <a:latin typeface="Calibri"/>
                <a:ea typeface="Calibri"/>
                <a:cs typeface="Calibri"/>
                <a:sym typeface="Calibri"/>
              </a:rPr>
              <a:t>If anyone is having difficulty booking a parents evening slot please come and talk to me. I have the same time allocation as all of the other classes in the main school but 10 more children!</a:t>
            </a:r>
            <a:endParaRPr sz="1200">
              <a:solidFill>
                <a:srgbClr val="1C4587"/>
              </a:solidFill>
              <a:highlight>
                <a:srgbClr val="FFFFFF"/>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lang="en-GB" sz="1200">
                <a:solidFill>
                  <a:srgbClr val="1C4587"/>
                </a:solidFill>
                <a:highlight>
                  <a:srgbClr val="FFFFFF"/>
                </a:highlight>
                <a:latin typeface="Calibri"/>
                <a:ea typeface="Calibri"/>
                <a:cs typeface="Calibri"/>
                <a:sym typeface="Calibri"/>
              </a:rPr>
              <a:t>I will happily book appointments either before or after school either in the week leading up or when we return after half term.</a:t>
            </a:r>
            <a:endParaRPr sz="1200">
              <a:solidFill>
                <a:srgbClr val="1C4587"/>
              </a:solidFill>
              <a:highlight>
                <a:srgbClr val="FFFFFF"/>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t/>
            </a:r>
            <a:endParaRPr sz="1200">
              <a:solidFill>
                <a:srgbClr val="1C4587"/>
              </a:solidFill>
              <a:highlight>
                <a:srgbClr val="FFFFFF"/>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lang="en-GB" sz="1200">
                <a:solidFill>
                  <a:srgbClr val="1C4587"/>
                </a:solidFill>
                <a:highlight>
                  <a:srgbClr val="FFFFFF"/>
                </a:highlight>
                <a:latin typeface="Calibri"/>
                <a:ea typeface="Calibri"/>
                <a:cs typeface="Calibri"/>
                <a:sym typeface="Calibri"/>
              </a:rPr>
              <a:t>Thank you so much for your understanding,</a:t>
            </a:r>
            <a:endParaRPr sz="1200">
              <a:solidFill>
                <a:srgbClr val="1C4587"/>
              </a:solidFill>
              <a:highlight>
                <a:srgbClr val="FFFFFF"/>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lang="en-GB" sz="1200">
                <a:solidFill>
                  <a:srgbClr val="1C4587"/>
                </a:solidFill>
                <a:highlight>
                  <a:srgbClr val="FFFFFF"/>
                </a:highlight>
                <a:latin typeface="Calibri"/>
                <a:ea typeface="Calibri"/>
                <a:cs typeface="Calibri"/>
                <a:sym typeface="Calibri"/>
              </a:rPr>
              <a:t>Have a wonderful weekend,</a:t>
            </a:r>
            <a:endParaRPr sz="1200">
              <a:solidFill>
                <a:srgbClr val="1C4587"/>
              </a:solidFill>
              <a:highlight>
                <a:srgbClr val="FFFFFF"/>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t/>
            </a:r>
            <a:endParaRPr sz="1200">
              <a:solidFill>
                <a:srgbClr val="1C4587"/>
              </a:solidFill>
              <a:highlight>
                <a:srgbClr val="FFFFFF"/>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t/>
            </a:r>
            <a:endParaRPr sz="1200">
              <a:solidFill>
                <a:srgbClr val="1C4587"/>
              </a:solidFill>
              <a:highlight>
                <a:srgbClr val="FFFFFF"/>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t/>
            </a:r>
            <a:endParaRPr sz="1800">
              <a:solidFill>
                <a:srgbClr val="1C4587"/>
              </a:solidFill>
              <a:highlight>
                <a:srgbClr val="FFFFFF"/>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t/>
            </a:r>
            <a:endParaRPr sz="1600">
              <a:solidFill>
                <a:srgbClr val="1C4587"/>
              </a:solidFill>
              <a:highlight>
                <a:srgbClr val="FFFFFF"/>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t/>
            </a:r>
            <a:endParaRPr sz="1300">
              <a:solidFill>
                <a:srgbClr val="1C4587"/>
              </a:solidFill>
              <a:highlight>
                <a:srgbClr val="FFFFFF"/>
              </a:highlight>
            </a:endParaRPr>
          </a:p>
          <a:p>
            <a:pPr indent="0" lvl="0" marL="0" rtl="0" algn="l">
              <a:spcBef>
                <a:spcPts val="0"/>
              </a:spcBef>
              <a:spcAft>
                <a:spcPts val="0"/>
              </a:spcAft>
              <a:buClr>
                <a:schemeClr val="dk1"/>
              </a:buClr>
              <a:buSzPts val="1100"/>
              <a:buFont typeface="Arial"/>
              <a:buNone/>
            </a:pPr>
            <a:r>
              <a:t/>
            </a:r>
            <a:endParaRPr sz="1200">
              <a:solidFill>
                <a:srgbClr val="1C4587"/>
              </a:solidFill>
              <a:highlight>
                <a:srgbClr val="FFFFFF"/>
              </a:highlight>
            </a:endParaRPr>
          </a:p>
          <a:p>
            <a:pPr indent="0" lvl="0" marL="0" rtl="0" algn="l">
              <a:spcBef>
                <a:spcPts val="0"/>
              </a:spcBef>
              <a:spcAft>
                <a:spcPts val="0"/>
              </a:spcAft>
              <a:buClr>
                <a:schemeClr val="dk1"/>
              </a:buClr>
              <a:buSzPts val="1100"/>
              <a:buFont typeface="Arial"/>
              <a:buNone/>
            </a:pPr>
            <a:r>
              <a:t/>
            </a:r>
            <a:endParaRPr sz="1300">
              <a:solidFill>
                <a:srgbClr val="1C4587"/>
              </a:solidFill>
              <a:highlight>
                <a:srgbClr val="FFFFFF"/>
              </a:highlight>
              <a:latin typeface="Calibri"/>
              <a:ea typeface="Calibri"/>
              <a:cs typeface="Calibri"/>
              <a:sym typeface="Calibri"/>
            </a:endParaRPr>
          </a:p>
          <a:p>
            <a:pPr indent="0" lvl="0" marL="0" rtl="0" algn="l">
              <a:spcBef>
                <a:spcPts val="0"/>
              </a:spcBef>
              <a:spcAft>
                <a:spcPts val="0"/>
              </a:spcAft>
              <a:buNone/>
            </a:pPr>
            <a:r>
              <a:t/>
            </a:r>
            <a:endParaRPr b="1" sz="2100">
              <a:solidFill>
                <a:srgbClr val="1C4587"/>
              </a:solidFill>
              <a:highlight>
                <a:srgbClr val="FFFFFF"/>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t/>
            </a:r>
            <a:endParaRPr>
              <a:solidFill>
                <a:srgbClr val="1C4587"/>
              </a:solidFill>
              <a:highlight>
                <a:srgbClr val="FFFFFF"/>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t/>
            </a:r>
            <a:endParaRPr sz="1300">
              <a:solidFill>
                <a:srgbClr val="1C4587"/>
              </a:solidFill>
              <a:highlight>
                <a:srgbClr val="FFFFFF"/>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t/>
            </a:r>
            <a:endParaRPr sz="1200">
              <a:solidFill>
                <a:srgbClr val="1C4587"/>
              </a:solidFill>
              <a:highlight>
                <a:srgbClr val="FFFFFF"/>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t/>
            </a:r>
            <a:endParaRPr sz="1300">
              <a:solidFill>
                <a:srgbClr val="1C4587"/>
              </a:solidFill>
              <a:highlight>
                <a:srgbClr val="FFFFFF"/>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t/>
            </a:r>
            <a:endParaRPr sz="1600">
              <a:solidFill>
                <a:srgbClr val="1C4587"/>
              </a:solidFill>
              <a:highlight>
                <a:srgbClr val="FFFFFF"/>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t/>
            </a:r>
            <a:endParaRPr sz="1300">
              <a:solidFill>
                <a:schemeClr val="dk1"/>
              </a:solidFill>
              <a:highlight>
                <a:srgbClr val="FFFFFF"/>
              </a:highlight>
            </a:endParaRPr>
          </a:p>
          <a:p>
            <a:pPr indent="0" lvl="0" marL="0" rtl="0" algn="l">
              <a:spcBef>
                <a:spcPts val="0"/>
              </a:spcBef>
              <a:spcAft>
                <a:spcPts val="0"/>
              </a:spcAft>
              <a:buClr>
                <a:schemeClr val="dk1"/>
              </a:buClr>
              <a:buSzPts val="1100"/>
              <a:buFont typeface="Arial"/>
              <a:buNone/>
            </a:pPr>
            <a:r>
              <a:t/>
            </a:r>
            <a:endParaRPr sz="1200">
              <a:solidFill>
                <a:srgbClr val="1C4587"/>
              </a:solidFill>
              <a:highlight>
                <a:srgbClr val="FFFFFF"/>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t/>
            </a:r>
            <a:endParaRPr>
              <a:solidFill>
                <a:srgbClr val="1C4587"/>
              </a:solidFill>
              <a:highlight>
                <a:srgbClr val="FFFFFF"/>
              </a:highlight>
              <a:latin typeface="Calibri"/>
              <a:ea typeface="Calibri"/>
              <a:cs typeface="Calibri"/>
              <a:sym typeface="Calibri"/>
            </a:endParaRPr>
          </a:p>
          <a:p>
            <a:pPr indent="0" lvl="0" marL="0" rtl="0" algn="l">
              <a:spcBef>
                <a:spcPts val="0"/>
              </a:spcBef>
              <a:spcAft>
                <a:spcPts val="0"/>
              </a:spcAft>
              <a:buNone/>
            </a:pPr>
            <a:r>
              <a:t/>
            </a:r>
            <a:endParaRPr sz="1800">
              <a:solidFill>
                <a:srgbClr val="1C4587"/>
              </a:solidFill>
              <a:latin typeface="Calibri"/>
              <a:ea typeface="Calibri"/>
              <a:cs typeface="Calibri"/>
              <a:sym typeface="Calibri"/>
            </a:endParaRPr>
          </a:p>
        </p:txBody>
      </p:sp>
      <p:pic>
        <p:nvPicPr>
          <p:cNvPr id="93" name="Google Shape;93;p16"/>
          <p:cNvPicPr preferRelativeResize="0"/>
          <p:nvPr/>
        </p:nvPicPr>
        <p:blipFill>
          <a:blip r:embed="rId3">
            <a:alphaModFix/>
          </a:blip>
          <a:stretch>
            <a:fillRect/>
          </a:stretch>
        </p:blipFill>
        <p:spPr>
          <a:xfrm>
            <a:off x="5257625" y="239250"/>
            <a:ext cx="2198501" cy="595475"/>
          </a:xfrm>
          <a:prstGeom prst="rect">
            <a:avLst/>
          </a:prstGeom>
          <a:solidFill>
            <a:schemeClr val="lt1"/>
          </a:solidFill>
          <a:ln>
            <a:noFill/>
          </a:ln>
        </p:spPr>
      </p:pic>
      <p:sp>
        <p:nvSpPr>
          <p:cNvPr id="94" name="Google Shape;94;p16"/>
          <p:cNvSpPr txBox="1"/>
          <p:nvPr/>
        </p:nvSpPr>
        <p:spPr>
          <a:xfrm>
            <a:off x="294550" y="368175"/>
            <a:ext cx="2724600" cy="548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2500">
                <a:solidFill>
                  <a:srgbClr val="1C4587"/>
                </a:solidFill>
                <a:latin typeface="Calibri"/>
                <a:ea typeface="Calibri"/>
                <a:cs typeface="Calibri"/>
                <a:sym typeface="Calibri"/>
              </a:rPr>
              <a:t>Nursery</a:t>
            </a:r>
            <a:endParaRPr sz="2500">
              <a:solidFill>
                <a:srgbClr val="1C4587"/>
              </a:solidFill>
              <a:latin typeface="Calibri"/>
              <a:ea typeface="Calibri"/>
              <a:cs typeface="Calibri"/>
              <a:sym typeface="Calibri"/>
            </a:endParaRPr>
          </a:p>
        </p:txBody>
      </p:sp>
      <p:sp>
        <p:nvSpPr>
          <p:cNvPr id="95" name="Google Shape;95;p16"/>
          <p:cNvSpPr/>
          <p:nvPr/>
        </p:nvSpPr>
        <p:spPr>
          <a:xfrm>
            <a:off x="244050" y="1026175"/>
            <a:ext cx="7127700" cy="1757400"/>
          </a:xfrm>
          <a:prstGeom prst="rect">
            <a:avLst/>
          </a:prstGeom>
          <a:solidFill>
            <a:schemeClr val="lt1"/>
          </a:solidFill>
          <a:ln cap="flat" cmpd="sng" w="9525">
            <a:solidFill>
              <a:srgbClr val="1C4587"/>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b="1" sz="1600" u="sng">
              <a:solidFill>
                <a:srgbClr val="1C4587"/>
              </a:solidFill>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sz="1500">
                <a:solidFill>
                  <a:srgbClr val="1C4587"/>
                </a:solidFill>
                <a:latin typeface="Calibri"/>
                <a:ea typeface="Calibri"/>
                <a:cs typeface="Calibri"/>
                <a:sym typeface="Calibri"/>
              </a:rPr>
              <a:t>Trips/Events 25/26 Summary</a:t>
            </a:r>
            <a:r>
              <a:rPr lang="en-GB" sz="1500">
                <a:solidFill>
                  <a:srgbClr val="1C4587"/>
                </a:solidFill>
                <a:latin typeface="Calibri"/>
                <a:ea typeface="Calibri"/>
                <a:cs typeface="Calibri"/>
                <a:sym typeface="Calibri"/>
              </a:rPr>
              <a:t> - </a:t>
            </a:r>
            <a:r>
              <a:rPr lang="en-GB" sz="1500" u="sng">
                <a:solidFill>
                  <a:schemeClr val="accent5"/>
                </a:solidFill>
                <a:latin typeface="Calibri"/>
                <a:ea typeface="Calibri"/>
                <a:cs typeface="Calibri"/>
                <a:sym typeface="Calibri"/>
                <a:hlinkClick r:id="rId4">
                  <a:extLst>
                    <a:ext uri="{A12FA001-AC4F-418D-AE19-62706E023703}">
                      <ahyp:hlinkClr val="tx"/>
                    </a:ext>
                  </a:extLst>
                </a:hlinkClick>
              </a:rPr>
              <a:t>Letter</a:t>
            </a:r>
            <a:endParaRPr sz="1500">
              <a:solidFill>
                <a:schemeClr val="accent5"/>
              </a:solidFill>
              <a:latin typeface="Calibri"/>
              <a:ea typeface="Calibri"/>
              <a:cs typeface="Calibri"/>
              <a:sym typeface="Calibri"/>
            </a:endParaRPr>
          </a:p>
          <a:p>
            <a:pPr indent="-323850" lvl="0" marL="457200" rtl="0" algn="l">
              <a:lnSpc>
                <a:spcPct val="115000"/>
              </a:lnSpc>
              <a:spcBef>
                <a:spcPts val="0"/>
              </a:spcBef>
              <a:spcAft>
                <a:spcPts val="0"/>
              </a:spcAft>
              <a:buClr>
                <a:srgbClr val="1C4587"/>
              </a:buClr>
              <a:buSzPts val="1500"/>
              <a:buFont typeface="Calibri"/>
              <a:buChar char="●"/>
            </a:pPr>
            <a:r>
              <a:rPr b="1" lang="en-GB">
                <a:solidFill>
                  <a:srgbClr val="1C4587"/>
                </a:solidFill>
                <a:highlight>
                  <a:schemeClr val="lt1"/>
                </a:highlight>
                <a:latin typeface="Calibri"/>
                <a:ea typeface="Calibri"/>
                <a:cs typeface="Calibri"/>
                <a:sym typeface="Calibri"/>
              </a:rPr>
              <a:t>Thursday 9th October-</a:t>
            </a:r>
            <a:r>
              <a:rPr lang="en-GB">
                <a:solidFill>
                  <a:srgbClr val="1C4587"/>
                </a:solidFill>
                <a:highlight>
                  <a:schemeClr val="lt1"/>
                </a:highlight>
                <a:latin typeface="Calibri"/>
                <a:ea typeface="Calibri"/>
                <a:cs typeface="Calibri"/>
                <a:sym typeface="Calibri"/>
              </a:rPr>
              <a:t> Early Years Teddy Bears Picnic - </a:t>
            </a:r>
            <a:r>
              <a:rPr lang="en-GB" u="sng">
                <a:solidFill>
                  <a:schemeClr val="hlink"/>
                </a:solidFill>
                <a:highlight>
                  <a:schemeClr val="lt1"/>
                </a:highlight>
                <a:latin typeface="Calibri"/>
                <a:ea typeface="Calibri"/>
                <a:cs typeface="Calibri"/>
                <a:sym typeface="Calibri"/>
                <a:hlinkClick r:id="rId5"/>
              </a:rPr>
              <a:t>Letter</a:t>
            </a:r>
            <a:endParaRPr sz="1500">
              <a:solidFill>
                <a:srgbClr val="1C4587"/>
              </a:solidFill>
              <a:highlight>
                <a:schemeClr val="lt1"/>
              </a:highlight>
              <a:latin typeface="Calibri"/>
              <a:ea typeface="Calibri"/>
              <a:cs typeface="Calibri"/>
              <a:sym typeface="Calibri"/>
            </a:endParaRPr>
          </a:p>
          <a:p>
            <a:pPr indent="-323850" lvl="0" marL="457200" rtl="0" algn="l">
              <a:spcBef>
                <a:spcPts val="0"/>
              </a:spcBef>
              <a:spcAft>
                <a:spcPts val="0"/>
              </a:spcAft>
              <a:buClr>
                <a:srgbClr val="FF0000"/>
              </a:buClr>
              <a:buSzPts val="1500"/>
              <a:buFont typeface="Calibri"/>
              <a:buChar char="●"/>
            </a:pPr>
            <a:r>
              <a:rPr b="1" lang="en-GB" sz="1500">
                <a:solidFill>
                  <a:srgbClr val="FF0000"/>
                </a:solidFill>
                <a:highlight>
                  <a:schemeClr val="lt1"/>
                </a:highlight>
                <a:latin typeface="Calibri"/>
                <a:ea typeface="Calibri"/>
                <a:cs typeface="Calibri"/>
                <a:sym typeface="Calibri"/>
              </a:rPr>
              <a:t>Friday 14th November -</a:t>
            </a:r>
            <a:r>
              <a:rPr lang="en-GB" sz="1500">
                <a:solidFill>
                  <a:srgbClr val="FF0000"/>
                </a:solidFill>
                <a:highlight>
                  <a:schemeClr val="lt1"/>
                </a:highlight>
                <a:latin typeface="Calibri"/>
                <a:ea typeface="Calibri"/>
                <a:cs typeface="Calibri"/>
                <a:sym typeface="Calibri"/>
              </a:rPr>
              <a:t> 14:30 - Parent Phonics information presentation - open for Nursery, Reception, Year 1, year 2, year 3 parents in studio </a:t>
            </a:r>
            <a:endParaRPr sz="1500">
              <a:solidFill>
                <a:srgbClr val="FF0000"/>
              </a:solidFill>
              <a:highlight>
                <a:schemeClr val="lt1"/>
              </a:highlight>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a:solidFill>
                  <a:srgbClr val="1C4587"/>
                </a:solidFill>
                <a:highlight>
                  <a:schemeClr val="lt1"/>
                </a:highlight>
                <a:latin typeface="Calibri"/>
                <a:ea typeface="Calibri"/>
                <a:cs typeface="Calibri"/>
                <a:sym typeface="Calibri"/>
              </a:rPr>
              <a:t>Tuesday 9th December </a:t>
            </a:r>
            <a:r>
              <a:rPr lang="en-GB">
                <a:solidFill>
                  <a:srgbClr val="1C4587"/>
                </a:solidFill>
                <a:highlight>
                  <a:schemeClr val="lt1"/>
                </a:highlight>
                <a:latin typeface="Calibri"/>
                <a:ea typeface="Calibri"/>
                <a:cs typeface="Calibri"/>
                <a:sym typeface="Calibri"/>
              </a:rPr>
              <a:t>- Nursery Christmas Performance - Time to follow</a:t>
            </a:r>
            <a:endParaRPr>
              <a:solidFill>
                <a:srgbClr val="1C4587"/>
              </a:solidFill>
              <a:highlight>
                <a:schemeClr val="lt1"/>
              </a:highlight>
              <a:latin typeface="Calibri"/>
              <a:ea typeface="Calibri"/>
              <a:cs typeface="Calibri"/>
              <a:sym typeface="Calibri"/>
            </a:endParaRPr>
          </a:p>
          <a:p>
            <a:pPr indent="0" lvl="0" marL="0" rtl="0" algn="l">
              <a:spcBef>
                <a:spcPts val="0"/>
              </a:spcBef>
              <a:spcAft>
                <a:spcPts val="0"/>
              </a:spcAft>
              <a:buNone/>
            </a:pPr>
            <a:r>
              <a:t/>
            </a:r>
            <a:endParaRPr>
              <a:solidFill>
                <a:srgbClr val="1C4587"/>
              </a:solidFill>
              <a:highlight>
                <a:schemeClr val="lt1"/>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t/>
            </a:r>
            <a:endParaRPr sz="1200">
              <a:solidFill>
                <a:srgbClr val="1C4587"/>
              </a:solidFill>
              <a:highlight>
                <a:schemeClr val="lt1"/>
              </a:highlight>
              <a:latin typeface="Calibri"/>
              <a:ea typeface="Calibri"/>
              <a:cs typeface="Calibri"/>
              <a:sym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1C4587"/>
        </a:solidFill>
      </p:bgPr>
    </p:bg>
    <p:spTree>
      <p:nvGrpSpPr>
        <p:cNvPr id="99" name="Shape 99"/>
        <p:cNvGrpSpPr/>
        <p:nvPr/>
      </p:nvGrpSpPr>
      <p:grpSpPr>
        <a:xfrm>
          <a:off x="0" y="0"/>
          <a:ext cx="0" cy="0"/>
          <a:chOff x="0" y="0"/>
          <a:chExt cx="0" cy="0"/>
        </a:xfrm>
      </p:grpSpPr>
      <p:sp>
        <p:nvSpPr>
          <p:cNvPr id="100" name="Google Shape;100;p17"/>
          <p:cNvSpPr/>
          <p:nvPr/>
        </p:nvSpPr>
        <p:spPr>
          <a:xfrm>
            <a:off x="157950" y="163050"/>
            <a:ext cx="7388100" cy="10381800"/>
          </a:xfrm>
          <a:prstGeom prst="rect">
            <a:avLst/>
          </a:prstGeom>
          <a:solidFill>
            <a:schemeClr val="l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457200" rtl="0" algn="l">
              <a:spcBef>
                <a:spcPts val="0"/>
              </a:spcBef>
              <a:spcAft>
                <a:spcPts val="0"/>
              </a:spcAft>
              <a:buNone/>
            </a:pPr>
            <a:r>
              <a:t/>
            </a:r>
            <a:endParaRPr/>
          </a:p>
        </p:txBody>
      </p:sp>
      <p:sp>
        <p:nvSpPr>
          <p:cNvPr id="101" name="Google Shape;101;p17"/>
          <p:cNvSpPr txBox="1"/>
          <p:nvPr/>
        </p:nvSpPr>
        <p:spPr>
          <a:xfrm>
            <a:off x="294675" y="239250"/>
            <a:ext cx="2905500" cy="506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GB" sz="2500">
                <a:solidFill>
                  <a:srgbClr val="1C4587"/>
                </a:solidFill>
                <a:latin typeface="Calibri"/>
                <a:ea typeface="Calibri"/>
                <a:cs typeface="Calibri"/>
                <a:sym typeface="Calibri"/>
              </a:rPr>
              <a:t>Reception</a:t>
            </a:r>
            <a:endParaRPr sz="2200">
              <a:solidFill>
                <a:schemeClr val="dk2"/>
              </a:solidFill>
            </a:endParaRPr>
          </a:p>
        </p:txBody>
      </p:sp>
      <p:sp>
        <p:nvSpPr>
          <p:cNvPr id="102" name="Google Shape;102;p17"/>
          <p:cNvSpPr txBox="1"/>
          <p:nvPr/>
        </p:nvSpPr>
        <p:spPr>
          <a:xfrm>
            <a:off x="217050" y="4609625"/>
            <a:ext cx="7155600" cy="5804400"/>
          </a:xfrm>
          <a:prstGeom prst="rect">
            <a:avLst/>
          </a:prstGeom>
          <a:noFill/>
          <a:ln cap="flat" cmpd="sng" w="9525">
            <a:solidFill>
              <a:srgbClr val="1C4587"/>
            </a:solidFill>
            <a:prstDash val="solid"/>
            <a:round/>
            <a:headEnd len="sm" w="sm" type="none"/>
            <a:tailEnd len="sm" w="sm" type="none"/>
          </a:ln>
        </p:spPr>
        <p:txBody>
          <a:bodyPr anchorCtr="0" anchor="t" bIns="91425" lIns="91425" spcFirstLastPara="1" rIns="91425" wrap="square" tIns="91425">
            <a:noAutofit/>
          </a:bodyPr>
          <a:lstStyle/>
          <a:p>
            <a:pPr indent="0" lvl="0" marL="0" rtl="0" algn="l">
              <a:spcBef>
                <a:spcPts val="0"/>
              </a:spcBef>
              <a:spcAft>
                <a:spcPts val="0"/>
              </a:spcAft>
              <a:buNone/>
            </a:pPr>
            <a:r>
              <a:rPr b="1" lang="en-GB" sz="1800">
                <a:solidFill>
                  <a:srgbClr val="1C4587"/>
                </a:solidFill>
                <a:latin typeface="Calibri"/>
                <a:ea typeface="Calibri"/>
                <a:cs typeface="Calibri"/>
                <a:sym typeface="Calibri"/>
              </a:rPr>
              <a:t>In Reception this week…</a:t>
            </a:r>
            <a:endParaRPr b="1" sz="1800">
              <a:solidFill>
                <a:srgbClr val="1C4587"/>
              </a:solidFill>
              <a:latin typeface="Calibri"/>
              <a:ea typeface="Calibri"/>
              <a:cs typeface="Calibri"/>
              <a:sym typeface="Calibri"/>
            </a:endParaRPr>
          </a:p>
          <a:p>
            <a:pPr indent="0" lvl="0" marL="0" rtl="0" algn="l">
              <a:spcBef>
                <a:spcPts val="0"/>
              </a:spcBef>
              <a:spcAft>
                <a:spcPts val="0"/>
              </a:spcAft>
              <a:buNone/>
            </a:pPr>
            <a:r>
              <a:t/>
            </a:r>
            <a:endParaRPr b="1" sz="18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rPr lang="en-GB" sz="1100">
                <a:solidFill>
                  <a:srgbClr val="1C4587"/>
                </a:solidFill>
              </a:rPr>
              <a:t>What another fantastic week the children have had. This week the children have been learning the story 'Brown Bear, Brown Bear, what do you see?'. We then learnt about different colours and how you can mix two colours together to make a new colour. Also, the children then looked at themselves in a mirror and created amazing self-portraits. </a:t>
            </a:r>
            <a:endParaRPr sz="1100">
              <a:solidFill>
                <a:srgbClr val="1C4587"/>
              </a:solidFill>
            </a:endParaRPr>
          </a:p>
          <a:p>
            <a:pPr indent="0" lvl="0" marL="0" rtl="0" algn="l">
              <a:lnSpc>
                <a:spcPct val="115000"/>
              </a:lnSpc>
              <a:spcBef>
                <a:spcPts val="0"/>
              </a:spcBef>
              <a:spcAft>
                <a:spcPts val="0"/>
              </a:spcAft>
              <a:buClr>
                <a:schemeClr val="dk1"/>
              </a:buClr>
              <a:buSzPts val="1100"/>
              <a:buFont typeface="Arial"/>
              <a:buNone/>
            </a:pPr>
            <a:r>
              <a:t/>
            </a:r>
            <a:endParaRPr sz="1100">
              <a:solidFill>
                <a:srgbClr val="1C4587"/>
              </a:solidFill>
            </a:endParaRPr>
          </a:p>
          <a:p>
            <a:pPr indent="0" lvl="0" marL="0" rtl="0" algn="l">
              <a:lnSpc>
                <a:spcPct val="115000"/>
              </a:lnSpc>
              <a:spcBef>
                <a:spcPts val="0"/>
              </a:spcBef>
              <a:spcAft>
                <a:spcPts val="0"/>
              </a:spcAft>
              <a:buClr>
                <a:schemeClr val="dk1"/>
              </a:buClr>
              <a:buSzPts val="1100"/>
              <a:buFont typeface="Arial"/>
              <a:buNone/>
            </a:pPr>
            <a:r>
              <a:rPr lang="en-GB" sz="1100">
                <a:solidFill>
                  <a:srgbClr val="1C4587"/>
                </a:solidFill>
              </a:rPr>
              <a:t>We have also started Phonics, learning the sounds m,a,s,d,t. Today, your child will come home with their homework folder and a sticker with the sounds they have learnt. Please ask your child to say the sounds to you. In their homework folder you will find some practice sheets for your child to consolidate the formation of each letter. Please bring your child's homework folder back into school every </a:t>
            </a:r>
            <a:r>
              <a:rPr b="1" lang="en-GB" sz="1100">
                <a:solidFill>
                  <a:srgbClr val="1C4587"/>
                </a:solidFill>
              </a:rPr>
              <a:t>Wednesday</a:t>
            </a:r>
            <a:r>
              <a:rPr lang="en-GB" sz="1100">
                <a:solidFill>
                  <a:srgbClr val="1C4587"/>
                </a:solidFill>
              </a:rPr>
              <a:t>. </a:t>
            </a:r>
            <a:endParaRPr sz="1100">
              <a:solidFill>
                <a:srgbClr val="1C4587"/>
              </a:solidFill>
            </a:endParaRPr>
          </a:p>
          <a:p>
            <a:pPr indent="0" lvl="0" marL="0" rtl="0" algn="l">
              <a:lnSpc>
                <a:spcPct val="115000"/>
              </a:lnSpc>
              <a:spcBef>
                <a:spcPts val="0"/>
              </a:spcBef>
              <a:spcAft>
                <a:spcPts val="0"/>
              </a:spcAft>
              <a:buClr>
                <a:schemeClr val="dk1"/>
              </a:buClr>
              <a:buSzPts val="1100"/>
              <a:buFont typeface="Arial"/>
              <a:buNone/>
            </a:pPr>
            <a:r>
              <a:t/>
            </a:r>
            <a:endParaRPr sz="1100">
              <a:solidFill>
                <a:srgbClr val="1C4587"/>
              </a:solidFill>
            </a:endParaRPr>
          </a:p>
          <a:p>
            <a:pPr indent="0" lvl="0" marL="0" rtl="0" algn="l">
              <a:lnSpc>
                <a:spcPct val="115000"/>
              </a:lnSpc>
              <a:spcBef>
                <a:spcPts val="0"/>
              </a:spcBef>
              <a:spcAft>
                <a:spcPts val="0"/>
              </a:spcAft>
              <a:buClr>
                <a:schemeClr val="dk1"/>
              </a:buClr>
              <a:buSzPts val="1100"/>
              <a:buFont typeface="Arial"/>
              <a:buNone/>
            </a:pPr>
            <a:r>
              <a:rPr lang="en-GB" sz="1100">
                <a:solidFill>
                  <a:srgbClr val="1C4587"/>
                </a:solidFill>
              </a:rPr>
              <a:t>Please see below the QR code &amp; link which will take you directly to the Read Write Inc site with some videos that your child can watch to ensure they are saying the correct pronunciation of sound. </a:t>
            </a:r>
            <a:endParaRPr sz="1100">
              <a:solidFill>
                <a:srgbClr val="1C4587"/>
              </a:solidFill>
            </a:endParaRPr>
          </a:p>
          <a:p>
            <a:pPr indent="0" lvl="0" marL="0" rtl="0" algn="l">
              <a:lnSpc>
                <a:spcPct val="115000"/>
              </a:lnSpc>
              <a:spcBef>
                <a:spcPts val="0"/>
              </a:spcBef>
              <a:spcAft>
                <a:spcPts val="0"/>
              </a:spcAft>
              <a:buClr>
                <a:schemeClr val="dk1"/>
              </a:buClr>
              <a:buSzPts val="1100"/>
              <a:buFont typeface="Arial"/>
              <a:buNone/>
            </a:pPr>
            <a:r>
              <a:t/>
            </a:r>
            <a:endParaRPr sz="1100">
              <a:solidFill>
                <a:srgbClr val="1C4587"/>
              </a:solidFill>
            </a:endParaRPr>
          </a:p>
          <a:p>
            <a:pPr indent="0" lvl="0" marL="0" rtl="0" algn="l">
              <a:lnSpc>
                <a:spcPct val="115000"/>
              </a:lnSpc>
              <a:spcBef>
                <a:spcPts val="0"/>
              </a:spcBef>
              <a:spcAft>
                <a:spcPts val="0"/>
              </a:spcAft>
              <a:buClr>
                <a:schemeClr val="dk1"/>
              </a:buClr>
              <a:buSzPts val="1100"/>
              <a:buFont typeface="Arial"/>
              <a:buNone/>
            </a:pPr>
            <a:r>
              <a:rPr lang="en-GB" sz="1100" u="sng">
                <a:solidFill>
                  <a:srgbClr val="1C4587"/>
                </a:solidFill>
                <a:hlinkClick r:id="rId3">
                  <a:extLst>
                    <a:ext uri="{A12FA001-AC4F-418D-AE19-62706E023703}">
                      <ahyp:hlinkClr val="tx"/>
                    </a:ext>
                  </a:extLst>
                </a:hlinkClick>
              </a:rPr>
              <a:t>http://schools.ruthmiskin.com/resources/vc-pathways/251737/VSWBk4FpEdvciAYt</a:t>
            </a:r>
            <a:r>
              <a:rPr lang="en-GB" sz="1100">
                <a:solidFill>
                  <a:srgbClr val="1C4587"/>
                </a:solidFill>
              </a:rPr>
              <a:t> </a:t>
            </a:r>
            <a:endParaRPr sz="1100">
              <a:solidFill>
                <a:srgbClr val="1C4587"/>
              </a:solidFill>
            </a:endParaRPr>
          </a:p>
          <a:p>
            <a:pPr indent="0" lvl="0" marL="0" rtl="0" algn="l">
              <a:lnSpc>
                <a:spcPct val="115000"/>
              </a:lnSpc>
              <a:spcBef>
                <a:spcPts val="0"/>
              </a:spcBef>
              <a:spcAft>
                <a:spcPts val="0"/>
              </a:spcAft>
              <a:buClr>
                <a:schemeClr val="dk1"/>
              </a:buClr>
              <a:buSzPts val="1100"/>
              <a:buFont typeface="Arial"/>
              <a:buNone/>
            </a:pPr>
            <a:r>
              <a:t/>
            </a:r>
            <a:endParaRPr sz="1100">
              <a:solidFill>
                <a:srgbClr val="1C4587"/>
              </a:solidFill>
            </a:endParaRPr>
          </a:p>
          <a:p>
            <a:pPr indent="0" lvl="0" marL="0" rtl="0" algn="l">
              <a:lnSpc>
                <a:spcPct val="115000"/>
              </a:lnSpc>
              <a:spcBef>
                <a:spcPts val="0"/>
              </a:spcBef>
              <a:spcAft>
                <a:spcPts val="0"/>
              </a:spcAft>
              <a:buClr>
                <a:schemeClr val="dk1"/>
              </a:buClr>
              <a:buSzPts val="1100"/>
              <a:buFont typeface="Arial"/>
              <a:buNone/>
            </a:pPr>
            <a:r>
              <a:t/>
            </a:r>
            <a:endParaRPr sz="1200">
              <a:solidFill>
                <a:srgbClr val="1C4587"/>
              </a:solidFill>
              <a:highlight>
                <a:srgbClr val="FFFFFF"/>
              </a:highlight>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rPr lang="en-GB" sz="1300">
                <a:solidFill>
                  <a:srgbClr val="1C4587"/>
                </a:solidFill>
                <a:highlight>
                  <a:srgbClr val="FFFFFF"/>
                </a:highlight>
                <a:latin typeface="Calibri"/>
                <a:ea typeface="Calibri"/>
                <a:cs typeface="Calibri"/>
                <a:sym typeface="Calibri"/>
              </a:rPr>
              <a:t>Thank you for your c </a:t>
            </a:r>
            <a:r>
              <a:rPr lang="en-GB" sz="1300">
                <a:solidFill>
                  <a:srgbClr val="1C4587"/>
                </a:solidFill>
                <a:highlight>
                  <a:srgbClr val="FFFFFF"/>
                </a:highlight>
                <a:latin typeface="Calibri"/>
                <a:ea typeface="Calibri"/>
                <a:cs typeface="Calibri"/>
                <a:sym typeface="Calibri"/>
              </a:rPr>
              <a:t>continued</a:t>
            </a:r>
            <a:r>
              <a:rPr lang="en-GB" sz="1300">
                <a:solidFill>
                  <a:srgbClr val="1C4587"/>
                </a:solidFill>
                <a:highlight>
                  <a:srgbClr val="FFFFFF"/>
                </a:highlight>
                <a:latin typeface="Calibri"/>
                <a:ea typeface="Calibri"/>
                <a:cs typeface="Calibri"/>
                <a:sym typeface="Calibri"/>
              </a:rPr>
              <a:t> support, we hope you have a wonderful</a:t>
            </a:r>
            <a:br>
              <a:rPr lang="en-GB" sz="1300">
                <a:solidFill>
                  <a:srgbClr val="1C4587"/>
                </a:solidFill>
                <a:highlight>
                  <a:srgbClr val="FFFFFF"/>
                </a:highlight>
                <a:latin typeface="Calibri"/>
                <a:ea typeface="Calibri"/>
                <a:cs typeface="Calibri"/>
                <a:sym typeface="Calibri"/>
              </a:rPr>
            </a:br>
            <a:r>
              <a:rPr lang="en-GB" sz="1300">
                <a:solidFill>
                  <a:srgbClr val="1C4587"/>
                </a:solidFill>
                <a:highlight>
                  <a:srgbClr val="FFFFFF"/>
                </a:highlight>
                <a:latin typeface="Calibri"/>
                <a:ea typeface="Calibri"/>
                <a:cs typeface="Calibri"/>
                <a:sym typeface="Calibri"/>
              </a:rPr>
              <a:t>weekend. </a:t>
            </a:r>
            <a:br>
              <a:rPr lang="en-GB" sz="1300">
                <a:solidFill>
                  <a:srgbClr val="1C4587"/>
                </a:solidFill>
                <a:highlight>
                  <a:srgbClr val="FFFFFF"/>
                </a:highlight>
                <a:latin typeface="Calibri"/>
                <a:ea typeface="Calibri"/>
                <a:cs typeface="Calibri"/>
                <a:sym typeface="Calibri"/>
              </a:rPr>
            </a:br>
            <a:endParaRPr sz="1300">
              <a:solidFill>
                <a:srgbClr val="1C4587"/>
              </a:solidFill>
              <a:highlight>
                <a:srgbClr val="FFFFFF"/>
              </a:highlight>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rPr lang="en-GB" sz="1300">
                <a:solidFill>
                  <a:srgbClr val="1C4587"/>
                </a:solidFill>
                <a:highlight>
                  <a:srgbClr val="FFFFFF"/>
                </a:highlight>
                <a:latin typeface="Calibri"/>
                <a:ea typeface="Calibri"/>
                <a:cs typeface="Calibri"/>
                <a:sym typeface="Calibri"/>
              </a:rPr>
              <a:t>The Reception Team </a:t>
            </a:r>
            <a:endParaRPr sz="1300">
              <a:solidFill>
                <a:srgbClr val="1C4587"/>
              </a:solidFill>
              <a:highlight>
                <a:srgbClr val="FFFFFF"/>
              </a:highlight>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1100">
              <a:solidFill>
                <a:srgbClr val="1C4587"/>
              </a:solidFill>
              <a:highlight>
                <a:srgbClr val="FFFFFF"/>
              </a:highlight>
            </a:endParaRPr>
          </a:p>
          <a:p>
            <a:pPr indent="0" lvl="0" marL="0" rtl="0" algn="l">
              <a:lnSpc>
                <a:spcPct val="115000"/>
              </a:lnSpc>
              <a:spcBef>
                <a:spcPts val="0"/>
              </a:spcBef>
              <a:spcAft>
                <a:spcPts val="0"/>
              </a:spcAft>
              <a:buClr>
                <a:schemeClr val="dk1"/>
              </a:buClr>
              <a:buSzPts val="1100"/>
              <a:buFont typeface="Arial"/>
              <a:buNone/>
            </a:pPr>
            <a:r>
              <a:t/>
            </a:r>
            <a:endParaRPr sz="1900">
              <a:solidFill>
                <a:srgbClr val="1C4587"/>
              </a:solidFill>
              <a:highlight>
                <a:srgbClr val="FFFFFF"/>
              </a:highlight>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1900">
              <a:solidFill>
                <a:srgbClr val="1C4587"/>
              </a:solidFill>
              <a:highlight>
                <a:srgbClr val="FFFFFF"/>
              </a:highlight>
              <a:latin typeface="Calibri"/>
              <a:ea typeface="Calibri"/>
              <a:cs typeface="Calibri"/>
              <a:sym typeface="Calibri"/>
            </a:endParaRPr>
          </a:p>
          <a:p>
            <a:pPr indent="0" lvl="0" marL="0" rtl="0" algn="l">
              <a:lnSpc>
                <a:spcPct val="106999"/>
              </a:lnSpc>
              <a:spcBef>
                <a:spcPts val="0"/>
              </a:spcBef>
              <a:spcAft>
                <a:spcPts val="0"/>
              </a:spcAft>
              <a:buClr>
                <a:schemeClr val="dk1"/>
              </a:buClr>
              <a:buSzPts val="1100"/>
              <a:buFont typeface="Arial"/>
              <a:buNone/>
            </a:pPr>
            <a:r>
              <a:t/>
            </a:r>
            <a:endParaRPr sz="1500">
              <a:solidFill>
                <a:srgbClr val="1C4587"/>
              </a:solidFill>
              <a:highlight>
                <a:srgbClr val="FFFFFF"/>
              </a:highlight>
              <a:latin typeface="Calibri"/>
              <a:ea typeface="Calibri"/>
              <a:cs typeface="Calibri"/>
              <a:sym typeface="Calibri"/>
            </a:endParaRPr>
          </a:p>
          <a:p>
            <a:pPr indent="0" lvl="0" marL="0" rtl="0" algn="l">
              <a:lnSpc>
                <a:spcPct val="106999"/>
              </a:lnSpc>
              <a:spcBef>
                <a:spcPts val="800"/>
              </a:spcBef>
              <a:spcAft>
                <a:spcPts val="0"/>
              </a:spcAft>
              <a:buClr>
                <a:schemeClr val="dk1"/>
              </a:buClr>
              <a:buSzPts val="1100"/>
              <a:buFont typeface="Arial"/>
              <a:buNone/>
            </a:pPr>
            <a:r>
              <a:t/>
            </a:r>
            <a:endParaRPr b="1" sz="1300">
              <a:solidFill>
                <a:srgbClr val="1C4587"/>
              </a:solidFill>
              <a:highlight>
                <a:srgbClr val="FFFFFF"/>
              </a:highlight>
              <a:latin typeface="Calibri"/>
              <a:ea typeface="Calibri"/>
              <a:cs typeface="Calibri"/>
              <a:sym typeface="Calibri"/>
            </a:endParaRPr>
          </a:p>
          <a:p>
            <a:pPr indent="0" lvl="0" marL="0" rtl="0" algn="l">
              <a:lnSpc>
                <a:spcPct val="115000"/>
              </a:lnSpc>
              <a:spcBef>
                <a:spcPts val="800"/>
              </a:spcBef>
              <a:spcAft>
                <a:spcPts val="0"/>
              </a:spcAft>
              <a:buClr>
                <a:schemeClr val="dk1"/>
              </a:buClr>
              <a:buSzPts val="1100"/>
              <a:buFont typeface="Arial"/>
              <a:buNone/>
            </a:pPr>
            <a:r>
              <a:t/>
            </a:r>
            <a:endParaRPr sz="1200">
              <a:solidFill>
                <a:srgbClr val="1C4587"/>
              </a:solidFill>
              <a:highlight>
                <a:srgbClr val="FFFFFF"/>
              </a:highlight>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1200">
              <a:solidFill>
                <a:srgbClr val="1C4587"/>
              </a:solidFill>
              <a:highlight>
                <a:srgbClr val="FFFFFF"/>
              </a:highlight>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1300" u="sng">
              <a:solidFill>
                <a:srgbClr val="1C4587"/>
              </a:solidFill>
              <a:highlight>
                <a:srgbClr val="FFFFFF"/>
              </a:highlight>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1100">
              <a:solidFill>
                <a:srgbClr val="222222"/>
              </a:solidFill>
              <a:highlight>
                <a:srgbClr val="FFFFFF"/>
              </a:highlight>
            </a:endParaRPr>
          </a:p>
          <a:p>
            <a:pPr indent="0" lvl="0" marL="0" rtl="0" algn="l">
              <a:lnSpc>
                <a:spcPct val="115000"/>
              </a:lnSpc>
              <a:spcBef>
                <a:spcPts val="0"/>
              </a:spcBef>
              <a:spcAft>
                <a:spcPts val="0"/>
              </a:spcAft>
              <a:buClr>
                <a:schemeClr val="dk1"/>
              </a:buClr>
              <a:buSzPts val="1100"/>
              <a:buFont typeface="Arial"/>
              <a:buNone/>
            </a:pPr>
            <a:r>
              <a:t/>
            </a:r>
            <a:endParaRPr sz="1500">
              <a:solidFill>
                <a:srgbClr val="1C4587"/>
              </a:solidFill>
              <a:highlight>
                <a:srgbClr val="FFFFFF"/>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t/>
            </a:r>
            <a:endParaRPr sz="1300">
              <a:solidFill>
                <a:srgbClr val="1C4587"/>
              </a:solidFill>
              <a:highlight>
                <a:srgbClr val="FFFFFF"/>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t/>
            </a:r>
            <a:endParaRPr>
              <a:solidFill>
                <a:srgbClr val="1C4587"/>
              </a:solidFill>
              <a:highlight>
                <a:srgbClr val="FFFFFF"/>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t/>
            </a:r>
            <a:endParaRPr sz="1300">
              <a:solidFill>
                <a:srgbClr val="1C4587"/>
              </a:solidFill>
              <a:highlight>
                <a:srgbClr val="FFFFFF"/>
              </a:highlight>
              <a:latin typeface="Calibri"/>
              <a:ea typeface="Calibri"/>
              <a:cs typeface="Calibri"/>
              <a:sym typeface="Calibri"/>
            </a:endParaRPr>
          </a:p>
          <a:p>
            <a:pPr indent="0" lvl="0" marL="0" rtl="0" algn="l">
              <a:spcBef>
                <a:spcPts val="0"/>
              </a:spcBef>
              <a:spcAft>
                <a:spcPts val="0"/>
              </a:spcAft>
              <a:buNone/>
            </a:pPr>
            <a:r>
              <a:t/>
            </a:r>
            <a:endParaRPr>
              <a:solidFill>
                <a:srgbClr val="1C4587"/>
              </a:solidFill>
            </a:endParaRPr>
          </a:p>
          <a:p>
            <a:pPr indent="0" lvl="0" marL="0" rtl="0" algn="l">
              <a:spcBef>
                <a:spcPts val="0"/>
              </a:spcBef>
              <a:spcAft>
                <a:spcPts val="0"/>
              </a:spcAft>
              <a:buClr>
                <a:schemeClr val="dk1"/>
              </a:buClr>
              <a:buSzPts val="1100"/>
              <a:buFont typeface="Arial"/>
              <a:buNone/>
            </a:pPr>
            <a:r>
              <a:t/>
            </a:r>
            <a:endParaRPr sz="1100">
              <a:solidFill>
                <a:srgbClr val="1C4587"/>
              </a:solidFill>
              <a:highlight>
                <a:srgbClr val="FFFFFF"/>
              </a:highlight>
            </a:endParaRPr>
          </a:p>
          <a:p>
            <a:pPr indent="0" lvl="0" marL="0" rtl="0" algn="l">
              <a:spcBef>
                <a:spcPts val="0"/>
              </a:spcBef>
              <a:spcAft>
                <a:spcPts val="0"/>
              </a:spcAft>
              <a:buNone/>
            </a:pPr>
            <a:r>
              <a:t/>
            </a:r>
            <a:endParaRPr sz="1800">
              <a:solidFill>
                <a:schemeClr val="dk2"/>
              </a:solidFill>
            </a:endParaRPr>
          </a:p>
        </p:txBody>
      </p:sp>
      <p:pic>
        <p:nvPicPr>
          <p:cNvPr id="103" name="Google Shape;103;p17"/>
          <p:cNvPicPr preferRelativeResize="0"/>
          <p:nvPr/>
        </p:nvPicPr>
        <p:blipFill>
          <a:blip r:embed="rId4">
            <a:alphaModFix/>
          </a:blip>
          <a:stretch>
            <a:fillRect/>
          </a:stretch>
        </p:blipFill>
        <p:spPr>
          <a:xfrm>
            <a:off x="5257625" y="239250"/>
            <a:ext cx="2198501" cy="595475"/>
          </a:xfrm>
          <a:prstGeom prst="rect">
            <a:avLst/>
          </a:prstGeom>
          <a:solidFill>
            <a:schemeClr val="lt1"/>
          </a:solidFill>
          <a:ln>
            <a:noFill/>
          </a:ln>
        </p:spPr>
      </p:pic>
      <p:sp>
        <p:nvSpPr>
          <p:cNvPr id="104" name="Google Shape;104;p17"/>
          <p:cNvSpPr/>
          <p:nvPr/>
        </p:nvSpPr>
        <p:spPr>
          <a:xfrm>
            <a:off x="217050" y="996725"/>
            <a:ext cx="7212600" cy="3428700"/>
          </a:xfrm>
          <a:prstGeom prst="rect">
            <a:avLst/>
          </a:prstGeom>
          <a:solidFill>
            <a:schemeClr val="lt1"/>
          </a:solidFill>
          <a:ln cap="flat" cmpd="sng" w="9525">
            <a:solidFill>
              <a:srgbClr val="1C4587"/>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b="1" sz="1600" u="sng">
              <a:solidFill>
                <a:srgbClr val="1C4587"/>
              </a:solidFill>
              <a:latin typeface="Calibri"/>
              <a:ea typeface="Calibri"/>
              <a:cs typeface="Calibri"/>
              <a:sym typeface="Calibri"/>
            </a:endParaRPr>
          </a:p>
          <a:p>
            <a:pPr indent="-317500" lvl="0" marL="457200" rtl="0" algn="l">
              <a:lnSpc>
                <a:spcPct val="115000"/>
              </a:lnSpc>
              <a:spcBef>
                <a:spcPts val="0"/>
              </a:spcBef>
              <a:spcAft>
                <a:spcPts val="0"/>
              </a:spcAft>
              <a:buClr>
                <a:srgbClr val="1C4587"/>
              </a:buClr>
              <a:buSzPts val="1400"/>
              <a:buFont typeface="Calibri"/>
              <a:buChar char="●"/>
            </a:pPr>
            <a:r>
              <a:rPr b="1" lang="en-GB">
                <a:solidFill>
                  <a:srgbClr val="1C4587"/>
                </a:solidFill>
                <a:highlight>
                  <a:srgbClr val="FFFFFF"/>
                </a:highlight>
                <a:latin typeface="Calibri"/>
                <a:ea typeface="Calibri"/>
                <a:cs typeface="Calibri"/>
                <a:sym typeface="Calibri"/>
              </a:rPr>
              <a:t>Trips/Events 25/26 Summary </a:t>
            </a:r>
            <a:r>
              <a:rPr lang="en-GB">
                <a:solidFill>
                  <a:srgbClr val="1C4587"/>
                </a:solidFill>
                <a:highlight>
                  <a:srgbClr val="FFFFFF"/>
                </a:highlight>
                <a:latin typeface="Calibri"/>
                <a:ea typeface="Calibri"/>
                <a:cs typeface="Calibri"/>
                <a:sym typeface="Calibri"/>
              </a:rPr>
              <a:t>-</a:t>
            </a:r>
            <a:r>
              <a:rPr lang="en-GB">
                <a:solidFill>
                  <a:schemeClr val="accent5"/>
                </a:solidFill>
                <a:highlight>
                  <a:srgbClr val="FFFFFF"/>
                </a:highlight>
                <a:latin typeface="Calibri"/>
                <a:ea typeface="Calibri"/>
                <a:cs typeface="Calibri"/>
                <a:sym typeface="Calibri"/>
              </a:rPr>
              <a:t> </a:t>
            </a:r>
            <a:r>
              <a:rPr lang="en-GB" u="sng">
                <a:solidFill>
                  <a:schemeClr val="accent5"/>
                </a:solidFill>
                <a:highlight>
                  <a:srgbClr val="FFFFFF"/>
                </a:highlight>
                <a:latin typeface="Calibri"/>
                <a:ea typeface="Calibri"/>
                <a:cs typeface="Calibri"/>
                <a:sym typeface="Calibri"/>
                <a:hlinkClick r:id="rId5">
                  <a:extLst>
                    <a:ext uri="{A12FA001-AC4F-418D-AE19-62706E023703}">
                      <ahyp:hlinkClr val="tx"/>
                    </a:ext>
                  </a:extLst>
                </a:hlinkClick>
              </a:rPr>
              <a:t>Letter</a:t>
            </a:r>
            <a:endParaRPr>
              <a:solidFill>
                <a:schemeClr val="accent5"/>
              </a:solidFill>
              <a:highlight>
                <a:srgbClr val="FFFFFF"/>
              </a:highlight>
              <a:latin typeface="Calibri"/>
              <a:ea typeface="Calibri"/>
              <a:cs typeface="Calibri"/>
              <a:sym typeface="Calibri"/>
            </a:endParaRPr>
          </a:p>
          <a:p>
            <a:pPr indent="-317500" lvl="0" marL="457200" rtl="0" algn="l">
              <a:lnSpc>
                <a:spcPct val="115000"/>
              </a:lnSpc>
              <a:spcBef>
                <a:spcPts val="0"/>
              </a:spcBef>
              <a:spcAft>
                <a:spcPts val="0"/>
              </a:spcAft>
              <a:buClr>
                <a:srgbClr val="1C4587"/>
              </a:buClr>
              <a:buSzPts val="1400"/>
              <a:buFont typeface="Calibri"/>
              <a:buChar char="●"/>
            </a:pPr>
            <a:r>
              <a:rPr b="1" lang="en-GB">
                <a:solidFill>
                  <a:srgbClr val="1C4587"/>
                </a:solidFill>
                <a:highlight>
                  <a:srgbClr val="FFFFFF"/>
                </a:highlight>
                <a:latin typeface="Calibri"/>
                <a:ea typeface="Calibri"/>
                <a:cs typeface="Calibri"/>
                <a:sym typeface="Calibri"/>
              </a:rPr>
              <a:t>Tuesday 30th September - Reception Road Safety Day - </a:t>
            </a:r>
            <a:r>
              <a:rPr lang="en-GB" u="sng">
                <a:solidFill>
                  <a:schemeClr val="accent5"/>
                </a:solidFill>
                <a:highlight>
                  <a:srgbClr val="FFFFFF"/>
                </a:highlight>
                <a:latin typeface="Calibri"/>
                <a:ea typeface="Calibri"/>
                <a:cs typeface="Calibri"/>
                <a:sym typeface="Calibri"/>
                <a:hlinkClick r:id="rId6">
                  <a:extLst>
                    <a:ext uri="{A12FA001-AC4F-418D-AE19-62706E023703}">
                      <ahyp:hlinkClr val="tx"/>
                    </a:ext>
                  </a:extLst>
                </a:hlinkClick>
              </a:rPr>
              <a:t>Letter</a:t>
            </a:r>
            <a:endParaRPr>
              <a:solidFill>
                <a:schemeClr val="accent5"/>
              </a:solidFill>
              <a:highlight>
                <a:srgbClr val="FFFFFF"/>
              </a:highlight>
              <a:latin typeface="Calibri"/>
              <a:ea typeface="Calibri"/>
              <a:cs typeface="Calibri"/>
              <a:sym typeface="Calibri"/>
            </a:endParaRPr>
          </a:p>
          <a:p>
            <a:pPr indent="-317500" lvl="0" marL="457200" rtl="0" algn="l">
              <a:lnSpc>
                <a:spcPct val="115000"/>
              </a:lnSpc>
              <a:spcBef>
                <a:spcPts val="0"/>
              </a:spcBef>
              <a:spcAft>
                <a:spcPts val="0"/>
              </a:spcAft>
              <a:buClr>
                <a:srgbClr val="1C4587"/>
              </a:buClr>
              <a:buSzPts val="1400"/>
              <a:buFont typeface="Calibri"/>
              <a:buChar char="●"/>
            </a:pPr>
            <a:r>
              <a:rPr b="1" lang="en-GB">
                <a:solidFill>
                  <a:srgbClr val="1C4587"/>
                </a:solidFill>
                <a:highlight>
                  <a:srgbClr val="FFFFFF"/>
                </a:highlight>
                <a:latin typeface="Calibri"/>
                <a:ea typeface="Calibri"/>
                <a:cs typeface="Calibri"/>
                <a:sym typeface="Calibri"/>
              </a:rPr>
              <a:t>Tuesday 7th October </a:t>
            </a:r>
            <a:r>
              <a:rPr lang="en-GB">
                <a:solidFill>
                  <a:srgbClr val="1C4587"/>
                </a:solidFill>
                <a:highlight>
                  <a:srgbClr val="FFFFFF"/>
                </a:highlight>
                <a:latin typeface="Calibri"/>
                <a:ea typeface="Calibri"/>
                <a:cs typeface="Calibri"/>
                <a:sym typeface="Calibri"/>
              </a:rPr>
              <a:t>- Reception disco 4:30pm - 5:30pm - Parents to stay please - Tickets can be purchased </a:t>
            </a:r>
            <a:r>
              <a:rPr lang="en-GB" u="sng">
                <a:solidFill>
                  <a:schemeClr val="hlink"/>
                </a:solidFill>
                <a:highlight>
                  <a:schemeClr val="lt1"/>
                </a:highlight>
                <a:latin typeface="Calibri"/>
                <a:ea typeface="Calibri"/>
                <a:cs typeface="Calibri"/>
                <a:sym typeface="Calibri"/>
                <a:hlinkClick r:id="rId7"/>
              </a:rPr>
              <a:t>HERE</a:t>
            </a:r>
            <a:endParaRPr>
              <a:solidFill>
                <a:srgbClr val="FF0000"/>
              </a:solidFill>
              <a:highlight>
                <a:schemeClr val="lt1"/>
              </a:highlight>
              <a:latin typeface="Calibri"/>
              <a:ea typeface="Calibri"/>
              <a:cs typeface="Calibri"/>
              <a:sym typeface="Calibri"/>
            </a:endParaRPr>
          </a:p>
          <a:p>
            <a:pPr indent="-317500" lvl="0" marL="457200" rtl="0" algn="l">
              <a:lnSpc>
                <a:spcPct val="115000"/>
              </a:lnSpc>
              <a:spcBef>
                <a:spcPts val="0"/>
              </a:spcBef>
              <a:spcAft>
                <a:spcPts val="0"/>
              </a:spcAft>
              <a:buClr>
                <a:srgbClr val="1C4587"/>
              </a:buClr>
              <a:buSzPts val="1400"/>
              <a:buFont typeface="Calibri"/>
              <a:buChar char="●"/>
            </a:pPr>
            <a:r>
              <a:rPr b="1" lang="en-GB">
                <a:solidFill>
                  <a:srgbClr val="1C4587"/>
                </a:solidFill>
                <a:highlight>
                  <a:srgbClr val="FFFFFF"/>
                </a:highlight>
                <a:latin typeface="Calibri"/>
                <a:ea typeface="Calibri"/>
                <a:cs typeface="Calibri"/>
                <a:sym typeface="Calibri"/>
              </a:rPr>
              <a:t>Thursday 9th October-</a:t>
            </a:r>
            <a:r>
              <a:rPr lang="en-GB">
                <a:solidFill>
                  <a:srgbClr val="1C4587"/>
                </a:solidFill>
                <a:highlight>
                  <a:srgbClr val="FFFFFF"/>
                </a:highlight>
                <a:latin typeface="Calibri"/>
                <a:ea typeface="Calibri"/>
                <a:cs typeface="Calibri"/>
                <a:sym typeface="Calibri"/>
              </a:rPr>
              <a:t> Early Years Teddy Bears Picnic - </a:t>
            </a:r>
            <a:r>
              <a:rPr lang="en-GB">
                <a:solidFill>
                  <a:srgbClr val="1C4587"/>
                </a:solidFill>
                <a:highlight>
                  <a:schemeClr val="lt1"/>
                </a:highlight>
                <a:latin typeface="Calibri"/>
                <a:ea typeface="Calibri"/>
                <a:cs typeface="Calibri"/>
                <a:sym typeface="Calibri"/>
              </a:rPr>
              <a:t> </a:t>
            </a:r>
            <a:r>
              <a:rPr lang="en-GB" u="sng">
                <a:solidFill>
                  <a:schemeClr val="accent5"/>
                </a:solidFill>
                <a:highlight>
                  <a:schemeClr val="lt1"/>
                </a:highlight>
                <a:latin typeface="Calibri"/>
                <a:ea typeface="Calibri"/>
                <a:cs typeface="Calibri"/>
                <a:sym typeface="Calibri"/>
                <a:hlinkClick r:id="rId8">
                  <a:extLst>
                    <a:ext uri="{A12FA001-AC4F-418D-AE19-62706E023703}">
                      <ahyp:hlinkClr val="tx"/>
                    </a:ext>
                  </a:extLst>
                </a:hlinkClick>
              </a:rPr>
              <a:t>Letter</a:t>
            </a:r>
            <a:endParaRPr>
              <a:solidFill>
                <a:srgbClr val="1C4587"/>
              </a:solidFill>
              <a:highlight>
                <a:srgbClr val="FFFF00"/>
              </a:highlight>
              <a:latin typeface="Calibri"/>
              <a:ea typeface="Calibri"/>
              <a:cs typeface="Calibri"/>
              <a:sym typeface="Calibri"/>
            </a:endParaRPr>
          </a:p>
          <a:p>
            <a:pPr indent="-317500" lvl="0" marL="457200" rtl="0" algn="l">
              <a:spcBef>
                <a:spcPts val="0"/>
              </a:spcBef>
              <a:spcAft>
                <a:spcPts val="0"/>
              </a:spcAft>
              <a:buClr>
                <a:srgbClr val="FF0000"/>
              </a:buClr>
              <a:buSzPts val="1400"/>
              <a:buFont typeface="Calibri"/>
              <a:buChar char="●"/>
            </a:pPr>
            <a:r>
              <a:rPr b="1" lang="en-GB" sz="1500">
                <a:solidFill>
                  <a:srgbClr val="FF0000"/>
                </a:solidFill>
                <a:highlight>
                  <a:schemeClr val="lt1"/>
                </a:highlight>
                <a:latin typeface="Calibri"/>
                <a:ea typeface="Calibri"/>
                <a:cs typeface="Calibri"/>
                <a:sym typeface="Calibri"/>
              </a:rPr>
              <a:t>Friday 14th November -</a:t>
            </a:r>
            <a:r>
              <a:rPr lang="en-GB" sz="1500">
                <a:solidFill>
                  <a:srgbClr val="FF0000"/>
                </a:solidFill>
                <a:highlight>
                  <a:schemeClr val="lt1"/>
                </a:highlight>
                <a:latin typeface="Calibri"/>
                <a:ea typeface="Calibri"/>
                <a:cs typeface="Calibri"/>
                <a:sym typeface="Calibri"/>
              </a:rPr>
              <a:t> 14:30 - Parent Phonics information presentation - open for Nursery, Reception, Year 1, year 2, year 3 parents in studio </a:t>
            </a:r>
            <a:endParaRPr>
              <a:solidFill>
                <a:srgbClr val="FF0000"/>
              </a:solidFill>
              <a:highlight>
                <a:srgbClr val="FFFF00"/>
              </a:highlight>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a:solidFill>
                  <a:srgbClr val="1C4587"/>
                </a:solidFill>
                <a:highlight>
                  <a:schemeClr val="lt1"/>
                </a:highlight>
                <a:latin typeface="Calibri"/>
                <a:ea typeface="Calibri"/>
                <a:cs typeface="Calibri"/>
                <a:sym typeface="Calibri"/>
              </a:rPr>
              <a:t>Wednesday 10th &amp; Thursday 11th December </a:t>
            </a:r>
            <a:r>
              <a:rPr lang="en-GB">
                <a:solidFill>
                  <a:srgbClr val="1C4587"/>
                </a:solidFill>
                <a:highlight>
                  <a:schemeClr val="lt1"/>
                </a:highlight>
                <a:latin typeface="Calibri"/>
                <a:ea typeface="Calibri"/>
                <a:cs typeface="Calibri"/>
                <a:sym typeface="Calibri"/>
              </a:rPr>
              <a:t>- Reception, Year 1 and Year 2 Xmas Performance - </a:t>
            </a:r>
            <a:r>
              <a:rPr lang="en-GB">
                <a:solidFill>
                  <a:srgbClr val="1C4587"/>
                </a:solidFill>
                <a:latin typeface="Calibri"/>
                <a:ea typeface="Calibri"/>
                <a:cs typeface="Calibri"/>
                <a:sym typeface="Calibri"/>
              </a:rPr>
              <a:t>Each mixed year group will perform twice – once in the morning and once in the afternoon – to ensure every child has the opportunity to perform at both times of day. Further details to follow</a:t>
            </a:r>
            <a:endParaRPr>
              <a:solidFill>
                <a:srgbClr val="1C4587"/>
              </a:solidFill>
              <a:latin typeface="Calibri"/>
              <a:ea typeface="Calibri"/>
              <a:cs typeface="Calibri"/>
              <a:sym typeface="Calibri"/>
            </a:endParaRPr>
          </a:p>
          <a:p>
            <a:pPr indent="-317500" lvl="0" marL="457200" rtl="0" algn="l">
              <a:spcBef>
                <a:spcPts val="0"/>
              </a:spcBef>
              <a:spcAft>
                <a:spcPts val="0"/>
              </a:spcAft>
              <a:buClr>
                <a:srgbClr val="1C4587"/>
              </a:buClr>
              <a:buSzPts val="1400"/>
              <a:buFont typeface="Calibri"/>
              <a:buChar char="●"/>
            </a:pPr>
            <a:r>
              <a:rPr b="1" lang="en-GB">
                <a:solidFill>
                  <a:srgbClr val="1C4587"/>
                </a:solidFill>
                <a:latin typeface="Calibri"/>
                <a:ea typeface="Calibri"/>
                <a:cs typeface="Calibri"/>
                <a:sym typeface="Calibri"/>
              </a:rPr>
              <a:t>Wednesday 15th July </a:t>
            </a:r>
            <a:r>
              <a:rPr lang="en-GB">
                <a:solidFill>
                  <a:srgbClr val="1C4587"/>
                </a:solidFill>
                <a:latin typeface="Calibri"/>
                <a:ea typeface="Calibri"/>
                <a:cs typeface="Calibri"/>
                <a:sym typeface="Calibri"/>
              </a:rPr>
              <a:t>- 10am Reception Class assembly -</a:t>
            </a:r>
            <a:r>
              <a:rPr lang="en-GB">
                <a:solidFill>
                  <a:srgbClr val="FF0000"/>
                </a:solidFill>
                <a:latin typeface="Calibri"/>
                <a:ea typeface="Calibri"/>
                <a:cs typeface="Calibri"/>
                <a:sym typeface="Calibri"/>
              </a:rPr>
              <a:t> </a:t>
            </a:r>
            <a:r>
              <a:rPr lang="en-GB" u="sng">
                <a:solidFill>
                  <a:schemeClr val="hlink"/>
                </a:solidFill>
                <a:latin typeface="Calibri"/>
                <a:ea typeface="Calibri"/>
                <a:cs typeface="Calibri"/>
                <a:sym typeface="Calibri"/>
                <a:hlinkClick r:id="rId9"/>
              </a:rPr>
              <a:t>Zoom Link</a:t>
            </a:r>
            <a:endParaRPr>
              <a:solidFill>
                <a:srgbClr val="1C4587"/>
              </a:solidFill>
              <a:latin typeface="Calibri"/>
              <a:ea typeface="Calibri"/>
              <a:cs typeface="Calibri"/>
              <a:sym typeface="Calibri"/>
            </a:endParaRPr>
          </a:p>
          <a:p>
            <a:pPr indent="0" lvl="0" marL="0" rtl="0" algn="l">
              <a:spcBef>
                <a:spcPts val="0"/>
              </a:spcBef>
              <a:spcAft>
                <a:spcPts val="0"/>
              </a:spcAft>
              <a:buNone/>
            </a:pPr>
            <a:r>
              <a:t/>
            </a:r>
            <a:endParaRPr>
              <a:solidFill>
                <a:srgbClr val="1C4587"/>
              </a:solidFill>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t/>
            </a:r>
            <a:endParaRPr sz="1300">
              <a:solidFill>
                <a:srgbClr val="1C4587"/>
              </a:solidFill>
              <a:latin typeface="Calibri"/>
              <a:ea typeface="Calibri"/>
              <a:cs typeface="Calibri"/>
              <a:sym typeface="Calibri"/>
            </a:endParaRPr>
          </a:p>
        </p:txBody>
      </p:sp>
      <p:pic>
        <p:nvPicPr>
          <p:cNvPr id="105" name="Google Shape;105;p17"/>
          <p:cNvPicPr preferRelativeResize="0"/>
          <p:nvPr/>
        </p:nvPicPr>
        <p:blipFill>
          <a:blip r:embed="rId10">
            <a:alphaModFix/>
          </a:blip>
          <a:stretch>
            <a:fillRect/>
          </a:stretch>
        </p:blipFill>
        <p:spPr>
          <a:xfrm>
            <a:off x="5475013" y="7445675"/>
            <a:ext cx="1763725" cy="1763725"/>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1C4587"/>
        </a:solidFill>
      </p:bgPr>
    </p:bg>
    <p:spTree>
      <p:nvGrpSpPr>
        <p:cNvPr id="109" name="Shape 109"/>
        <p:cNvGrpSpPr/>
        <p:nvPr/>
      </p:nvGrpSpPr>
      <p:grpSpPr>
        <a:xfrm>
          <a:off x="0" y="0"/>
          <a:ext cx="0" cy="0"/>
          <a:chOff x="0" y="0"/>
          <a:chExt cx="0" cy="0"/>
        </a:xfrm>
      </p:grpSpPr>
      <p:sp>
        <p:nvSpPr>
          <p:cNvPr id="110" name="Google Shape;110;p18"/>
          <p:cNvSpPr/>
          <p:nvPr/>
        </p:nvSpPr>
        <p:spPr>
          <a:xfrm>
            <a:off x="151125" y="180000"/>
            <a:ext cx="7388100" cy="10365900"/>
          </a:xfrm>
          <a:prstGeom prst="rect">
            <a:avLst/>
          </a:prstGeom>
          <a:solidFill>
            <a:schemeClr val="l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457200" rtl="0" algn="l">
              <a:spcBef>
                <a:spcPts val="0"/>
              </a:spcBef>
              <a:spcAft>
                <a:spcPts val="0"/>
              </a:spcAft>
              <a:buNone/>
            </a:pPr>
            <a:r>
              <a:t/>
            </a:r>
            <a:endParaRPr/>
          </a:p>
        </p:txBody>
      </p:sp>
      <p:sp>
        <p:nvSpPr>
          <p:cNvPr id="111" name="Google Shape;111;p18"/>
          <p:cNvSpPr txBox="1"/>
          <p:nvPr/>
        </p:nvSpPr>
        <p:spPr>
          <a:xfrm>
            <a:off x="254775" y="269400"/>
            <a:ext cx="2922000" cy="658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GB" sz="2500">
                <a:solidFill>
                  <a:srgbClr val="1C4587"/>
                </a:solidFill>
                <a:latin typeface="Calibri"/>
                <a:ea typeface="Calibri"/>
                <a:cs typeface="Calibri"/>
                <a:sym typeface="Calibri"/>
              </a:rPr>
              <a:t>Year One</a:t>
            </a:r>
            <a:endParaRPr sz="2200">
              <a:solidFill>
                <a:schemeClr val="dk2"/>
              </a:solidFill>
            </a:endParaRPr>
          </a:p>
        </p:txBody>
      </p:sp>
      <p:sp>
        <p:nvSpPr>
          <p:cNvPr id="112" name="Google Shape;112;p18"/>
          <p:cNvSpPr txBox="1"/>
          <p:nvPr/>
        </p:nvSpPr>
        <p:spPr>
          <a:xfrm>
            <a:off x="283725" y="4742175"/>
            <a:ext cx="7039500" cy="5743800"/>
          </a:xfrm>
          <a:prstGeom prst="rect">
            <a:avLst/>
          </a:prstGeom>
          <a:noFill/>
          <a:ln cap="flat" cmpd="sng" w="9525">
            <a:solidFill>
              <a:srgbClr val="1C4587"/>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15000"/>
              </a:lnSpc>
              <a:spcBef>
                <a:spcPts val="0"/>
              </a:spcBef>
              <a:spcAft>
                <a:spcPts val="0"/>
              </a:spcAft>
              <a:buClr>
                <a:schemeClr val="dk1"/>
              </a:buClr>
              <a:buSzPts val="1100"/>
              <a:buFont typeface="Arial"/>
              <a:buNone/>
            </a:pPr>
            <a:r>
              <a:rPr b="1" lang="en-GB" sz="2100">
                <a:solidFill>
                  <a:srgbClr val="1C4587"/>
                </a:solidFill>
                <a:latin typeface="Calibri"/>
                <a:ea typeface="Calibri"/>
                <a:cs typeface="Calibri"/>
                <a:sym typeface="Calibri"/>
              </a:rPr>
              <a:t>I</a:t>
            </a:r>
            <a:r>
              <a:rPr b="1" lang="en-GB" sz="2100">
                <a:solidFill>
                  <a:srgbClr val="1C4587"/>
                </a:solidFill>
                <a:latin typeface="Calibri"/>
                <a:ea typeface="Calibri"/>
                <a:cs typeface="Calibri"/>
                <a:sym typeface="Calibri"/>
              </a:rPr>
              <a:t>n Year 1 this week……</a:t>
            </a:r>
            <a:endParaRPr sz="1100">
              <a:solidFill>
                <a:srgbClr val="1C4587"/>
              </a:solidFill>
            </a:endParaRPr>
          </a:p>
          <a:p>
            <a:pPr indent="0" lvl="0" marL="0" rtl="0" algn="l">
              <a:lnSpc>
                <a:spcPct val="115000"/>
              </a:lnSpc>
              <a:spcBef>
                <a:spcPts val="0"/>
              </a:spcBef>
              <a:spcAft>
                <a:spcPts val="0"/>
              </a:spcAft>
              <a:buClr>
                <a:schemeClr val="dk1"/>
              </a:buClr>
              <a:buSzPts val="1100"/>
              <a:buFont typeface="Arial"/>
              <a:buNone/>
            </a:pPr>
            <a:r>
              <a:rPr lang="en-GB" sz="1100">
                <a:solidFill>
                  <a:srgbClr val="1C4587"/>
                </a:solidFill>
              </a:rPr>
              <a:t>We have been amazing learners and have made our adults at school very proud!</a:t>
            </a:r>
            <a:endParaRPr sz="1100">
              <a:solidFill>
                <a:srgbClr val="1C4587"/>
              </a:solidFill>
            </a:endParaRPr>
          </a:p>
          <a:p>
            <a:pPr indent="0" lvl="0" marL="0" rtl="0" algn="l">
              <a:lnSpc>
                <a:spcPct val="115000"/>
              </a:lnSpc>
              <a:spcBef>
                <a:spcPts val="0"/>
              </a:spcBef>
              <a:spcAft>
                <a:spcPts val="0"/>
              </a:spcAft>
              <a:buClr>
                <a:schemeClr val="dk1"/>
              </a:buClr>
              <a:buSzPts val="1100"/>
              <a:buFont typeface="Arial"/>
              <a:buNone/>
            </a:pPr>
            <a:r>
              <a:t/>
            </a:r>
            <a:endParaRPr sz="1100">
              <a:solidFill>
                <a:srgbClr val="1C4587"/>
              </a:solidFill>
            </a:endParaRPr>
          </a:p>
          <a:p>
            <a:pPr indent="0" lvl="0" marL="0" rtl="0" algn="l">
              <a:lnSpc>
                <a:spcPct val="115000"/>
              </a:lnSpc>
              <a:spcBef>
                <a:spcPts val="0"/>
              </a:spcBef>
              <a:spcAft>
                <a:spcPts val="0"/>
              </a:spcAft>
              <a:buClr>
                <a:schemeClr val="dk1"/>
              </a:buClr>
              <a:buSzPts val="1100"/>
              <a:buFont typeface="Arial"/>
              <a:buNone/>
            </a:pPr>
            <a:r>
              <a:rPr b="1" lang="en-GB" sz="1100" u="sng">
                <a:solidFill>
                  <a:srgbClr val="1C4587"/>
                </a:solidFill>
              </a:rPr>
              <a:t>Maths:</a:t>
            </a:r>
            <a:r>
              <a:rPr lang="en-GB" sz="1100">
                <a:solidFill>
                  <a:srgbClr val="1C4587"/>
                </a:solidFill>
              </a:rPr>
              <a:t> In maths this week we have been thinking about greater than, less than and equals to. We have been using mathematical symbols in our work to show this!</a:t>
            </a:r>
            <a:endParaRPr sz="1100">
              <a:solidFill>
                <a:srgbClr val="1C4587"/>
              </a:solidFill>
            </a:endParaRPr>
          </a:p>
          <a:p>
            <a:pPr indent="0" lvl="0" marL="0" rtl="0" algn="l">
              <a:lnSpc>
                <a:spcPct val="115000"/>
              </a:lnSpc>
              <a:spcBef>
                <a:spcPts val="0"/>
              </a:spcBef>
              <a:spcAft>
                <a:spcPts val="0"/>
              </a:spcAft>
              <a:buClr>
                <a:schemeClr val="dk1"/>
              </a:buClr>
              <a:buSzPts val="1100"/>
              <a:buFont typeface="Arial"/>
              <a:buNone/>
            </a:pPr>
            <a:r>
              <a:t/>
            </a:r>
            <a:endParaRPr sz="1100">
              <a:solidFill>
                <a:srgbClr val="1C4587"/>
              </a:solidFill>
            </a:endParaRPr>
          </a:p>
          <a:p>
            <a:pPr indent="0" lvl="0" marL="0" rtl="0" algn="l">
              <a:lnSpc>
                <a:spcPct val="115000"/>
              </a:lnSpc>
              <a:spcBef>
                <a:spcPts val="0"/>
              </a:spcBef>
              <a:spcAft>
                <a:spcPts val="0"/>
              </a:spcAft>
              <a:buClr>
                <a:schemeClr val="dk1"/>
              </a:buClr>
              <a:buSzPts val="1100"/>
              <a:buFont typeface="Arial"/>
              <a:buNone/>
            </a:pPr>
            <a:r>
              <a:rPr b="1" lang="en-GB" sz="1100" u="sng">
                <a:solidFill>
                  <a:srgbClr val="1C4587"/>
                </a:solidFill>
              </a:rPr>
              <a:t>English:</a:t>
            </a:r>
            <a:r>
              <a:rPr lang="en-GB" sz="1100">
                <a:solidFill>
                  <a:srgbClr val="1C4587"/>
                </a:solidFill>
              </a:rPr>
              <a:t> In English we started a story called The Mixed Up Chammeleon. We have spent this week understanding the story and looking at mixed up animals! </a:t>
            </a:r>
            <a:endParaRPr sz="1100">
              <a:solidFill>
                <a:srgbClr val="1C4587"/>
              </a:solidFill>
            </a:endParaRPr>
          </a:p>
          <a:p>
            <a:pPr indent="0" lvl="0" marL="0" rtl="0" algn="l">
              <a:lnSpc>
                <a:spcPct val="115000"/>
              </a:lnSpc>
              <a:spcBef>
                <a:spcPts val="0"/>
              </a:spcBef>
              <a:spcAft>
                <a:spcPts val="0"/>
              </a:spcAft>
              <a:buClr>
                <a:schemeClr val="dk1"/>
              </a:buClr>
              <a:buSzPts val="1100"/>
              <a:buFont typeface="Arial"/>
              <a:buNone/>
            </a:pPr>
            <a:r>
              <a:t/>
            </a:r>
            <a:endParaRPr sz="1100">
              <a:solidFill>
                <a:srgbClr val="1C4587"/>
              </a:solidFill>
            </a:endParaRPr>
          </a:p>
          <a:p>
            <a:pPr indent="0" lvl="0" marL="0" rtl="0" algn="l">
              <a:lnSpc>
                <a:spcPct val="115000"/>
              </a:lnSpc>
              <a:spcBef>
                <a:spcPts val="0"/>
              </a:spcBef>
              <a:spcAft>
                <a:spcPts val="0"/>
              </a:spcAft>
              <a:buClr>
                <a:schemeClr val="dk1"/>
              </a:buClr>
              <a:buSzPts val="1100"/>
              <a:buFont typeface="Arial"/>
              <a:buNone/>
            </a:pPr>
            <a:r>
              <a:rPr b="1" lang="en-GB" sz="1100" u="sng">
                <a:solidFill>
                  <a:srgbClr val="1C4587"/>
                </a:solidFill>
              </a:rPr>
              <a:t>Art:</a:t>
            </a:r>
            <a:r>
              <a:rPr b="1" lang="en-GB" sz="1100">
                <a:solidFill>
                  <a:srgbClr val="1C4587"/>
                </a:solidFill>
              </a:rPr>
              <a:t> </a:t>
            </a:r>
            <a:r>
              <a:rPr lang="en-GB" sz="1100">
                <a:solidFill>
                  <a:srgbClr val="1C4587"/>
                </a:solidFill>
              </a:rPr>
              <a:t>This week we started our art topic and have been learning about a famous artist called George Seurat. We have been practicing his technique of pointalism and have focused on drawing animals which we learnt about in science. </a:t>
            </a:r>
            <a:endParaRPr sz="1100">
              <a:solidFill>
                <a:srgbClr val="1C4587"/>
              </a:solidFill>
            </a:endParaRPr>
          </a:p>
          <a:p>
            <a:pPr indent="0" lvl="0" marL="0" rtl="0" algn="l">
              <a:lnSpc>
                <a:spcPct val="115000"/>
              </a:lnSpc>
              <a:spcBef>
                <a:spcPts val="0"/>
              </a:spcBef>
              <a:spcAft>
                <a:spcPts val="0"/>
              </a:spcAft>
              <a:buClr>
                <a:schemeClr val="dk1"/>
              </a:buClr>
              <a:buSzPts val="1100"/>
              <a:buFont typeface="Arial"/>
              <a:buNone/>
            </a:pPr>
            <a:r>
              <a:t/>
            </a:r>
            <a:endParaRPr sz="1100">
              <a:solidFill>
                <a:srgbClr val="1C4587"/>
              </a:solidFill>
            </a:endParaRPr>
          </a:p>
          <a:p>
            <a:pPr indent="0" lvl="0" marL="0" rtl="0" algn="l">
              <a:lnSpc>
                <a:spcPct val="115000"/>
              </a:lnSpc>
              <a:spcBef>
                <a:spcPts val="0"/>
              </a:spcBef>
              <a:spcAft>
                <a:spcPts val="0"/>
              </a:spcAft>
              <a:buClr>
                <a:schemeClr val="dk1"/>
              </a:buClr>
              <a:buSzPts val="1100"/>
              <a:buFont typeface="Arial"/>
              <a:buNone/>
            </a:pPr>
            <a:r>
              <a:rPr b="1" lang="en-GB" sz="1100" u="sng">
                <a:solidFill>
                  <a:srgbClr val="1C4587"/>
                </a:solidFill>
              </a:rPr>
              <a:t>At home: </a:t>
            </a:r>
            <a:r>
              <a:rPr lang="en-GB" sz="1100">
                <a:solidFill>
                  <a:srgbClr val="1C4587"/>
                </a:solidFill>
              </a:rPr>
              <a:t> Please continue to read at home as much as possible. We will be sending home learning in the book bags. Please can this be returned on Wednesday next week so that we can have a look at the children’s work. </a:t>
            </a:r>
            <a:endParaRPr sz="1100">
              <a:solidFill>
                <a:srgbClr val="1C4587"/>
              </a:solidFill>
            </a:endParaRPr>
          </a:p>
          <a:p>
            <a:pPr indent="0" lvl="0" marL="0" rtl="0" algn="l">
              <a:lnSpc>
                <a:spcPct val="115000"/>
              </a:lnSpc>
              <a:spcBef>
                <a:spcPts val="0"/>
              </a:spcBef>
              <a:spcAft>
                <a:spcPts val="0"/>
              </a:spcAft>
              <a:buClr>
                <a:schemeClr val="dk1"/>
              </a:buClr>
              <a:buSzPts val="1100"/>
              <a:buFont typeface="Arial"/>
              <a:buNone/>
            </a:pPr>
            <a:r>
              <a:t/>
            </a:r>
            <a:endParaRPr b="1" sz="1100" u="sng">
              <a:solidFill>
                <a:srgbClr val="1C4587"/>
              </a:solidFill>
            </a:endParaRPr>
          </a:p>
          <a:p>
            <a:pPr indent="0" lvl="0" marL="0" rtl="0" algn="l">
              <a:lnSpc>
                <a:spcPct val="115000"/>
              </a:lnSpc>
              <a:spcBef>
                <a:spcPts val="0"/>
              </a:spcBef>
              <a:spcAft>
                <a:spcPts val="0"/>
              </a:spcAft>
              <a:buClr>
                <a:schemeClr val="dk1"/>
              </a:buClr>
              <a:buSzPts val="1100"/>
              <a:buFont typeface="Arial"/>
              <a:buNone/>
            </a:pPr>
            <a:r>
              <a:rPr b="1" lang="en-GB" sz="1100" u="sng">
                <a:solidFill>
                  <a:srgbClr val="1C4587"/>
                </a:solidFill>
              </a:rPr>
              <a:t>Reminders:</a:t>
            </a:r>
            <a:r>
              <a:rPr lang="en-GB" sz="1100">
                <a:solidFill>
                  <a:srgbClr val="1C4587"/>
                </a:solidFill>
              </a:rPr>
              <a:t>  The field is  open at lunchtime, please ensure your child has a named pair of wellies in school to enable them to enjoy this. We would also like to remind you that we are a nut-free school and snacks should be healthy. Please ensure that your child has a coat in school so we are able to go outside during showers. </a:t>
            </a:r>
            <a:endParaRPr sz="1100">
              <a:solidFill>
                <a:srgbClr val="1C4587"/>
              </a:solidFill>
            </a:endParaRPr>
          </a:p>
          <a:p>
            <a:pPr indent="0" lvl="0" marL="0" rtl="0" algn="l">
              <a:lnSpc>
                <a:spcPct val="115000"/>
              </a:lnSpc>
              <a:spcBef>
                <a:spcPts val="0"/>
              </a:spcBef>
              <a:spcAft>
                <a:spcPts val="0"/>
              </a:spcAft>
              <a:buClr>
                <a:schemeClr val="dk1"/>
              </a:buClr>
              <a:buSzPts val="1100"/>
              <a:buFont typeface="Arial"/>
              <a:buNone/>
            </a:pPr>
            <a:r>
              <a:t/>
            </a:r>
            <a:endParaRPr sz="1100">
              <a:solidFill>
                <a:srgbClr val="1C4587"/>
              </a:solidFill>
            </a:endParaRPr>
          </a:p>
          <a:p>
            <a:pPr indent="0" lvl="0" marL="0" rtl="0" algn="l">
              <a:lnSpc>
                <a:spcPct val="115000"/>
              </a:lnSpc>
              <a:spcBef>
                <a:spcPts val="0"/>
              </a:spcBef>
              <a:spcAft>
                <a:spcPts val="0"/>
              </a:spcAft>
              <a:buClr>
                <a:schemeClr val="dk1"/>
              </a:buClr>
              <a:buSzPts val="1100"/>
              <a:buFont typeface="Arial"/>
              <a:buNone/>
            </a:pPr>
            <a:r>
              <a:rPr lang="en-GB" sz="1100">
                <a:solidFill>
                  <a:srgbClr val="1C4587"/>
                </a:solidFill>
              </a:rPr>
              <a:t>We had our first visit to the library this week! Our day to visit the library is a Monday so please ensure your child has their library book with them on a Monday. </a:t>
            </a:r>
            <a:endParaRPr sz="1100">
              <a:solidFill>
                <a:srgbClr val="1C4587"/>
              </a:solidFill>
            </a:endParaRPr>
          </a:p>
          <a:p>
            <a:pPr indent="0" lvl="0" marL="0" rtl="0" algn="l">
              <a:lnSpc>
                <a:spcPct val="115000"/>
              </a:lnSpc>
              <a:spcBef>
                <a:spcPts val="0"/>
              </a:spcBef>
              <a:spcAft>
                <a:spcPts val="0"/>
              </a:spcAft>
              <a:buClr>
                <a:schemeClr val="dk1"/>
              </a:buClr>
              <a:buSzPts val="1100"/>
              <a:buFont typeface="Arial"/>
              <a:buNone/>
            </a:pPr>
            <a:r>
              <a:t/>
            </a:r>
            <a:endParaRPr sz="1100">
              <a:solidFill>
                <a:srgbClr val="1C4587"/>
              </a:solidFill>
            </a:endParaRPr>
          </a:p>
          <a:p>
            <a:pPr indent="0" lvl="0" marL="0" rtl="0" algn="l">
              <a:lnSpc>
                <a:spcPct val="115000"/>
              </a:lnSpc>
              <a:spcBef>
                <a:spcPts val="0"/>
              </a:spcBef>
              <a:spcAft>
                <a:spcPts val="0"/>
              </a:spcAft>
              <a:buClr>
                <a:schemeClr val="dk1"/>
              </a:buClr>
              <a:buSzPts val="1100"/>
              <a:buFont typeface="Arial"/>
              <a:buNone/>
            </a:pPr>
            <a:r>
              <a:rPr lang="en-GB" sz="1100">
                <a:solidFill>
                  <a:srgbClr val="1C4587"/>
                </a:solidFill>
              </a:rPr>
              <a:t>If you are able to help with the Gatton trip on Tuesday 14th October please let your class teacher know. We will be travelling by minibus but will need our parent volunteers to make their own way to and from the venue. We also have the sign up sheets ready for Mystery Reader so please see your class teacher if you would like to sign up for a slot. </a:t>
            </a:r>
            <a:endParaRPr sz="1100">
              <a:solidFill>
                <a:srgbClr val="1C4587"/>
              </a:solidFill>
            </a:endParaRPr>
          </a:p>
          <a:p>
            <a:pPr indent="0" lvl="0" marL="0" rtl="0" algn="l">
              <a:lnSpc>
                <a:spcPct val="115000"/>
              </a:lnSpc>
              <a:spcBef>
                <a:spcPts val="0"/>
              </a:spcBef>
              <a:spcAft>
                <a:spcPts val="0"/>
              </a:spcAft>
              <a:buClr>
                <a:schemeClr val="dk1"/>
              </a:buClr>
              <a:buSzPts val="1100"/>
              <a:buFont typeface="Arial"/>
              <a:buNone/>
            </a:pPr>
            <a:r>
              <a:t/>
            </a:r>
            <a:endParaRPr sz="1200">
              <a:solidFill>
                <a:srgbClr val="1C4587"/>
              </a:solidFill>
              <a:latin typeface="Calibri"/>
              <a:ea typeface="Calibri"/>
              <a:cs typeface="Calibri"/>
              <a:sym typeface="Calibri"/>
            </a:endParaRPr>
          </a:p>
          <a:p>
            <a:pPr indent="0" lvl="0" marL="0" rtl="0" algn="l">
              <a:lnSpc>
                <a:spcPct val="115000"/>
              </a:lnSpc>
              <a:spcBef>
                <a:spcPts val="1200"/>
              </a:spcBef>
              <a:spcAft>
                <a:spcPts val="0"/>
              </a:spcAft>
              <a:buClr>
                <a:schemeClr val="dk1"/>
              </a:buClr>
              <a:buSzPts val="1100"/>
              <a:buFont typeface="Arial"/>
              <a:buNone/>
            </a:pPr>
            <a:r>
              <a:t/>
            </a:r>
            <a:endParaRPr sz="1200">
              <a:solidFill>
                <a:srgbClr val="1C4587"/>
              </a:solidFill>
              <a:latin typeface="Calibri"/>
              <a:ea typeface="Calibri"/>
              <a:cs typeface="Calibri"/>
              <a:sym typeface="Calibri"/>
            </a:endParaRPr>
          </a:p>
          <a:p>
            <a:pPr indent="0" lvl="0" marL="0" rtl="0" algn="l">
              <a:lnSpc>
                <a:spcPct val="115000"/>
              </a:lnSpc>
              <a:spcBef>
                <a:spcPts val="1200"/>
              </a:spcBef>
              <a:spcAft>
                <a:spcPts val="0"/>
              </a:spcAft>
              <a:buClr>
                <a:schemeClr val="dk1"/>
              </a:buClr>
              <a:buSzPts val="1100"/>
              <a:buFont typeface="Arial"/>
              <a:buNone/>
            </a:pPr>
            <a:r>
              <a:t/>
            </a:r>
            <a:endParaRPr sz="12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1100">
              <a:solidFill>
                <a:srgbClr val="FF0000"/>
              </a:solidFill>
            </a:endParaRPr>
          </a:p>
          <a:p>
            <a:pPr indent="0" lvl="0" marL="0" rtl="0" algn="l">
              <a:lnSpc>
                <a:spcPct val="115000"/>
              </a:lnSpc>
              <a:spcBef>
                <a:spcPts val="0"/>
              </a:spcBef>
              <a:spcAft>
                <a:spcPts val="0"/>
              </a:spcAft>
              <a:buClr>
                <a:schemeClr val="dk1"/>
              </a:buClr>
              <a:buSzPts val="1100"/>
              <a:buFont typeface="Arial"/>
              <a:buNone/>
            </a:pPr>
            <a:r>
              <a:t/>
            </a:r>
            <a:endParaRPr sz="11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11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1100">
              <a:solidFill>
                <a:schemeClr val="dk1"/>
              </a:solidFill>
            </a:endParaRPr>
          </a:p>
          <a:p>
            <a:pPr indent="0" lvl="0" marL="0" rtl="0" algn="l">
              <a:lnSpc>
                <a:spcPct val="115000"/>
              </a:lnSpc>
              <a:spcBef>
                <a:spcPts val="0"/>
              </a:spcBef>
              <a:spcAft>
                <a:spcPts val="0"/>
              </a:spcAft>
              <a:buClr>
                <a:schemeClr val="dk1"/>
              </a:buClr>
              <a:buSzPts val="1100"/>
              <a:buFont typeface="Arial"/>
              <a:buNone/>
            </a:pPr>
            <a:r>
              <a:t/>
            </a:r>
            <a:endParaRPr sz="27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2300">
              <a:solidFill>
                <a:srgbClr val="1C4587"/>
              </a:solidFill>
              <a:latin typeface="Calibri"/>
              <a:ea typeface="Calibri"/>
              <a:cs typeface="Calibri"/>
              <a:sym typeface="Calibri"/>
            </a:endParaRPr>
          </a:p>
        </p:txBody>
      </p:sp>
      <p:pic>
        <p:nvPicPr>
          <p:cNvPr id="113" name="Google Shape;113;p18"/>
          <p:cNvPicPr preferRelativeResize="0"/>
          <p:nvPr/>
        </p:nvPicPr>
        <p:blipFill>
          <a:blip r:embed="rId3">
            <a:alphaModFix/>
          </a:blip>
          <a:stretch>
            <a:fillRect/>
          </a:stretch>
        </p:blipFill>
        <p:spPr>
          <a:xfrm>
            <a:off x="5566369" y="239250"/>
            <a:ext cx="1889755" cy="511850"/>
          </a:xfrm>
          <a:prstGeom prst="rect">
            <a:avLst/>
          </a:prstGeom>
          <a:solidFill>
            <a:schemeClr val="lt1"/>
          </a:solidFill>
          <a:ln>
            <a:noFill/>
          </a:ln>
        </p:spPr>
      </p:pic>
      <p:sp>
        <p:nvSpPr>
          <p:cNvPr id="114" name="Google Shape;114;p18"/>
          <p:cNvSpPr/>
          <p:nvPr/>
        </p:nvSpPr>
        <p:spPr>
          <a:xfrm>
            <a:off x="254775" y="751100"/>
            <a:ext cx="7116900" cy="3858600"/>
          </a:xfrm>
          <a:prstGeom prst="rect">
            <a:avLst/>
          </a:prstGeom>
          <a:solidFill>
            <a:schemeClr val="lt1"/>
          </a:solidFill>
          <a:ln cap="flat" cmpd="sng" w="9525">
            <a:solidFill>
              <a:srgbClr val="1C4587"/>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b="1" sz="1600" u="sng">
              <a:solidFill>
                <a:srgbClr val="1C4587"/>
              </a:solidFill>
              <a:latin typeface="Calibri"/>
              <a:ea typeface="Calibri"/>
              <a:cs typeface="Calibri"/>
              <a:sym typeface="Calibri"/>
            </a:endParaRPr>
          </a:p>
          <a:p>
            <a:pPr indent="0" lvl="0" marL="0" rtl="0" algn="l">
              <a:spcBef>
                <a:spcPts val="0"/>
              </a:spcBef>
              <a:spcAft>
                <a:spcPts val="0"/>
              </a:spcAft>
              <a:buNone/>
            </a:pPr>
            <a:r>
              <a:t/>
            </a:r>
            <a:endParaRPr b="1" sz="1600" u="sng">
              <a:solidFill>
                <a:srgbClr val="1C4587"/>
              </a:solidFill>
              <a:latin typeface="Calibri"/>
              <a:ea typeface="Calibri"/>
              <a:cs typeface="Calibri"/>
              <a:sym typeface="Calibri"/>
            </a:endParaRPr>
          </a:p>
          <a:p>
            <a:pPr indent="0" lvl="0" marL="0" rtl="0" algn="l">
              <a:spcBef>
                <a:spcPts val="0"/>
              </a:spcBef>
              <a:spcAft>
                <a:spcPts val="0"/>
              </a:spcAft>
              <a:buNone/>
            </a:pPr>
            <a:r>
              <a:t/>
            </a:r>
            <a:endParaRPr sz="1500" u="sng">
              <a:solidFill>
                <a:srgbClr val="1C4587"/>
              </a:solidFill>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sz="1500">
                <a:solidFill>
                  <a:srgbClr val="1C4587"/>
                </a:solidFill>
                <a:latin typeface="Calibri"/>
                <a:ea typeface="Calibri"/>
                <a:cs typeface="Calibri"/>
                <a:sym typeface="Calibri"/>
              </a:rPr>
              <a:t>Trips/Events 25/26 Summary - </a:t>
            </a:r>
            <a:r>
              <a:rPr lang="en-GB" sz="1500" u="sng">
                <a:solidFill>
                  <a:schemeClr val="hlink"/>
                </a:solidFill>
                <a:latin typeface="Calibri"/>
                <a:ea typeface="Calibri"/>
                <a:cs typeface="Calibri"/>
                <a:sym typeface="Calibri"/>
                <a:hlinkClick r:id="rId4"/>
              </a:rPr>
              <a:t>Letter</a:t>
            </a:r>
            <a:endParaRPr sz="1500">
              <a:solidFill>
                <a:srgbClr val="1C4587"/>
              </a:solidFill>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sz="1500">
                <a:solidFill>
                  <a:srgbClr val="1C4587"/>
                </a:solidFill>
                <a:latin typeface="Calibri"/>
                <a:ea typeface="Calibri"/>
                <a:cs typeface="Calibri"/>
                <a:sym typeface="Calibri"/>
              </a:rPr>
              <a:t>Monday 6th October</a:t>
            </a:r>
            <a:r>
              <a:rPr lang="en-GB" sz="1500">
                <a:solidFill>
                  <a:srgbClr val="1C4587"/>
                </a:solidFill>
                <a:latin typeface="Calibri"/>
                <a:ea typeface="Calibri"/>
                <a:cs typeface="Calibri"/>
                <a:sym typeface="Calibri"/>
              </a:rPr>
              <a:t> - Year 1 &amp; 2 disco  4:30 - 5:30pm - Tickets can be purchased</a:t>
            </a:r>
            <a:r>
              <a:rPr lang="en-GB" sz="1500">
                <a:solidFill>
                  <a:srgbClr val="FF0000"/>
                </a:solidFill>
                <a:latin typeface="Calibri"/>
                <a:ea typeface="Calibri"/>
                <a:cs typeface="Calibri"/>
                <a:sym typeface="Calibri"/>
              </a:rPr>
              <a:t> </a:t>
            </a:r>
            <a:r>
              <a:rPr lang="en-GB" u="sng">
                <a:solidFill>
                  <a:schemeClr val="accent5"/>
                </a:solidFill>
                <a:highlight>
                  <a:schemeClr val="lt1"/>
                </a:highlight>
                <a:latin typeface="Calibri"/>
                <a:ea typeface="Calibri"/>
                <a:cs typeface="Calibri"/>
                <a:sym typeface="Calibri"/>
                <a:hlinkClick r:id="rId5">
                  <a:extLst>
                    <a:ext uri="{A12FA001-AC4F-418D-AE19-62706E023703}">
                      <ahyp:hlinkClr val="tx"/>
                    </a:ext>
                  </a:extLst>
                </a:hlinkClick>
              </a:rPr>
              <a:t>HERE</a:t>
            </a:r>
            <a:r>
              <a:rPr lang="en-GB" sz="1500">
                <a:solidFill>
                  <a:srgbClr val="FF0000"/>
                </a:solidFill>
                <a:latin typeface="Calibri"/>
                <a:ea typeface="Calibri"/>
                <a:cs typeface="Calibri"/>
                <a:sym typeface="Calibri"/>
              </a:rPr>
              <a:t>-</a:t>
            </a:r>
            <a:r>
              <a:rPr lang="en-GB" sz="1500">
                <a:solidFill>
                  <a:srgbClr val="1C4587"/>
                </a:solidFill>
                <a:latin typeface="Calibri"/>
                <a:ea typeface="Calibri"/>
                <a:cs typeface="Calibri"/>
                <a:sym typeface="Calibri"/>
              </a:rPr>
              <a:t> First come first serve</a:t>
            </a:r>
            <a:endParaRPr sz="1500">
              <a:solidFill>
                <a:srgbClr val="1C4587"/>
              </a:solidFill>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sz="1500">
                <a:solidFill>
                  <a:srgbClr val="1C4587"/>
                </a:solidFill>
                <a:latin typeface="Calibri"/>
                <a:ea typeface="Calibri"/>
                <a:cs typeface="Calibri"/>
                <a:sym typeface="Calibri"/>
              </a:rPr>
              <a:t>Tuesday 14th October </a:t>
            </a:r>
            <a:r>
              <a:rPr lang="en-GB" sz="1500">
                <a:solidFill>
                  <a:srgbClr val="1C4587"/>
                </a:solidFill>
                <a:latin typeface="Calibri"/>
                <a:ea typeface="Calibri"/>
                <a:cs typeface="Calibri"/>
                <a:sym typeface="Calibri"/>
              </a:rPr>
              <a:t>- Y1 Trip to Gatton Park - </a:t>
            </a:r>
            <a:r>
              <a:rPr lang="en-GB" sz="1500" u="sng">
                <a:solidFill>
                  <a:schemeClr val="hlink"/>
                </a:solidFill>
                <a:latin typeface="Calibri"/>
                <a:ea typeface="Calibri"/>
                <a:cs typeface="Calibri"/>
                <a:sym typeface="Calibri"/>
                <a:hlinkClick r:id="rId6"/>
              </a:rPr>
              <a:t>Letter </a:t>
            </a:r>
            <a:endParaRPr sz="1500">
              <a:solidFill>
                <a:srgbClr val="1C4587"/>
              </a:solidFill>
              <a:latin typeface="Calibri"/>
              <a:ea typeface="Calibri"/>
              <a:cs typeface="Calibri"/>
              <a:sym typeface="Calibri"/>
            </a:endParaRPr>
          </a:p>
          <a:p>
            <a:pPr indent="-323850" lvl="0" marL="457200" rtl="0" algn="l">
              <a:spcBef>
                <a:spcPts val="0"/>
              </a:spcBef>
              <a:spcAft>
                <a:spcPts val="0"/>
              </a:spcAft>
              <a:buClr>
                <a:srgbClr val="FF0000"/>
              </a:buClr>
              <a:buSzPts val="1500"/>
              <a:buFont typeface="Calibri"/>
              <a:buChar char="●"/>
            </a:pPr>
            <a:r>
              <a:rPr b="1" lang="en-GB" sz="1500">
                <a:solidFill>
                  <a:srgbClr val="FF0000"/>
                </a:solidFill>
                <a:highlight>
                  <a:schemeClr val="lt1"/>
                </a:highlight>
                <a:latin typeface="Calibri"/>
                <a:ea typeface="Calibri"/>
                <a:cs typeface="Calibri"/>
                <a:sym typeface="Calibri"/>
              </a:rPr>
              <a:t>Friday 14th November -</a:t>
            </a:r>
            <a:r>
              <a:rPr lang="en-GB" sz="1500">
                <a:solidFill>
                  <a:srgbClr val="FF0000"/>
                </a:solidFill>
                <a:highlight>
                  <a:schemeClr val="lt1"/>
                </a:highlight>
                <a:latin typeface="Calibri"/>
                <a:ea typeface="Calibri"/>
                <a:cs typeface="Calibri"/>
                <a:sym typeface="Calibri"/>
              </a:rPr>
              <a:t> 14:30 - Parent Phonics information presentation - open for Nursery, Reception, Year 1, year 2, year 3 parents in studio </a:t>
            </a:r>
            <a:endParaRPr sz="1500">
              <a:solidFill>
                <a:srgbClr val="FF0000"/>
              </a:solidFill>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a:solidFill>
                  <a:srgbClr val="1C4587"/>
                </a:solidFill>
                <a:highlight>
                  <a:schemeClr val="lt1"/>
                </a:highlight>
                <a:latin typeface="Calibri"/>
                <a:ea typeface="Calibri"/>
                <a:cs typeface="Calibri"/>
                <a:sym typeface="Calibri"/>
              </a:rPr>
              <a:t>Thursday 20th November</a:t>
            </a:r>
            <a:r>
              <a:rPr lang="en-GB">
                <a:solidFill>
                  <a:srgbClr val="1C4587"/>
                </a:solidFill>
                <a:highlight>
                  <a:schemeClr val="lt1"/>
                </a:highlight>
                <a:latin typeface="Calibri"/>
                <a:ea typeface="Calibri"/>
                <a:cs typeface="Calibri"/>
                <a:sym typeface="Calibri"/>
              </a:rPr>
              <a:t> - Y1 and Y2  Inspire Session - (parent can visit their child’s class and observe the learning)</a:t>
            </a:r>
            <a:endParaRPr>
              <a:solidFill>
                <a:srgbClr val="1C4587"/>
              </a:solidFill>
              <a:highlight>
                <a:schemeClr val="lt1"/>
              </a:highlight>
              <a:latin typeface="Calibri"/>
              <a:ea typeface="Calibri"/>
              <a:cs typeface="Calibri"/>
              <a:sym typeface="Calibri"/>
            </a:endParaRPr>
          </a:p>
          <a:p>
            <a:pPr indent="-317500" lvl="0" marL="457200" rtl="0" algn="l">
              <a:spcBef>
                <a:spcPts val="0"/>
              </a:spcBef>
              <a:spcAft>
                <a:spcPts val="0"/>
              </a:spcAft>
              <a:buClr>
                <a:srgbClr val="1C4587"/>
              </a:buClr>
              <a:buSzPts val="1400"/>
              <a:buFont typeface="Calibri"/>
              <a:buChar char="●"/>
            </a:pPr>
            <a:r>
              <a:rPr b="1" lang="en-GB">
                <a:solidFill>
                  <a:srgbClr val="1C4587"/>
                </a:solidFill>
                <a:highlight>
                  <a:schemeClr val="lt1"/>
                </a:highlight>
                <a:latin typeface="Calibri"/>
                <a:ea typeface="Calibri"/>
                <a:cs typeface="Calibri"/>
                <a:sym typeface="Calibri"/>
              </a:rPr>
              <a:t>Wednesday 10th &amp; Thursday 11th December </a:t>
            </a:r>
            <a:r>
              <a:rPr lang="en-GB">
                <a:solidFill>
                  <a:srgbClr val="1C4587"/>
                </a:solidFill>
                <a:highlight>
                  <a:schemeClr val="lt1"/>
                </a:highlight>
                <a:latin typeface="Calibri"/>
                <a:ea typeface="Calibri"/>
                <a:cs typeface="Calibri"/>
                <a:sym typeface="Calibri"/>
              </a:rPr>
              <a:t>- Reception, Year 1 and Year 2 Xmas Performance - </a:t>
            </a:r>
            <a:r>
              <a:rPr lang="en-GB">
                <a:solidFill>
                  <a:srgbClr val="1C4587"/>
                </a:solidFill>
                <a:latin typeface="Calibri"/>
                <a:ea typeface="Calibri"/>
                <a:cs typeface="Calibri"/>
                <a:sym typeface="Calibri"/>
              </a:rPr>
              <a:t>Each mixed year group will perform twice – once in the morning and once in the afternoon – to ensure every child has the opportunity to perform at both times of day. Further details to follow</a:t>
            </a:r>
            <a:endParaRPr>
              <a:solidFill>
                <a:srgbClr val="1C4587"/>
              </a:solidFill>
              <a:latin typeface="Calibri"/>
              <a:ea typeface="Calibri"/>
              <a:cs typeface="Calibri"/>
              <a:sym typeface="Calibri"/>
            </a:endParaRPr>
          </a:p>
          <a:p>
            <a:pPr indent="-317500" lvl="0" marL="457200" rtl="0" algn="l">
              <a:spcBef>
                <a:spcPts val="0"/>
              </a:spcBef>
              <a:spcAft>
                <a:spcPts val="0"/>
              </a:spcAft>
              <a:buClr>
                <a:srgbClr val="1C4587"/>
              </a:buClr>
              <a:buSzPts val="1400"/>
              <a:buFont typeface="Calibri"/>
              <a:buChar char="●"/>
            </a:pPr>
            <a:r>
              <a:rPr b="1" lang="en-GB">
                <a:solidFill>
                  <a:srgbClr val="1C4587"/>
                </a:solidFill>
                <a:latin typeface="Calibri"/>
                <a:ea typeface="Calibri"/>
                <a:cs typeface="Calibri"/>
                <a:sym typeface="Calibri"/>
              </a:rPr>
              <a:t>Wednesday 20th May</a:t>
            </a:r>
            <a:r>
              <a:rPr lang="en-GB">
                <a:solidFill>
                  <a:srgbClr val="1C4587"/>
                </a:solidFill>
                <a:latin typeface="Calibri"/>
                <a:ea typeface="Calibri"/>
                <a:cs typeface="Calibri"/>
                <a:sym typeface="Calibri"/>
              </a:rPr>
              <a:t> - 10am 1 Bodiam Class assembly -</a:t>
            </a:r>
            <a:r>
              <a:rPr lang="en-GB">
                <a:solidFill>
                  <a:srgbClr val="FF0000"/>
                </a:solidFill>
                <a:latin typeface="Calibri"/>
                <a:ea typeface="Calibri"/>
                <a:cs typeface="Calibri"/>
                <a:sym typeface="Calibri"/>
              </a:rPr>
              <a:t> </a:t>
            </a:r>
            <a:r>
              <a:rPr lang="en-GB" u="sng">
                <a:solidFill>
                  <a:schemeClr val="hlink"/>
                </a:solidFill>
                <a:latin typeface="Calibri"/>
                <a:ea typeface="Calibri"/>
                <a:cs typeface="Calibri"/>
                <a:sym typeface="Calibri"/>
                <a:hlinkClick r:id="rId7"/>
              </a:rPr>
              <a:t>Zoom Link</a:t>
            </a:r>
            <a:endParaRPr>
              <a:solidFill>
                <a:srgbClr val="1C4587"/>
              </a:solidFill>
              <a:latin typeface="Calibri"/>
              <a:ea typeface="Calibri"/>
              <a:cs typeface="Calibri"/>
              <a:sym typeface="Calibri"/>
            </a:endParaRPr>
          </a:p>
          <a:p>
            <a:pPr indent="-317500" lvl="0" marL="457200" rtl="0" algn="l">
              <a:spcBef>
                <a:spcPts val="0"/>
              </a:spcBef>
              <a:spcAft>
                <a:spcPts val="0"/>
              </a:spcAft>
              <a:buClr>
                <a:srgbClr val="1C4587"/>
              </a:buClr>
              <a:buSzPts val="1400"/>
              <a:buFont typeface="Calibri"/>
              <a:buChar char="●"/>
            </a:pPr>
            <a:r>
              <a:rPr b="1" lang="en-GB">
                <a:solidFill>
                  <a:srgbClr val="1C4587"/>
                </a:solidFill>
                <a:latin typeface="Calibri"/>
                <a:ea typeface="Calibri"/>
                <a:cs typeface="Calibri"/>
                <a:sym typeface="Calibri"/>
              </a:rPr>
              <a:t>Wednesday 8th July </a:t>
            </a:r>
            <a:r>
              <a:rPr lang="en-GB">
                <a:solidFill>
                  <a:srgbClr val="1C4587"/>
                </a:solidFill>
                <a:latin typeface="Calibri"/>
                <a:ea typeface="Calibri"/>
                <a:cs typeface="Calibri"/>
                <a:sym typeface="Calibri"/>
              </a:rPr>
              <a:t>- 10am 1 Hever Class assembly - </a:t>
            </a:r>
            <a:r>
              <a:rPr lang="en-GB" u="sng">
                <a:solidFill>
                  <a:schemeClr val="hlink"/>
                </a:solidFill>
                <a:latin typeface="Calibri"/>
                <a:ea typeface="Calibri"/>
                <a:cs typeface="Calibri"/>
                <a:sym typeface="Calibri"/>
                <a:hlinkClick r:id="rId8"/>
              </a:rPr>
              <a:t>Zoom Link</a:t>
            </a:r>
            <a:endParaRPr>
              <a:solidFill>
                <a:srgbClr val="1C4587"/>
              </a:solidFill>
              <a:latin typeface="Calibri"/>
              <a:ea typeface="Calibri"/>
              <a:cs typeface="Calibri"/>
              <a:sym typeface="Calibri"/>
            </a:endParaRPr>
          </a:p>
          <a:p>
            <a:pPr indent="-317500" lvl="0" marL="457200" rtl="0" algn="l">
              <a:spcBef>
                <a:spcPts val="0"/>
              </a:spcBef>
              <a:spcAft>
                <a:spcPts val="0"/>
              </a:spcAft>
              <a:buClr>
                <a:srgbClr val="1C4587"/>
              </a:buClr>
              <a:buSzPts val="1400"/>
              <a:buFont typeface="Calibri"/>
              <a:buChar char="●"/>
            </a:pPr>
            <a:r>
              <a:rPr lang="en-GB">
                <a:solidFill>
                  <a:srgbClr val="1C4587"/>
                </a:solidFill>
                <a:latin typeface="Calibri"/>
                <a:ea typeface="Calibri"/>
                <a:cs typeface="Calibri"/>
                <a:sym typeface="Calibri"/>
              </a:rPr>
              <a:t>Home learning letter - </a:t>
            </a:r>
            <a:r>
              <a:rPr lang="en-GB" u="sng">
                <a:solidFill>
                  <a:schemeClr val="hlink"/>
                </a:solidFill>
                <a:latin typeface="Calibri"/>
                <a:ea typeface="Calibri"/>
                <a:cs typeface="Calibri"/>
                <a:sym typeface="Calibri"/>
                <a:hlinkClick r:id="rId9"/>
              </a:rPr>
              <a:t>Letter</a:t>
            </a:r>
            <a:endParaRPr>
              <a:solidFill>
                <a:srgbClr val="1C4587"/>
              </a:solidFill>
              <a:latin typeface="Calibri"/>
              <a:ea typeface="Calibri"/>
              <a:cs typeface="Calibri"/>
              <a:sym typeface="Calibri"/>
            </a:endParaRPr>
          </a:p>
          <a:p>
            <a:pPr indent="0" lvl="0" marL="0" rtl="0" algn="l">
              <a:spcBef>
                <a:spcPts val="0"/>
              </a:spcBef>
              <a:spcAft>
                <a:spcPts val="0"/>
              </a:spcAft>
              <a:buNone/>
            </a:pPr>
            <a:r>
              <a:t/>
            </a:r>
            <a:endParaRPr sz="1300">
              <a:solidFill>
                <a:srgbClr val="1C4587"/>
              </a:solidFill>
              <a:latin typeface="Calibri"/>
              <a:ea typeface="Calibri"/>
              <a:cs typeface="Calibri"/>
              <a:sym typeface="Calibri"/>
            </a:endParaRPr>
          </a:p>
          <a:p>
            <a:pPr indent="0" lvl="0" marL="0" rtl="0" algn="l">
              <a:spcBef>
                <a:spcPts val="0"/>
              </a:spcBef>
              <a:spcAft>
                <a:spcPts val="0"/>
              </a:spcAft>
              <a:buNone/>
            </a:pPr>
            <a:r>
              <a:t/>
            </a:r>
            <a:endParaRPr sz="1700">
              <a:solidFill>
                <a:schemeClr val="dk2"/>
              </a:solidFill>
              <a:latin typeface="Calibri"/>
              <a:ea typeface="Calibri"/>
              <a:cs typeface="Calibri"/>
              <a:sym typeface="Calibri"/>
            </a:endParaRPr>
          </a:p>
          <a:p>
            <a:pPr indent="0" lvl="0" marL="0" rtl="0" algn="l">
              <a:spcBef>
                <a:spcPts val="0"/>
              </a:spcBef>
              <a:spcAft>
                <a:spcPts val="0"/>
              </a:spcAft>
              <a:buNone/>
            </a:pPr>
            <a:r>
              <a:t/>
            </a:r>
            <a:endParaRPr sz="1700">
              <a:solidFill>
                <a:schemeClr val="dk2"/>
              </a:solidFill>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t/>
            </a:r>
            <a:endParaRPr sz="1800">
              <a:solidFill>
                <a:schemeClr val="dk2"/>
              </a:solidFill>
              <a:latin typeface="Calibri"/>
              <a:ea typeface="Calibri"/>
              <a:cs typeface="Calibri"/>
              <a:sym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1C4587"/>
        </a:solidFill>
      </p:bgPr>
    </p:bg>
    <p:spTree>
      <p:nvGrpSpPr>
        <p:cNvPr id="118" name="Shape 118"/>
        <p:cNvGrpSpPr/>
        <p:nvPr/>
      </p:nvGrpSpPr>
      <p:grpSpPr>
        <a:xfrm>
          <a:off x="0" y="0"/>
          <a:ext cx="0" cy="0"/>
          <a:chOff x="0" y="0"/>
          <a:chExt cx="0" cy="0"/>
        </a:xfrm>
      </p:grpSpPr>
      <p:sp>
        <p:nvSpPr>
          <p:cNvPr id="119" name="Google Shape;119;p19"/>
          <p:cNvSpPr/>
          <p:nvPr/>
        </p:nvSpPr>
        <p:spPr>
          <a:xfrm>
            <a:off x="157950" y="87925"/>
            <a:ext cx="7388100" cy="10428300"/>
          </a:xfrm>
          <a:prstGeom prst="rect">
            <a:avLst/>
          </a:prstGeom>
          <a:solidFill>
            <a:schemeClr val="l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457200" rtl="0" algn="l">
              <a:spcBef>
                <a:spcPts val="0"/>
              </a:spcBef>
              <a:spcAft>
                <a:spcPts val="0"/>
              </a:spcAft>
              <a:buNone/>
            </a:pPr>
            <a:r>
              <a:t/>
            </a:r>
            <a:endParaRPr/>
          </a:p>
        </p:txBody>
      </p:sp>
      <p:pic>
        <p:nvPicPr>
          <p:cNvPr id="120" name="Google Shape;120;p19"/>
          <p:cNvPicPr preferRelativeResize="0"/>
          <p:nvPr/>
        </p:nvPicPr>
        <p:blipFill>
          <a:blip r:embed="rId3">
            <a:alphaModFix/>
          </a:blip>
          <a:stretch>
            <a:fillRect/>
          </a:stretch>
        </p:blipFill>
        <p:spPr>
          <a:xfrm>
            <a:off x="5838125" y="113300"/>
            <a:ext cx="1617851" cy="438200"/>
          </a:xfrm>
          <a:prstGeom prst="rect">
            <a:avLst/>
          </a:prstGeom>
          <a:solidFill>
            <a:schemeClr val="lt1"/>
          </a:solidFill>
          <a:ln>
            <a:noFill/>
          </a:ln>
        </p:spPr>
      </p:pic>
      <p:sp>
        <p:nvSpPr>
          <p:cNvPr id="121" name="Google Shape;121;p19"/>
          <p:cNvSpPr txBox="1"/>
          <p:nvPr/>
        </p:nvSpPr>
        <p:spPr>
          <a:xfrm>
            <a:off x="254775" y="4550725"/>
            <a:ext cx="7201200" cy="6141300"/>
          </a:xfrm>
          <a:prstGeom prst="rect">
            <a:avLst/>
          </a:prstGeom>
          <a:noFill/>
          <a:ln cap="flat" cmpd="sng" w="9525">
            <a:solidFill>
              <a:srgbClr val="1C4587"/>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15000"/>
              </a:lnSpc>
              <a:spcBef>
                <a:spcPts val="0"/>
              </a:spcBef>
              <a:spcAft>
                <a:spcPts val="0"/>
              </a:spcAft>
              <a:buNone/>
            </a:pPr>
            <a:r>
              <a:rPr b="1" lang="en-GB" sz="1600" u="sng">
                <a:solidFill>
                  <a:srgbClr val="1C4587"/>
                </a:solidFill>
                <a:highlight>
                  <a:schemeClr val="lt1"/>
                </a:highlight>
                <a:latin typeface="PT Sans"/>
                <a:ea typeface="PT Sans"/>
                <a:cs typeface="PT Sans"/>
                <a:sym typeface="PT Sans"/>
              </a:rPr>
              <a:t>Year Two </a:t>
            </a:r>
            <a:endParaRPr b="1" sz="1600" u="sng">
              <a:solidFill>
                <a:srgbClr val="1C4587"/>
              </a:solidFill>
              <a:highlight>
                <a:schemeClr val="lt1"/>
              </a:highlight>
              <a:latin typeface="PT Sans"/>
              <a:ea typeface="PT Sans"/>
              <a:cs typeface="PT Sans"/>
              <a:sym typeface="PT Sans"/>
            </a:endParaRPr>
          </a:p>
          <a:p>
            <a:pPr indent="0" lvl="0" marL="0" rtl="0" algn="l">
              <a:lnSpc>
                <a:spcPct val="115000"/>
              </a:lnSpc>
              <a:spcBef>
                <a:spcPts val="0"/>
              </a:spcBef>
              <a:spcAft>
                <a:spcPts val="0"/>
              </a:spcAft>
              <a:buNone/>
            </a:pPr>
            <a:r>
              <a:t/>
            </a:r>
            <a:endParaRPr b="1" sz="200">
              <a:solidFill>
                <a:srgbClr val="1C4587"/>
              </a:solidFill>
              <a:highlight>
                <a:schemeClr val="lt1"/>
              </a:highlight>
              <a:latin typeface="PT Sans"/>
              <a:ea typeface="PT Sans"/>
              <a:cs typeface="PT Sans"/>
              <a:sym typeface="PT Sans"/>
            </a:endParaRPr>
          </a:p>
          <a:p>
            <a:pPr indent="0" lvl="0" marL="0" rtl="0" algn="just">
              <a:lnSpc>
                <a:spcPct val="115000"/>
              </a:lnSpc>
              <a:spcBef>
                <a:spcPts val="0"/>
              </a:spcBef>
              <a:spcAft>
                <a:spcPts val="0"/>
              </a:spcAft>
              <a:buClr>
                <a:schemeClr val="dk1"/>
              </a:buClr>
              <a:buSzPts val="1100"/>
              <a:buFont typeface="Arial"/>
              <a:buNone/>
            </a:pPr>
            <a:r>
              <a:rPr b="1" lang="en-GB" sz="1100" u="sng">
                <a:solidFill>
                  <a:srgbClr val="1C4587"/>
                </a:solidFill>
              </a:rPr>
              <a:t>Maths:</a:t>
            </a:r>
            <a:r>
              <a:rPr lang="en-GB" sz="1100">
                <a:solidFill>
                  <a:srgbClr val="1C4587"/>
                </a:solidFill>
              </a:rPr>
              <a:t> We have been learning how to compare and order numbers and groups of objects. We used place value to look at the tens and ones to decide which number is greater than, less than, or equal to, and showed this using the symbols &lt;, &gt;, =. We practised using the words least, most, fewest, and greatest to put numbers in the correct order, and used number lines to help. We also worked on counting in 2s, 5s and 10s to find and describe number patterns. In addition, we practised counting forwards and backwards in 3s using objects, number lines and hundred squares, spotting patterns and checking for mistakes in sequences.</a:t>
            </a:r>
            <a:endParaRPr sz="1100">
              <a:solidFill>
                <a:srgbClr val="1C4587"/>
              </a:solidFill>
            </a:endParaRPr>
          </a:p>
          <a:p>
            <a:pPr indent="0" lvl="0" marL="0" rtl="0" algn="just">
              <a:lnSpc>
                <a:spcPct val="115000"/>
              </a:lnSpc>
              <a:spcBef>
                <a:spcPts val="0"/>
              </a:spcBef>
              <a:spcAft>
                <a:spcPts val="0"/>
              </a:spcAft>
              <a:buClr>
                <a:schemeClr val="dk1"/>
              </a:buClr>
              <a:buSzPts val="1100"/>
              <a:buFont typeface="Arial"/>
              <a:buNone/>
            </a:pPr>
            <a:r>
              <a:t/>
            </a:r>
            <a:endParaRPr sz="1100">
              <a:solidFill>
                <a:srgbClr val="1C4587"/>
              </a:solidFill>
            </a:endParaRPr>
          </a:p>
          <a:p>
            <a:pPr indent="0" lvl="0" marL="0" rtl="0" algn="just">
              <a:lnSpc>
                <a:spcPct val="115000"/>
              </a:lnSpc>
              <a:spcBef>
                <a:spcPts val="0"/>
              </a:spcBef>
              <a:spcAft>
                <a:spcPts val="0"/>
              </a:spcAft>
              <a:buClr>
                <a:schemeClr val="dk1"/>
              </a:buClr>
              <a:buSzPts val="1100"/>
              <a:buFont typeface="Arial"/>
              <a:buNone/>
            </a:pPr>
            <a:r>
              <a:rPr b="1" lang="en-GB" sz="1100" u="sng">
                <a:solidFill>
                  <a:srgbClr val="1C4587"/>
                </a:solidFill>
              </a:rPr>
              <a:t>English: </a:t>
            </a:r>
            <a:r>
              <a:rPr lang="en-GB" sz="1100">
                <a:solidFill>
                  <a:srgbClr val="1C4587"/>
                </a:solidFill>
              </a:rPr>
              <a:t>This week in English we used everything we’ve learned over the past few weeks to write our own diary entries about the Great Fire of London. Reading them back has made it feel like we were really there! We have continued working on our recounts, carefully editing and improving them before publishing our final drafts ready for our class display.</a:t>
            </a:r>
            <a:endParaRPr sz="1100">
              <a:solidFill>
                <a:srgbClr val="1C4587"/>
              </a:solidFill>
            </a:endParaRPr>
          </a:p>
          <a:p>
            <a:pPr indent="0" lvl="0" marL="0" rtl="0" algn="just">
              <a:lnSpc>
                <a:spcPct val="115000"/>
              </a:lnSpc>
              <a:spcBef>
                <a:spcPts val="0"/>
              </a:spcBef>
              <a:spcAft>
                <a:spcPts val="0"/>
              </a:spcAft>
              <a:buClr>
                <a:schemeClr val="dk1"/>
              </a:buClr>
              <a:buSzPts val="1100"/>
              <a:buFont typeface="Arial"/>
              <a:buNone/>
            </a:pPr>
            <a:r>
              <a:t/>
            </a:r>
            <a:endParaRPr sz="1100">
              <a:solidFill>
                <a:srgbClr val="1C4587"/>
              </a:solidFill>
            </a:endParaRPr>
          </a:p>
          <a:p>
            <a:pPr indent="0" lvl="0" marL="0" rtl="0" algn="just">
              <a:lnSpc>
                <a:spcPct val="115000"/>
              </a:lnSpc>
              <a:spcBef>
                <a:spcPts val="0"/>
              </a:spcBef>
              <a:spcAft>
                <a:spcPts val="0"/>
              </a:spcAft>
              <a:buClr>
                <a:schemeClr val="dk1"/>
              </a:buClr>
              <a:buSzPts val="1100"/>
              <a:buFont typeface="Arial"/>
              <a:buNone/>
            </a:pPr>
            <a:r>
              <a:rPr b="1" lang="en-GB" sz="1100" u="sng">
                <a:solidFill>
                  <a:srgbClr val="1C4587"/>
                </a:solidFill>
              </a:rPr>
              <a:t>Topic:</a:t>
            </a:r>
            <a:r>
              <a:rPr lang="en-GB" sz="1100">
                <a:solidFill>
                  <a:srgbClr val="1C4587"/>
                </a:solidFill>
              </a:rPr>
              <a:t> We enjoyed a Great Fire of London workshop, acting out scenes and showing fantastic knowledge and enthusiasm. In our topic work, we explored the role of firefighters and how they have changed from the past to today. We also had our first computing lesson, learning how to refine searches, share work on display boards, and use Purple Mash to communicate and understand sharing safely online.</a:t>
            </a:r>
            <a:endParaRPr sz="1100">
              <a:solidFill>
                <a:srgbClr val="1C4587"/>
              </a:solidFill>
            </a:endParaRPr>
          </a:p>
          <a:p>
            <a:pPr indent="0" lvl="0" marL="0" rtl="0" algn="just">
              <a:lnSpc>
                <a:spcPct val="115000"/>
              </a:lnSpc>
              <a:spcBef>
                <a:spcPts val="0"/>
              </a:spcBef>
              <a:spcAft>
                <a:spcPts val="0"/>
              </a:spcAft>
              <a:buClr>
                <a:schemeClr val="dk1"/>
              </a:buClr>
              <a:buSzPts val="1100"/>
              <a:buFont typeface="Arial"/>
              <a:buNone/>
            </a:pPr>
            <a:r>
              <a:t/>
            </a:r>
            <a:endParaRPr sz="1100">
              <a:solidFill>
                <a:srgbClr val="1C4587"/>
              </a:solidFill>
            </a:endParaRPr>
          </a:p>
          <a:p>
            <a:pPr indent="0" lvl="0" marL="0" rtl="0" algn="just">
              <a:lnSpc>
                <a:spcPct val="115000"/>
              </a:lnSpc>
              <a:spcBef>
                <a:spcPts val="0"/>
              </a:spcBef>
              <a:spcAft>
                <a:spcPts val="0"/>
              </a:spcAft>
              <a:buClr>
                <a:schemeClr val="dk1"/>
              </a:buClr>
              <a:buSzPts val="1100"/>
              <a:buFont typeface="Arial"/>
              <a:buNone/>
            </a:pPr>
            <a:r>
              <a:rPr b="1" lang="en-GB" sz="1100" u="sng">
                <a:solidFill>
                  <a:srgbClr val="1C4587"/>
                </a:solidFill>
              </a:rPr>
              <a:t>At home:</a:t>
            </a:r>
            <a:r>
              <a:rPr lang="en-GB" sz="1100">
                <a:solidFill>
                  <a:srgbClr val="1C4587"/>
                </a:solidFill>
              </a:rPr>
              <a:t> Please continue practising reading at home as often as possible. We have begun our home reading incentive which the children may have told you about.  For every read at home (recorded in their planner) they will receive a raffle ticket.  This will get drawn from every two weeks - so the more home reading the more raffle tickets! </a:t>
            </a:r>
            <a:endParaRPr sz="1100">
              <a:solidFill>
                <a:srgbClr val="1C4587"/>
              </a:solidFill>
            </a:endParaRPr>
          </a:p>
          <a:p>
            <a:pPr indent="0" lvl="0" marL="0" rtl="0" algn="just">
              <a:lnSpc>
                <a:spcPct val="115000"/>
              </a:lnSpc>
              <a:spcBef>
                <a:spcPts val="0"/>
              </a:spcBef>
              <a:spcAft>
                <a:spcPts val="0"/>
              </a:spcAft>
              <a:buClr>
                <a:schemeClr val="dk1"/>
              </a:buClr>
              <a:buSzPts val="1100"/>
              <a:buFont typeface="Arial"/>
              <a:buNone/>
            </a:pPr>
            <a:r>
              <a:t/>
            </a:r>
            <a:endParaRPr sz="1100">
              <a:solidFill>
                <a:srgbClr val="1C4587"/>
              </a:solidFill>
            </a:endParaRPr>
          </a:p>
          <a:p>
            <a:pPr indent="0" lvl="0" marL="0" rtl="0" algn="just">
              <a:lnSpc>
                <a:spcPct val="115000"/>
              </a:lnSpc>
              <a:spcBef>
                <a:spcPts val="0"/>
              </a:spcBef>
              <a:spcAft>
                <a:spcPts val="0"/>
              </a:spcAft>
              <a:buClr>
                <a:schemeClr val="dk1"/>
              </a:buClr>
              <a:buSzPts val="1100"/>
              <a:buFont typeface="Arial"/>
              <a:buNone/>
            </a:pPr>
            <a:r>
              <a:rPr lang="en-GB" sz="1100">
                <a:solidFill>
                  <a:srgbClr val="1C4587"/>
                </a:solidFill>
              </a:rPr>
              <a:t>Home learning this week is </a:t>
            </a:r>
            <a:r>
              <a:rPr b="1" lang="en-GB" sz="1100">
                <a:solidFill>
                  <a:srgbClr val="1C4587"/>
                </a:solidFill>
              </a:rPr>
              <a:t>paper-based</a:t>
            </a:r>
            <a:r>
              <a:rPr lang="en-GB" sz="1100">
                <a:solidFill>
                  <a:srgbClr val="1C4587"/>
                </a:solidFill>
              </a:rPr>
              <a:t>. A gentle reminder that home learning is </a:t>
            </a:r>
            <a:r>
              <a:rPr b="1" lang="en-GB" sz="1100">
                <a:solidFill>
                  <a:srgbClr val="1C4587"/>
                </a:solidFill>
              </a:rPr>
              <a:t>due on Wednesday</a:t>
            </a:r>
            <a:r>
              <a:rPr lang="en-GB" sz="1100">
                <a:solidFill>
                  <a:srgbClr val="1C4587"/>
                </a:solidFill>
              </a:rPr>
              <a:t>.</a:t>
            </a:r>
            <a:endParaRPr sz="1100">
              <a:solidFill>
                <a:srgbClr val="1C4587"/>
              </a:solidFill>
            </a:endParaRPr>
          </a:p>
          <a:p>
            <a:pPr indent="0" lvl="0" marL="0" rtl="0" algn="just">
              <a:lnSpc>
                <a:spcPct val="115000"/>
              </a:lnSpc>
              <a:spcBef>
                <a:spcPts val="0"/>
              </a:spcBef>
              <a:spcAft>
                <a:spcPts val="0"/>
              </a:spcAft>
              <a:buClr>
                <a:schemeClr val="dk1"/>
              </a:buClr>
              <a:buSzPts val="1100"/>
              <a:buFont typeface="Arial"/>
              <a:buNone/>
            </a:pPr>
            <a:r>
              <a:t/>
            </a:r>
            <a:endParaRPr sz="1100">
              <a:solidFill>
                <a:srgbClr val="1C4587"/>
              </a:solidFill>
            </a:endParaRPr>
          </a:p>
          <a:p>
            <a:pPr indent="0" lvl="0" marL="0" rtl="0" algn="just">
              <a:lnSpc>
                <a:spcPct val="115000"/>
              </a:lnSpc>
              <a:spcBef>
                <a:spcPts val="0"/>
              </a:spcBef>
              <a:spcAft>
                <a:spcPts val="0"/>
              </a:spcAft>
              <a:buClr>
                <a:schemeClr val="dk1"/>
              </a:buClr>
              <a:buSzPts val="1100"/>
              <a:buFont typeface="Arial"/>
              <a:buNone/>
            </a:pPr>
            <a:r>
              <a:rPr b="1" lang="en-GB" sz="1100" u="sng">
                <a:solidFill>
                  <a:srgbClr val="1C4587"/>
                </a:solidFill>
              </a:rPr>
              <a:t>Reminders:</a:t>
            </a:r>
            <a:r>
              <a:rPr lang="en-GB" sz="1100">
                <a:solidFill>
                  <a:srgbClr val="1C4587"/>
                </a:solidFill>
              </a:rPr>
              <a:t> Soon we will be making our Great Fire of London House so we would welcome cereal boxes please in order for every child to be able to make their own house. We are also still looking for donations of any spare underwear / socks or uniform that we can use as spares in school in case of accidents.</a:t>
            </a:r>
            <a:endParaRPr sz="1100">
              <a:solidFill>
                <a:srgbClr val="1C4587"/>
              </a:solidFill>
            </a:endParaRPr>
          </a:p>
          <a:p>
            <a:pPr indent="0" lvl="0" marL="0" rtl="0" algn="just">
              <a:lnSpc>
                <a:spcPct val="115000"/>
              </a:lnSpc>
              <a:spcBef>
                <a:spcPts val="1200"/>
              </a:spcBef>
              <a:spcAft>
                <a:spcPts val="0"/>
              </a:spcAft>
              <a:buClr>
                <a:schemeClr val="dk1"/>
              </a:buClr>
              <a:buSzPts val="1100"/>
              <a:buFont typeface="Arial"/>
              <a:buNone/>
            </a:pPr>
            <a:r>
              <a:rPr lang="en-GB" sz="1100">
                <a:solidFill>
                  <a:srgbClr val="1C4587"/>
                </a:solidFill>
              </a:rPr>
              <a:t>Thank you for your continued support and cooperation.</a:t>
            </a:r>
            <a:endParaRPr>
              <a:solidFill>
                <a:srgbClr val="1C4587"/>
              </a:solidFill>
            </a:endParaRPr>
          </a:p>
          <a:p>
            <a:pPr indent="0" lvl="0" marL="0" rtl="0" algn="l">
              <a:lnSpc>
                <a:spcPct val="115000"/>
              </a:lnSpc>
              <a:spcBef>
                <a:spcPts val="1200"/>
              </a:spcBef>
              <a:spcAft>
                <a:spcPts val="0"/>
              </a:spcAft>
              <a:buClr>
                <a:schemeClr val="dk1"/>
              </a:buClr>
              <a:buSzPts val="1100"/>
              <a:buFont typeface="Arial"/>
              <a:buNone/>
            </a:pPr>
            <a:r>
              <a:t/>
            </a:r>
            <a:endParaRPr sz="1300">
              <a:solidFill>
                <a:srgbClr val="1C4587"/>
              </a:solidFill>
              <a:highlight>
                <a:srgbClr val="FFFFFF"/>
              </a:highlight>
              <a:latin typeface="PT Sans"/>
              <a:ea typeface="PT Sans"/>
              <a:cs typeface="PT Sans"/>
              <a:sym typeface="PT Sans"/>
            </a:endParaRPr>
          </a:p>
          <a:p>
            <a:pPr indent="0" lvl="0" marL="0" rtl="0" algn="l">
              <a:lnSpc>
                <a:spcPct val="115000"/>
              </a:lnSpc>
              <a:spcBef>
                <a:spcPts val="0"/>
              </a:spcBef>
              <a:spcAft>
                <a:spcPts val="0"/>
              </a:spcAft>
              <a:buClr>
                <a:schemeClr val="dk1"/>
              </a:buClr>
              <a:buSzPts val="1100"/>
              <a:buFont typeface="Arial"/>
              <a:buNone/>
            </a:pPr>
            <a:r>
              <a:t/>
            </a:r>
            <a:endParaRPr sz="1300">
              <a:solidFill>
                <a:srgbClr val="1C4587"/>
              </a:solidFill>
              <a:highlight>
                <a:srgbClr val="FFFFFF"/>
              </a:highlight>
              <a:latin typeface="PT Sans"/>
              <a:ea typeface="PT Sans"/>
              <a:cs typeface="PT Sans"/>
              <a:sym typeface="PT Sans"/>
            </a:endParaRPr>
          </a:p>
          <a:p>
            <a:pPr indent="0" lvl="0" marL="0" rtl="0" algn="l">
              <a:lnSpc>
                <a:spcPct val="115000"/>
              </a:lnSpc>
              <a:spcBef>
                <a:spcPts val="0"/>
              </a:spcBef>
              <a:spcAft>
                <a:spcPts val="0"/>
              </a:spcAft>
              <a:buClr>
                <a:schemeClr val="dk1"/>
              </a:buClr>
              <a:buSzPts val="1100"/>
              <a:buFont typeface="Arial"/>
              <a:buNone/>
            </a:pPr>
            <a:r>
              <a:t/>
            </a:r>
            <a:endParaRPr sz="1300">
              <a:solidFill>
                <a:srgbClr val="1C4587"/>
              </a:solidFill>
              <a:highlight>
                <a:srgbClr val="FFFFFF"/>
              </a:highlight>
              <a:latin typeface="PT Sans"/>
              <a:ea typeface="PT Sans"/>
              <a:cs typeface="PT Sans"/>
              <a:sym typeface="PT Sans"/>
            </a:endParaRPr>
          </a:p>
          <a:p>
            <a:pPr indent="0" lvl="0" marL="0" rtl="0" algn="l">
              <a:lnSpc>
                <a:spcPct val="115000"/>
              </a:lnSpc>
              <a:spcBef>
                <a:spcPts val="0"/>
              </a:spcBef>
              <a:spcAft>
                <a:spcPts val="0"/>
              </a:spcAft>
              <a:buClr>
                <a:schemeClr val="dk1"/>
              </a:buClr>
              <a:buSzPts val="1100"/>
              <a:buFont typeface="Arial"/>
              <a:buNone/>
            </a:pPr>
            <a:r>
              <a:t/>
            </a:r>
            <a:endParaRPr sz="1300">
              <a:solidFill>
                <a:srgbClr val="1C4587"/>
              </a:solidFill>
              <a:highlight>
                <a:srgbClr val="FFFFFF"/>
              </a:highlight>
              <a:latin typeface="PT Sans"/>
              <a:ea typeface="PT Sans"/>
              <a:cs typeface="PT Sans"/>
              <a:sym typeface="PT Sans"/>
            </a:endParaRPr>
          </a:p>
          <a:p>
            <a:pPr indent="0" lvl="0" marL="0" rtl="0" algn="l">
              <a:lnSpc>
                <a:spcPct val="115000"/>
              </a:lnSpc>
              <a:spcBef>
                <a:spcPts val="0"/>
              </a:spcBef>
              <a:spcAft>
                <a:spcPts val="0"/>
              </a:spcAft>
              <a:buClr>
                <a:schemeClr val="dk1"/>
              </a:buClr>
              <a:buSzPts val="1100"/>
              <a:buFont typeface="Arial"/>
              <a:buNone/>
            </a:pPr>
            <a:r>
              <a:t/>
            </a:r>
            <a:endParaRPr sz="1300">
              <a:solidFill>
                <a:srgbClr val="1C4587"/>
              </a:solidFill>
              <a:highlight>
                <a:srgbClr val="FFFFFF"/>
              </a:highlight>
              <a:latin typeface="PT Sans"/>
              <a:ea typeface="PT Sans"/>
              <a:cs typeface="PT Sans"/>
              <a:sym typeface="PT Sans"/>
            </a:endParaRPr>
          </a:p>
          <a:p>
            <a:pPr indent="0" lvl="0" marL="0" rtl="0" algn="l">
              <a:lnSpc>
                <a:spcPct val="115000"/>
              </a:lnSpc>
              <a:spcBef>
                <a:spcPts val="0"/>
              </a:spcBef>
              <a:spcAft>
                <a:spcPts val="0"/>
              </a:spcAft>
              <a:buClr>
                <a:schemeClr val="dk1"/>
              </a:buClr>
              <a:buSzPts val="1100"/>
              <a:buFont typeface="Arial"/>
              <a:buNone/>
            </a:pPr>
            <a:r>
              <a:t/>
            </a:r>
            <a:endParaRPr sz="1100">
              <a:solidFill>
                <a:srgbClr val="1C4587"/>
              </a:solidFill>
              <a:highlight>
                <a:schemeClr val="lt1"/>
              </a:highlight>
              <a:latin typeface="PT Sans"/>
              <a:ea typeface="PT Sans"/>
              <a:cs typeface="PT Sans"/>
              <a:sym typeface="PT Sans"/>
            </a:endParaRPr>
          </a:p>
          <a:p>
            <a:pPr indent="0" lvl="0" marL="0" rtl="0" algn="l">
              <a:lnSpc>
                <a:spcPct val="115000"/>
              </a:lnSpc>
              <a:spcBef>
                <a:spcPts val="0"/>
              </a:spcBef>
              <a:spcAft>
                <a:spcPts val="0"/>
              </a:spcAft>
              <a:buClr>
                <a:schemeClr val="dk1"/>
              </a:buClr>
              <a:buSzPts val="1100"/>
              <a:buFont typeface="Arial"/>
              <a:buNone/>
            </a:pPr>
            <a:r>
              <a:t/>
            </a:r>
            <a:endParaRPr sz="1050">
              <a:solidFill>
                <a:srgbClr val="1C4587"/>
              </a:solidFill>
              <a:highlight>
                <a:schemeClr val="lt1"/>
              </a:highlight>
              <a:latin typeface="PT Sans"/>
              <a:ea typeface="PT Sans"/>
              <a:cs typeface="PT Sans"/>
              <a:sym typeface="PT Sans"/>
            </a:endParaRPr>
          </a:p>
          <a:p>
            <a:pPr indent="0" lvl="0" marL="0" rtl="0" algn="l">
              <a:lnSpc>
                <a:spcPct val="115000"/>
              </a:lnSpc>
              <a:spcBef>
                <a:spcPts val="0"/>
              </a:spcBef>
              <a:spcAft>
                <a:spcPts val="0"/>
              </a:spcAft>
              <a:buClr>
                <a:schemeClr val="dk1"/>
              </a:buClr>
              <a:buSzPts val="1100"/>
              <a:buFont typeface="Arial"/>
              <a:buNone/>
            </a:pPr>
            <a:r>
              <a:t/>
            </a:r>
            <a:endParaRPr b="1" sz="1050">
              <a:solidFill>
                <a:srgbClr val="716863"/>
              </a:solidFill>
              <a:highlight>
                <a:schemeClr val="lt1"/>
              </a:highlight>
              <a:latin typeface="PT Sans"/>
              <a:ea typeface="PT Sans"/>
              <a:cs typeface="PT Sans"/>
              <a:sym typeface="PT Sans"/>
            </a:endParaRPr>
          </a:p>
          <a:p>
            <a:pPr indent="0" lvl="0" marL="0" rtl="0" algn="l">
              <a:spcBef>
                <a:spcPts val="0"/>
              </a:spcBef>
              <a:spcAft>
                <a:spcPts val="0"/>
              </a:spcAft>
              <a:buNone/>
            </a:pPr>
            <a:r>
              <a:t/>
            </a:r>
            <a:endParaRPr sz="1800">
              <a:solidFill>
                <a:schemeClr val="dk2"/>
              </a:solidFill>
            </a:endParaRPr>
          </a:p>
        </p:txBody>
      </p:sp>
      <p:sp>
        <p:nvSpPr>
          <p:cNvPr id="122" name="Google Shape;122;p19"/>
          <p:cNvSpPr txBox="1"/>
          <p:nvPr/>
        </p:nvSpPr>
        <p:spPr>
          <a:xfrm>
            <a:off x="254775" y="70350"/>
            <a:ext cx="2922000" cy="524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GB" sz="2500">
                <a:solidFill>
                  <a:srgbClr val="1C4587"/>
                </a:solidFill>
                <a:latin typeface="Calibri"/>
                <a:ea typeface="Calibri"/>
                <a:cs typeface="Calibri"/>
                <a:sym typeface="Calibri"/>
              </a:rPr>
              <a:t>Year Two</a:t>
            </a:r>
            <a:endParaRPr sz="2200">
              <a:solidFill>
                <a:schemeClr val="dk2"/>
              </a:solidFill>
            </a:endParaRPr>
          </a:p>
        </p:txBody>
      </p:sp>
      <p:sp>
        <p:nvSpPr>
          <p:cNvPr id="123" name="Google Shape;123;p19"/>
          <p:cNvSpPr/>
          <p:nvPr/>
        </p:nvSpPr>
        <p:spPr>
          <a:xfrm>
            <a:off x="254775" y="743525"/>
            <a:ext cx="7201200" cy="3680400"/>
          </a:xfrm>
          <a:prstGeom prst="rect">
            <a:avLst/>
          </a:prstGeom>
          <a:solidFill>
            <a:schemeClr val="lt1"/>
          </a:solidFill>
          <a:ln cap="flat" cmpd="sng" w="9525">
            <a:solidFill>
              <a:srgbClr val="1C4587"/>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b="1" sz="1600" u="sng">
              <a:solidFill>
                <a:srgbClr val="1C4587"/>
              </a:solidFill>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sz="1500">
                <a:solidFill>
                  <a:srgbClr val="1C4587"/>
                </a:solidFill>
                <a:latin typeface="Calibri"/>
                <a:ea typeface="Calibri"/>
                <a:cs typeface="Calibri"/>
                <a:sym typeface="Calibri"/>
              </a:rPr>
              <a:t>Trips/Events 25/26 Summary -</a:t>
            </a:r>
            <a:r>
              <a:rPr b="1" lang="en-GB" sz="1500">
                <a:solidFill>
                  <a:srgbClr val="FF0000"/>
                </a:solidFill>
                <a:latin typeface="Calibri"/>
                <a:ea typeface="Calibri"/>
                <a:cs typeface="Calibri"/>
                <a:sym typeface="Calibri"/>
              </a:rPr>
              <a:t> </a:t>
            </a:r>
            <a:r>
              <a:rPr lang="en-GB" sz="1500" u="sng">
                <a:solidFill>
                  <a:schemeClr val="hlink"/>
                </a:solidFill>
                <a:latin typeface="Calibri"/>
                <a:ea typeface="Calibri"/>
                <a:cs typeface="Calibri"/>
                <a:sym typeface="Calibri"/>
                <a:hlinkClick r:id="rId4"/>
              </a:rPr>
              <a:t>Letter</a:t>
            </a:r>
            <a:endParaRPr sz="1500">
              <a:solidFill>
                <a:srgbClr val="FF0000"/>
              </a:solidFill>
              <a:highlight>
                <a:schemeClr val="lt1"/>
              </a:highlight>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sz="1500">
                <a:solidFill>
                  <a:srgbClr val="1C4587"/>
                </a:solidFill>
                <a:latin typeface="Calibri"/>
                <a:ea typeface="Calibri"/>
                <a:cs typeface="Calibri"/>
                <a:sym typeface="Calibri"/>
              </a:rPr>
              <a:t>Monday 6th October</a:t>
            </a:r>
            <a:r>
              <a:rPr lang="en-GB" sz="1500">
                <a:solidFill>
                  <a:srgbClr val="1C4587"/>
                </a:solidFill>
                <a:latin typeface="Calibri"/>
                <a:ea typeface="Calibri"/>
                <a:cs typeface="Calibri"/>
                <a:sym typeface="Calibri"/>
              </a:rPr>
              <a:t> - Year 1 &amp; 2 disco 4:30 - 5:30pm - Tickets can be purchased </a:t>
            </a:r>
            <a:r>
              <a:rPr lang="en-GB" u="sng">
                <a:solidFill>
                  <a:schemeClr val="accent5"/>
                </a:solidFill>
                <a:highlight>
                  <a:schemeClr val="lt1"/>
                </a:highlight>
                <a:latin typeface="Calibri"/>
                <a:ea typeface="Calibri"/>
                <a:cs typeface="Calibri"/>
                <a:sym typeface="Calibri"/>
                <a:hlinkClick r:id="rId5">
                  <a:extLst>
                    <a:ext uri="{A12FA001-AC4F-418D-AE19-62706E023703}">
                      <ahyp:hlinkClr val="tx"/>
                    </a:ext>
                  </a:extLst>
                </a:hlinkClick>
              </a:rPr>
              <a:t>HERE</a:t>
            </a:r>
            <a:r>
              <a:rPr lang="en-GB" sz="1500">
                <a:solidFill>
                  <a:srgbClr val="FF0000"/>
                </a:solidFill>
                <a:highlight>
                  <a:schemeClr val="lt1"/>
                </a:highlight>
                <a:latin typeface="Calibri"/>
                <a:ea typeface="Calibri"/>
                <a:cs typeface="Calibri"/>
                <a:sym typeface="Calibri"/>
              </a:rPr>
              <a:t> </a:t>
            </a:r>
            <a:r>
              <a:rPr lang="en-GB" sz="1500">
                <a:solidFill>
                  <a:srgbClr val="1C4587"/>
                </a:solidFill>
                <a:highlight>
                  <a:schemeClr val="lt1"/>
                </a:highlight>
                <a:latin typeface="Calibri"/>
                <a:ea typeface="Calibri"/>
                <a:cs typeface="Calibri"/>
                <a:sym typeface="Calibri"/>
              </a:rPr>
              <a:t>- </a:t>
            </a:r>
            <a:r>
              <a:rPr lang="en-GB" sz="1500">
                <a:solidFill>
                  <a:srgbClr val="1C4587"/>
                </a:solidFill>
                <a:latin typeface="Calibri"/>
                <a:ea typeface="Calibri"/>
                <a:cs typeface="Calibri"/>
                <a:sym typeface="Calibri"/>
              </a:rPr>
              <a:t>First come first serve</a:t>
            </a:r>
            <a:endParaRPr sz="1500">
              <a:solidFill>
                <a:srgbClr val="1C4587"/>
              </a:solidFill>
              <a:latin typeface="Calibri"/>
              <a:ea typeface="Calibri"/>
              <a:cs typeface="Calibri"/>
              <a:sym typeface="Calibri"/>
            </a:endParaRPr>
          </a:p>
          <a:p>
            <a:pPr indent="-323850" lvl="0" marL="457200" rtl="0" algn="l">
              <a:spcBef>
                <a:spcPts val="0"/>
              </a:spcBef>
              <a:spcAft>
                <a:spcPts val="0"/>
              </a:spcAft>
              <a:buClr>
                <a:srgbClr val="FF0000"/>
              </a:buClr>
              <a:buSzPts val="1500"/>
              <a:buFont typeface="Calibri"/>
              <a:buChar char="●"/>
            </a:pPr>
            <a:r>
              <a:rPr b="1" lang="en-GB" sz="1500">
                <a:solidFill>
                  <a:srgbClr val="FF0000"/>
                </a:solidFill>
                <a:highlight>
                  <a:schemeClr val="lt1"/>
                </a:highlight>
                <a:latin typeface="Calibri"/>
                <a:ea typeface="Calibri"/>
                <a:cs typeface="Calibri"/>
                <a:sym typeface="Calibri"/>
              </a:rPr>
              <a:t>Friday 14th November -</a:t>
            </a:r>
            <a:r>
              <a:rPr lang="en-GB" sz="1500">
                <a:solidFill>
                  <a:srgbClr val="FF0000"/>
                </a:solidFill>
                <a:highlight>
                  <a:schemeClr val="lt1"/>
                </a:highlight>
                <a:latin typeface="Calibri"/>
                <a:ea typeface="Calibri"/>
                <a:cs typeface="Calibri"/>
                <a:sym typeface="Calibri"/>
              </a:rPr>
              <a:t> 14:30 - Parent Phonics information presentation - open for Nursery, Reception, Year 1, year 2, year 3 parents in studio </a:t>
            </a:r>
            <a:endParaRPr sz="1500">
              <a:solidFill>
                <a:srgbClr val="FF0000"/>
              </a:solidFill>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a:solidFill>
                  <a:srgbClr val="1C4587"/>
                </a:solidFill>
                <a:highlight>
                  <a:schemeClr val="lt1"/>
                </a:highlight>
                <a:latin typeface="Calibri"/>
                <a:ea typeface="Calibri"/>
                <a:cs typeface="Calibri"/>
                <a:sym typeface="Calibri"/>
              </a:rPr>
              <a:t>Thursday 20th November</a:t>
            </a:r>
            <a:r>
              <a:rPr lang="en-GB">
                <a:solidFill>
                  <a:srgbClr val="1C4587"/>
                </a:solidFill>
                <a:highlight>
                  <a:schemeClr val="lt1"/>
                </a:highlight>
                <a:latin typeface="Calibri"/>
                <a:ea typeface="Calibri"/>
                <a:cs typeface="Calibri"/>
                <a:sym typeface="Calibri"/>
              </a:rPr>
              <a:t> - Y1 and Y2  Inspire Session - (parent can visit their child’s class and observe the learning)</a:t>
            </a:r>
            <a:endParaRPr>
              <a:solidFill>
                <a:srgbClr val="1C4587"/>
              </a:solidFill>
              <a:highlight>
                <a:schemeClr val="lt1"/>
              </a:highlight>
              <a:latin typeface="Calibri"/>
              <a:ea typeface="Calibri"/>
              <a:cs typeface="Calibri"/>
              <a:sym typeface="Calibri"/>
            </a:endParaRPr>
          </a:p>
          <a:p>
            <a:pPr indent="-317500" lvl="0" marL="457200" rtl="0" algn="l">
              <a:spcBef>
                <a:spcPts val="0"/>
              </a:spcBef>
              <a:spcAft>
                <a:spcPts val="0"/>
              </a:spcAft>
              <a:buClr>
                <a:srgbClr val="1C4587"/>
              </a:buClr>
              <a:buSzPts val="1400"/>
              <a:buFont typeface="Calibri"/>
              <a:buChar char="●"/>
            </a:pPr>
            <a:r>
              <a:rPr b="1" lang="en-GB">
                <a:solidFill>
                  <a:srgbClr val="1C4587"/>
                </a:solidFill>
                <a:highlight>
                  <a:schemeClr val="lt1"/>
                </a:highlight>
                <a:latin typeface="Calibri"/>
                <a:ea typeface="Calibri"/>
                <a:cs typeface="Calibri"/>
                <a:sym typeface="Calibri"/>
              </a:rPr>
              <a:t>Wednesday 10th &amp; Thursday 11th December </a:t>
            </a:r>
            <a:r>
              <a:rPr lang="en-GB">
                <a:solidFill>
                  <a:srgbClr val="1C4587"/>
                </a:solidFill>
                <a:highlight>
                  <a:schemeClr val="lt1"/>
                </a:highlight>
                <a:latin typeface="Calibri"/>
                <a:ea typeface="Calibri"/>
                <a:cs typeface="Calibri"/>
                <a:sym typeface="Calibri"/>
              </a:rPr>
              <a:t>- Reception, Year 1 and Year 2 Xmas Performance - </a:t>
            </a:r>
            <a:r>
              <a:rPr lang="en-GB">
                <a:solidFill>
                  <a:srgbClr val="1C4587"/>
                </a:solidFill>
                <a:latin typeface="Calibri"/>
                <a:ea typeface="Calibri"/>
                <a:cs typeface="Calibri"/>
                <a:sym typeface="Calibri"/>
              </a:rPr>
              <a:t>Each mixed year group will perform twice – once in the morning and once in the afternoon – to ensure every child has the opportunity to perform at both times of day. Further details to follow</a:t>
            </a:r>
            <a:endParaRPr>
              <a:solidFill>
                <a:srgbClr val="1C4587"/>
              </a:solidFill>
              <a:latin typeface="Calibri"/>
              <a:ea typeface="Calibri"/>
              <a:cs typeface="Calibri"/>
              <a:sym typeface="Calibri"/>
            </a:endParaRPr>
          </a:p>
          <a:p>
            <a:pPr indent="-317500" lvl="0" marL="457200" rtl="0" algn="l">
              <a:spcBef>
                <a:spcPts val="0"/>
              </a:spcBef>
              <a:spcAft>
                <a:spcPts val="0"/>
              </a:spcAft>
              <a:buClr>
                <a:srgbClr val="1C4587"/>
              </a:buClr>
              <a:buSzPts val="1400"/>
              <a:buFont typeface="Calibri"/>
              <a:buChar char="●"/>
            </a:pPr>
            <a:r>
              <a:rPr b="1" lang="en-GB">
                <a:solidFill>
                  <a:srgbClr val="1C4587"/>
                </a:solidFill>
                <a:latin typeface="Calibri"/>
                <a:ea typeface="Calibri"/>
                <a:cs typeface="Calibri"/>
                <a:sym typeface="Calibri"/>
              </a:rPr>
              <a:t>Wednesday 6th May -</a:t>
            </a:r>
            <a:r>
              <a:rPr lang="en-GB">
                <a:solidFill>
                  <a:srgbClr val="1C4587"/>
                </a:solidFill>
                <a:latin typeface="Calibri"/>
                <a:ea typeface="Calibri"/>
                <a:cs typeface="Calibri"/>
                <a:sym typeface="Calibri"/>
              </a:rPr>
              <a:t> 10am 2 Paddington Class Assembly - </a:t>
            </a:r>
            <a:r>
              <a:rPr lang="en-GB" u="sng">
                <a:solidFill>
                  <a:schemeClr val="hlink"/>
                </a:solidFill>
                <a:latin typeface="Calibri"/>
                <a:ea typeface="Calibri"/>
                <a:cs typeface="Calibri"/>
                <a:sym typeface="Calibri"/>
                <a:hlinkClick r:id="rId6"/>
              </a:rPr>
              <a:t>Zoom Link</a:t>
            </a:r>
            <a:endParaRPr>
              <a:solidFill>
                <a:srgbClr val="1C4587"/>
              </a:solidFill>
              <a:latin typeface="Calibri"/>
              <a:ea typeface="Calibri"/>
              <a:cs typeface="Calibri"/>
              <a:sym typeface="Calibri"/>
            </a:endParaRPr>
          </a:p>
          <a:p>
            <a:pPr indent="-317500" lvl="0" marL="457200" rtl="0" algn="l">
              <a:spcBef>
                <a:spcPts val="0"/>
              </a:spcBef>
              <a:spcAft>
                <a:spcPts val="0"/>
              </a:spcAft>
              <a:buClr>
                <a:srgbClr val="1C4587"/>
              </a:buClr>
              <a:buSzPts val="1400"/>
              <a:buFont typeface="Calibri"/>
              <a:buChar char="●"/>
            </a:pPr>
            <a:r>
              <a:rPr b="1" lang="en-GB">
                <a:solidFill>
                  <a:srgbClr val="1C4587"/>
                </a:solidFill>
                <a:latin typeface="Calibri"/>
                <a:ea typeface="Calibri"/>
                <a:cs typeface="Calibri"/>
                <a:sym typeface="Calibri"/>
              </a:rPr>
              <a:t>Wednesday 17th June </a:t>
            </a:r>
            <a:r>
              <a:rPr lang="en-GB">
                <a:solidFill>
                  <a:srgbClr val="1C4587"/>
                </a:solidFill>
                <a:latin typeface="Calibri"/>
                <a:ea typeface="Calibri"/>
                <a:cs typeface="Calibri"/>
                <a:sym typeface="Calibri"/>
              </a:rPr>
              <a:t>- 2 Waterloo Class assembly - </a:t>
            </a:r>
            <a:r>
              <a:rPr lang="en-GB" u="sng">
                <a:solidFill>
                  <a:schemeClr val="hlink"/>
                </a:solidFill>
                <a:latin typeface="Calibri"/>
                <a:ea typeface="Calibri"/>
                <a:cs typeface="Calibri"/>
                <a:sym typeface="Calibri"/>
                <a:hlinkClick r:id="rId7"/>
              </a:rPr>
              <a:t>Zoom Link</a:t>
            </a:r>
            <a:endParaRPr>
              <a:solidFill>
                <a:srgbClr val="1C4587"/>
              </a:solidFill>
              <a:latin typeface="Calibri"/>
              <a:ea typeface="Calibri"/>
              <a:cs typeface="Calibri"/>
              <a:sym typeface="Calibri"/>
            </a:endParaRPr>
          </a:p>
          <a:p>
            <a:pPr indent="-317500" lvl="0" marL="457200" rtl="0" algn="l">
              <a:spcBef>
                <a:spcPts val="0"/>
              </a:spcBef>
              <a:spcAft>
                <a:spcPts val="0"/>
              </a:spcAft>
              <a:buClr>
                <a:srgbClr val="1C4587"/>
              </a:buClr>
              <a:buSzPts val="1400"/>
              <a:buFont typeface="Calibri"/>
              <a:buChar char="●"/>
            </a:pPr>
            <a:r>
              <a:rPr lang="en-GB">
                <a:solidFill>
                  <a:srgbClr val="1C4587"/>
                </a:solidFill>
                <a:latin typeface="Calibri"/>
                <a:ea typeface="Calibri"/>
                <a:cs typeface="Calibri"/>
                <a:sym typeface="Calibri"/>
              </a:rPr>
              <a:t>Home learning letter - </a:t>
            </a:r>
            <a:r>
              <a:rPr lang="en-GB" u="sng">
                <a:solidFill>
                  <a:schemeClr val="hlink"/>
                </a:solidFill>
                <a:latin typeface="Calibri"/>
                <a:ea typeface="Calibri"/>
                <a:cs typeface="Calibri"/>
                <a:sym typeface="Calibri"/>
                <a:hlinkClick r:id="rId8"/>
              </a:rPr>
              <a:t>Letter</a:t>
            </a:r>
            <a:r>
              <a:rPr lang="en-GB">
                <a:solidFill>
                  <a:srgbClr val="1C4587"/>
                </a:solidFill>
                <a:latin typeface="Calibri"/>
                <a:ea typeface="Calibri"/>
                <a:cs typeface="Calibri"/>
                <a:sym typeface="Calibri"/>
              </a:rPr>
              <a:t> </a:t>
            </a:r>
            <a:endParaRPr>
              <a:solidFill>
                <a:srgbClr val="1C4587"/>
              </a:solidFill>
              <a:latin typeface="Calibri"/>
              <a:ea typeface="Calibri"/>
              <a:cs typeface="Calibri"/>
              <a:sym typeface="Calibri"/>
            </a:endParaRPr>
          </a:p>
          <a:p>
            <a:pPr indent="0" lvl="0" marL="0" rtl="0" algn="l">
              <a:spcBef>
                <a:spcPts val="0"/>
              </a:spcBef>
              <a:spcAft>
                <a:spcPts val="0"/>
              </a:spcAft>
              <a:buNone/>
            </a:pPr>
            <a:r>
              <a:t/>
            </a:r>
            <a:endParaRPr sz="1800">
              <a:solidFill>
                <a:schemeClr val="dk2"/>
              </a:solidFill>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t/>
            </a:r>
            <a:endParaRPr sz="1800">
              <a:solidFill>
                <a:schemeClr val="dk2"/>
              </a:solidFill>
              <a:latin typeface="Calibri"/>
              <a:ea typeface="Calibri"/>
              <a:cs typeface="Calibri"/>
              <a:sym typeface="Calibri"/>
            </a:endParaRPr>
          </a:p>
        </p:txBody>
      </p:sp>
      <p:sp>
        <p:nvSpPr>
          <p:cNvPr id="124" name="Google Shape;124;p19"/>
          <p:cNvSpPr txBox="1"/>
          <p:nvPr/>
        </p:nvSpPr>
        <p:spPr>
          <a:xfrm>
            <a:off x="634050" y="5964550"/>
            <a:ext cx="6435900" cy="346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sz="1800">
              <a:solidFill>
                <a:schemeClr val="dk2"/>
              </a:solidFill>
              <a:latin typeface="Calibri"/>
              <a:ea typeface="Calibri"/>
              <a:cs typeface="Calibri"/>
              <a:sym typeface="Calibri"/>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1C4587"/>
        </a:solidFill>
      </p:bgPr>
    </p:bg>
    <p:spTree>
      <p:nvGrpSpPr>
        <p:cNvPr id="128" name="Shape 128"/>
        <p:cNvGrpSpPr/>
        <p:nvPr/>
      </p:nvGrpSpPr>
      <p:grpSpPr>
        <a:xfrm>
          <a:off x="0" y="0"/>
          <a:ext cx="0" cy="0"/>
          <a:chOff x="0" y="0"/>
          <a:chExt cx="0" cy="0"/>
        </a:xfrm>
      </p:grpSpPr>
      <p:sp>
        <p:nvSpPr>
          <p:cNvPr id="129" name="Google Shape;129;p20"/>
          <p:cNvSpPr/>
          <p:nvPr/>
        </p:nvSpPr>
        <p:spPr>
          <a:xfrm>
            <a:off x="151125" y="180000"/>
            <a:ext cx="7388100" cy="10365900"/>
          </a:xfrm>
          <a:prstGeom prst="rect">
            <a:avLst/>
          </a:prstGeom>
          <a:solidFill>
            <a:schemeClr val="l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457200" rtl="0" algn="l">
              <a:spcBef>
                <a:spcPts val="0"/>
              </a:spcBef>
              <a:spcAft>
                <a:spcPts val="0"/>
              </a:spcAft>
              <a:buNone/>
            </a:pPr>
            <a:r>
              <a:t/>
            </a:r>
            <a:endParaRPr/>
          </a:p>
        </p:txBody>
      </p:sp>
      <p:sp>
        <p:nvSpPr>
          <p:cNvPr id="130" name="Google Shape;130;p20"/>
          <p:cNvSpPr txBox="1"/>
          <p:nvPr/>
        </p:nvSpPr>
        <p:spPr>
          <a:xfrm>
            <a:off x="239175" y="332400"/>
            <a:ext cx="2955300" cy="1145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GB" sz="2500">
                <a:solidFill>
                  <a:srgbClr val="1C4587"/>
                </a:solidFill>
                <a:latin typeface="Calibri"/>
                <a:ea typeface="Calibri"/>
                <a:cs typeface="Calibri"/>
                <a:sym typeface="Calibri"/>
              </a:rPr>
              <a:t>Year Three</a:t>
            </a:r>
            <a:endParaRPr sz="2200">
              <a:solidFill>
                <a:schemeClr val="dk2"/>
              </a:solidFill>
            </a:endParaRPr>
          </a:p>
        </p:txBody>
      </p:sp>
      <p:sp>
        <p:nvSpPr>
          <p:cNvPr id="131" name="Google Shape;131;p20"/>
          <p:cNvSpPr txBox="1"/>
          <p:nvPr/>
        </p:nvSpPr>
        <p:spPr>
          <a:xfrm>
            <a:off x="236625" y="4344550"/>
            <a:ext cx="7217100" cy="4683300"/>
          </a:xfrm>
          <a:prstGeom prst="rect">
            <a:avLst/>
          </a:prstGeom>
          <a:noFill/>
          <a:ln cap="flat" cmpd="sng" w="9525">
            <a:solidFill>
              <a:srgbClr val="1C4587"/>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15000"/>
              </a:lnSpc>
              <a:spcBef>
                <a:spcPts val="1200"/>
              </a:spcBef>
              <a:spcAft>
                <a:spcPts val="0"/>
              </a:spcAft>
              <a:buClr>
                <a:schemeClr val="dk1"/>
              </a:buClr>
              <a:buSzPts val="1100"/>
              <a:buFont typeface="Arial"/>
              <a:buNone/>
            </a:pPr>
            <a:r>
              <a:rPr lang="en-GB" sz="1800">
                <a:solidFill>
                  <a:srgbClr val="1C4587"/>
                </a:solidFill>
                <a:latin typeface="Calibri"/>
                <a:ea typeface="Calibri"/>
                <a:cs typeface="Calibri"/>
                <a:sym typeface="Calibri"/>
              </a:rPr>
              <a:t>Year 3 have been getting ready for their first themed day of the year this week. They </a:t>
            </a:r>
            <a:r>
              <a:rPr lang="en-GB" sz="1800">
                <a:solidFill>
                  <a:srgbClr val="1C4587"/>
                </a:solidFill>
                <a:latin typeface="Calibri"/>
                <a:ea typeface="Calibri"/>
                <a:cs typeface="Calibri"/>
                <a:sym typeface="Calibri"/>
              </a:rPr>
              <a:t>have</a:t>
            </a:r>
            <a:r>
              <a:rPr lang="en-GB" sz="1800">
                <a:solidFill>
                  <a:srgbClr val="1C4587"/>
                </a:solidFill>
                <a:latin typeface="Calibri"/>
                <a:ea typeface="Calibri"/>
                <a:cs typeface="Calibri"/>
                <a:sym typeface="Calibri"/>
              </a:rPr>
              <a:t> been learning about Stone Age tools and the way of life. I am looking forward to joining them for part of their Stone Age Day next Tuesday.</a:t>
            </a:r>
            <a:endParaRPr sz="1800">
              <a:solidFill>
                <a:srgbClr val="1C4587"/>
              </a:solidFill>
              <a:latin typeface="Calibri"/>
              <a:ea typeface="Calibri"/>
              <a:cs typeface="Calibri"/>
              <a:sym typeface="Calibri"/>
            </a:endParaRPr>
          </a:p>
          <a:p>
            <a:pPr indent="0" lvl="0" marL="0" rtl="0" algn="l">
              <a:lnSpc>
                <a:spcPct val="115000"/>
              </a:lnSpc>
              <a:spcBef>
                <a:spcPts val="1200"/>
              </a:spcBef>
              <a:spcAft>
                <a:spcPts val="0"/>
              </a:spcAft>
              <a:buClr>
                <a:schemeClr val="dk1"/>
              </a:buClr>
              <a:buSzPts val="1100"/>
              <a:buFont typeface="Arial"/>
              <a:buNone/>
            </a:pPr>
            <a:r>
              <a:rPr lang="en-GB" sz="1800">
                <a:solidFill>
                  <a:srgbClr val="1C4587"/>
                </a:solidFill>
                <a:latin typeface="Calibri"/>
                <a:ea typeface="Calibri"/>
                <a:cs typeface="Calibri"/>
                <a:sym typeface="Calibri"/>
              </a:rPr>
              <a:t>I have been in the classes again this week, in both maths and English lessons and the standard of work, both presentation and content has really impressed me, as well as their independence. They are in the routine of coming in first thing, or after break and setting up their books ready for the learning - very impressive after just 4 weeks.</a:t>
            </a:r>
            <a:endParaRPr sz="1800">
              <a:solidFill>
                <a:srgbClr val="1C4587"/>
              </a:solidFill>
              <a:latin typeface="Calibri"/>
              <a:ea typeface="Calibri"/>
              <a:cs typeface="Calibri"/>
              <a:sym typeface="Calibri"/>
            </a:endParaRPr>
          </a:p>
          <a:p>
            <a:pPr indent="0" lvl="0" marL="0" rtl="0" algn="l">
              <a:lnSpc>
                <a:spcPct val="115000"/>
              </a:lnSpc>
              <a:spcBef>
                <a:spcPts val="1200"/>
              </a:spcBef>
              <a:spcAft>
                <a:spcPts val="0"/>
              </a:spcAft>
              <a:buClr>
                <a:schemeClr val="dk1"/>
              </a:buClr>
              <a:buSzPts val="1100"/>
              <a:buFont typeface="Arial"/>
              <a:buNone/>
            </a:pPr>
            <a:r>
              <a:rPr lang="en-GB" sz="1800">
                <a:solidFill>
                  <a:srgbClr val="1C4587"/>
                </a:solidFill>
                <a:latin typeface="Calibri"/>
                <a:ea typeface="Calibri"/>
                <a:cs typeface="Calibri"/>
                <a:sym typeface="Calibri"/>
              </a:rPr>
              <a:t>Mr Crossland’s class is busily rehearsing their assembly, which is in two weeks - they were quite excited to tell me what they are doing and I will see you there on October 8th.</a:t>
            </a:r>
            <a:endParaRPr sz="1800">
              <a:solidFill>
                <a:srgbClr val="1C4587"/>
              </a:solidFill>
              <a:latin typeface="Calibri"/>
              <a:ea typeface="Calibri"/>
              <a:cs typeface="Calibri"/>
              <a:sym typeface="Calibri"/>
            </a:endParaRPr>
          </a:p>
          <a:p>
            <a:pPr indent="0" lvl="0" marL="0" rtl="0" algn="l">
              <a:lnSpc>
                <a:spcPct val="115000"/>
              </a:lnSpc>
              <a:spcBef>
                <a:spcPts val="1200"/>
              </a:spcBef>
              <a:spcAft>
                <a:spcPts val="0"/>
              </a:spcAft>
              <a:buClr>
                <a:schemeClr val="dk1"/>
              </a:buClr>
              <a:buSzPts val="1100"/>
              <a:buFont typeface="Arial"/>
              <a:buNone/>
            </a:pPr>
            <a:r>
              <a:t/>
            </a:r>
            <a:endParaRPr b="1" sz="20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6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6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17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6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6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1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5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5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5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21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2100">
              <a:solidFill>
                <a:srgbClr val="1C4587"/>
              </a:solidFill>
              <a:highlight>
                <a:srgbClr val="FFFF00"/>
              </a:highlight>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20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2100">
              <a:solidFill>
                <a:srgbClr val="1C4587"/>
              </a:solidFill>
              <a:highlight>
                <a:schemeClr val="accent6"/>
              </a:highlight>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21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21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21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21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6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1200">
              <a:solidFill>
                <a:srgbClr val="1C4587"/>
              </a:solidFill>
              <a:highlight>
                <a:schemeClr val="lt1"/>
              </a:highlight>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1600">
              <a:solidFill>
                <a:srgbClr val="222222"/>
              </a:solidFill>
              <a:highlight>
                <a:schemeClr val="lt1"/>
              </a:highlight>
            </a:endParaRPr>
          </a:p>
          <a:p>
            <a:pPr indent="0" lvl="0" marL="0" rtl="0" algn="l">
              <a:lnSpc>
                <a:spcPct val="115000"/>
              </a:lnSpc>
              <a:spcBef>
                <a:spcPts val="0"/>
              </a:spcBef>
              <a:spcAft>
                <a:spcPts val="0"/>
              </a:spcAft>
              <a:buClr>
                <a:schemeClr val="dk1"/>
              </a:buClr>
              <a:buSzPts val="1100"/>
              <a:buFont typeface="Arial"/>
              <a:buNone/>
            </a:pPr>
            <a:r>
              <a:t/>
            </a:r>
            <a:endParaRPr b="1" sz="16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6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6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6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6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6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6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6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6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6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6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6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6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500">
              <a:solidFill>
                <a:srgbClr val="1C4587"/>
              </a:solidFill>
              <a:highlight>
                <a:srgbClr val="FFFF00"/>
              </a:highlight>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8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8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8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8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18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18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8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18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18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18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1800">
              <a:solidFill>
                <a:srgbClr val="1C4587"/>
              </a:solidFill>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t/>
            </a:r>
            <a:endParaRPr b="1" sz="1700">
              <a:solidFill>
                <a:srgbClr val="1C4587"/>
              </a:solidFill>
              <a:highlight>
                <a:schemeClr val="accent6"/>
              </a:highlight>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1500">
              <a:solidFill>
                <a:srgbClr val="1C4587"/>
              </a:solidFill>
              <a:highlight>
                <a:srgbClr val="FFFFFF"/>
              </a:highlight>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2100">
              <a:solidFill>
                <a:srgbClr val="1C4587"/>
              </a:solidFill>
              <a:latin typeface="Calibri"/>
              <a:ea typeface="Calibri"/>
              <a:cs typeface="Calibri"/>
              <a:sym typeface="Calibri"/>
            </a:endParaRPr>
          </a:p>
        </p:txBody>
      </p:sp>
      <p:pic>
        <p:nvPicPr>
          <p:cNvPr id="132" name="Google Shape;132;p20"/>
          <p:cNvPicPr preferRelativeResize="0"/>
          <p:nvPr/>
        </p:nvPicPr>
        <p:blipFill>
          <a:blip r:embed="rId3">
            <a:alphaModFix/>
          </a:blip>
          <a:stretch>
            <a:fillRect/>
          </a:stretch>
        </p:blipFill>
        <p:spPr>
          <a:xfrm>
            <a:off x="5257625" y="239250"/>
            <a:ext cx="2198501" cy="595475"/>
          </a:xfrm>
          <a:prstGeom prst="rect">
            <a:avLst/>
          </a:prstGeom>
          <a:solidFill>
            <a:schemeClr val="lt1"/>
          </a:solidFill>
          <a:ln>
            <a:noFill/>
          </a:ln>
        </p:spPr>
      </p:pic>
      <p:sp>
        <p:nvSpPr>
          <p:cNvPr id="133" name="Google Shape;133;p20"/>
          <p:cNvSpPr/>
          <p:nvPr/>
        </p:nvSpPr>
        <p:spPr>
          <a:xfrm>
            <a:off x="239175" y="1026175"/>
            <a:ext cx="7132500" cy="3009000"/>
          </a:xfrm>
          <a:prstGeom prst="rect">
            <a:avLst/>
          </a:prstGeom>
          <a:solidFill>
            <a:schemeClr val="lt1"/>
          </a:solidFill>
          <a:ln cap="flat" cmpd="sng" w="9525">
            <a:solidFill>
              <a:srgbClr val="1C4587"/>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chemeClr val="accent5"/>
              </a:solidFill>
              <a:highlight>
                <a:schemeClr val="lt1"/>
              </a:highlight>
              <a:latin typeface="Calibri"/>
              <a:ea typeface="Calibri"/>
              <a:cs typeface="Calibri"/>
              <a:sym typeface="Calibri"/>
            </a:endParaRPr>
          </a:p>
          <a:p>
            <a:pPr indent="-317500" lvl="0" marL="457200" rtl="0" algn="l">
              <a:spcBef>
                <a:spcPts val="0"/>
              </a:spcBef>
              <a:spcAft>
                <a:spcPts val="0"/>
              </a:spcAft>
              <a:buClr>
                <a:srgbClr val="1C4587"/>
              </a:buClr>
              <a:buSzPts val="1400"/>
              <a:buFont typeface="Calibri"/>
              <a:buChar char="●"/>
            </a:pPr>
            <a:r>
              <a:rPr b="1" lang="en-GB">
                <a:solidFill>
                  <a:srgbClr val="1C4587"/>
                </a:solidFill>
                <a:highlight>
                  <a:schemeClr val="lt1"/>
                </a:highlight>
                <a:latin typeface="Calibri"/>
                <a:ea typeface="Calibri"/>
                <a:cs typeface="Calibri"/>
                <a:sym typeface="Calibri"/>
              </a:rPr>
              <a:t>Trips/Events 25/26 Summary</a:t>
            </a:r>
            <a:r>
              <a:rPr lang="en-GB">
                <a:solidFill>
                  <a:srgbClr val="1C4587"/>
                </a:solidFill>
                <a:highlight>
                  <a:schemeClr val="lt1"/>
                </a:highlight>
                <a:latin typeface="Calibri"/>
                <a:ea typeface="Calibri"/>
                <a:cs typeface="Calibri"/>
                <a:sym typeface="Calibri"/>
              </a:rPr>
              <a:t> -</a:t>
            </a:r>
            <a:r>
              <a:rPr lang="en-GB">
                <a:solidFill>
                  <a:srgbClr val="FF0000"/>
                </a:solidFill>
                <a:highlight>
                  <a:schemeClr val="lt1"/>
                </a:highlight>
                <a:latin typeface="Calibri"/>
                <a:ea typeface="Calibri"/>
                <a:cs typeface="Calibri"/>
                <a:sym typeface="Calibri"/>
              </a:rPr>
              <a:t> </a:t>
            </a:r>
            <a:r>
              <a:rPr lang="en-GB" u="sng">
                <a:solidFill>
                  <a:schemeClr val="hlink"/>
                </a:solidFill>
                <a:highlight>
                  <a:schemeClr val="lt1"/>
                </a:highlight>
                <a:latin typeface="Calibri"/>
                <a:ea typeface="Calibri"/>
                <a:cs typeface="Calibri"/>
                <a:sym typeface="Calibri"/>
                <a:hlinkClick r:id="rId4"/>
              </a:rPr>
              <a:t>Letter</a:t>
            </a:r>
            <a:endParaRPr>
              <a:solidFill>
                <a:srgbClr val="FF0000"/>
              </a:solidFill>
              <a:highlight>
                <a:schemeClr val="lt1"/>
              </a:highlight>
              <a:latin typeface="Calibri"/>
              <a:ea typeface="Calibri"/>
              <a:cs typeface="Calibri"/>
              <a:sym typeface="Calibri"/>
            </a:endParaRPr>
          </a:p>
          <a:p>
            <a:pPr indent="-317500" lvl="0" marL="457200" rtl="0" algn="l">
              <a:spcBef>
                <a:spcPts val="0"/>
              </a:spcBef>
              <a:spcAft>
                <a:spcPts val="0"/>
              </a:spcAft>
              <a:buClr>
                <a:srgbClr val="1C4587"/>
              </a:buClr>
              <a:buSzPts val="1400"/>
              <a:buFont typeface="Calibri"/>
              <a:buChar char="●"/>
            </a:pPr>
            <a:r>
              <a:rPr b="1" lang="en-GB">
                <a:solidFill>
                  <a:srgbClr val="1C4587"/>
                </a:solidFill>
                <a:highlight>
                  <a:schemeClr val="lt1"/>
                </a:highlight>
                <a:latin typeface="Calibri"/>
                <a:ea typeface="Calibri"/>
                <a:cs typeface="Calibri"/>
                <a:sym typeface="Calibri"/>
              </a:rPr>
              <a:t>Tuesday 30th September </a:t>
            </a:r>
            <a:r>
              <a:rPr lang="en-GB">
                <a:solidFill>
                  <a:srgbClr val="1C4587"/>
                </a:solidFill>
                <a:highlight>
                  <a:schemeClr val="lt1"/>
                </a:highlight>
                <a:latin typeface="Calibri"/>
                <a:ea typeface="Calibri"/>
                <a:cs typeface="Calibri"/>
                <a:sym typeface="Calibri"/>
              </a:rPr>
              <a:t>- Stone age Day - </a:t>
            </a:r>
            <a:r>
              <a:rPr lang="en-GB" u="sng">
                <a:solidFill>
                  <a:schemeClr val="hlink"/>
                </a:solidFill>
                <a:highlight>
                  <a:schemeClr val="lt1"/>
                </a:highlight>
                <a:latin typeface="Calibri"/>
                <a:ea typeface="Calibri"/>
                <a:cs typeface="Calibri"/>
                <a:sym typeface="Calibri"/>
                <a:hlinkClick r:id="rId5"/>
              </a:rPr>
              <a:t>Letter</a:t>
            </a:r>
            <a:endParaRPr>
              <a:solidFill>
                <a:srgbClr val="1C4587"/>
              </a:solidFill>
              <a:highlight>
                <a:schemeClr val="lt1"/>
              </a:highlight>
              <a:latin typeface="Calibri"/>
              <a:ea typeface="Calibri"/>
              <a:cs typeface="Calibri"/>
              <a:sym typeface="Calibri"/>
            </a:endParaRPr>
          </a:p>
          <a:p>
            <a:pPr indent="-317500" lvl="0" marL="457200" rtl="0" algn="l">
              <a:spcBef>
                <a:spcPts val="0"/>
              </a:spcBef>
              <a:spcAft>
                <a:spcPts val="0"/>
              </a:spcAft>
              <a:buClr>
                <a:srgbClr val="1C4587"/>
              </a:buClr>
              <a:buSzPts val="1400"/>
              <a:buFont typeface="Calibri"/>
              <a:buChar char="●"/>
            </a:pPr>
            <a:r>
              <a:rPr b="1" lang="en-GB">
                <a:solidFill>
                  <a:srgbClr val="1C4587"/>
                </a:solidFill>
                <a:highlight>
                  <a:schemeClr val="lt1"/>
                </a:highlight>
                <a:latin typeface="Calibri"/>
                <a:ea typeface="Calibri"/>
                <a:cs typeface="Calibri"/>
                <a:sym typeface="Calibri"/>
              </a:rPr>
              <a:t>Wednesday 8th October </a:t>
            </a:r>
            <a:r>
              <a:rPr lang="en-GB">
                <a:solidFill>
                  <a:srgbClr val="1C4587"/>
                </a:solidFill>
                <a:highlight>
                  <a:schemeClr val="lt1"/>
                </a:highlight>
                <a:latin typeface="Calibri"/>
                <a:ea typeface="Calibri"/>
                <a:cs typeface="Calibri"/>
                <a:sym typeface="Calibri"/>
              </a:rPr>
              <a:t>- 10am 3 Buckland Class assembly - </a:t>
            </a:r>
            <a:r>
              <a:rPr lang="en-GB" u="sng">
                <a:solidFill>
                  <a:schemeClr val="hlink"/>
                </a:solidFill>
                <a:highlight>
                  <a:schemeClr val="lt1"/>
                </a:highlight>
                <a:latin typeface="Calibri"/>
                <a:ea typeface="Calibri"/>
                <a:cs typeface="Calibri"/>
                <a:sym typeface="Calibri"/>
                <a:hlinkClick r:id="rId6"/>
              </a:rPr>
              <a:t>Zoom Link</a:t>
            </a:r>
            <a:endParaRPr>
              <a:solidFill>
                <a:srgbClr val="1C4587"/>
              </a:solidFill>
              <a:highlight>
                <a:schemeClr val="lt1"/>
              </a:highlight>
              <a:latin typeface="Calibri"/>
              <a:ea typeface="Calibri"/>
              <a:cs typeface="Calibri"/>
              <a:sym typeface="Calibri"/>
            </a:endParaRPr>
          </a:p>
          <a:p>
            <a:pPr indent="-317500" lvl="0" marL="457200" rtl="0" algn="l">
              <a:spcBef>
                <a:spcPts val="0"/>
              </a:spcBef>
              <a:spcAft>
                <a:spcPts val="0"/>
              </a:spcAft>
              <a:buClr>
                <a:srgbClr val="1C4587"/>
              </a:buClr>
              <a:buSzPts val="1400"/>
              <a:buFont typeface="Calibri"/>
              <a:buChar char="●"/>
            </a:pPr>
            <a:r>
              <a:rPr b="1" lang="en-GB">
                <a:solidFill>
                  <a:srgbClr val="1C4587"/>
                </a:solidFill>
                <a:highlight>
                  <a:schemeClr val="lt1"/>
                </a:highlight>
                <a:latin typeface="Calibri"/>
                <a:ea typeface="Calibri"/>
                <a:cs typeface="Calibri"/>
                <a:sym typeface="Calibri"/>
              </a:rPr>
              <a:t>Thursday 9th October </a:t>
            </a:r>
            <a:r>
              <a:rPr lang="en-GB">
                <a:solidFill>
                  <a:srgbClr val="1C4587"/>
                </a:solidFill>
                <a:highlight>
                  <a:schemeClr val="lt1"/>
                </a:highlight>
                <a:latin typeface="Calibri"/>
                <a:ea typeface="Calibri"/>
                <a:cs typeface="Calibri"/>
                <a:sym typeface="Calibri"/>
              </a:rPr>
              <a:t>- Y3 Disco - 4:30-5:30pm - Tickets can be purchased </a:t>
            </a:r>
            <a:r>
              <a:rPr lang="en-GB" u="sng">
                <a:solidFill>
                  <a:schemeClr val="accent5"/>
                </a:solidFill>
                <a:highlight>
                  <a:schemeClr val="lt1"/>
                </a:highlight>
                <a:latin typeface="Calibri"/>
                <a:ea typeface="Calibri"/>
                <a:cs typeface="Calibri"/>
                <a:sym typeface="Calibri"/>
                <a:hlinkClick r:id="rId7">
                  <a:extLst>
                    <a:ext uri="{A12FA001-AC4F-418D-AE19-62706E023703}">
                      <ahyp:hlinkClr val="tx"/>
                    </a:ext>
                  </a:extLst>
                </a:hlinkClick>
              </a:rPr>
              <a:t>HERE</a:t>
            </a:r>
            <a:endParaRPr>
              <a:solidFill>
                <a:srgbClr val="1C4587"/>
              </a:solidFill>
              <a:highlight>
                <a:schemeClr val="accent6"/>
              </a:highlight>
              <a:latin typeface="Calibri"/>
              <a:ea typeface="Calibri"/>
              <a:cs typeface="Calibri"/>
              <a:sym typeface="Calibri"/>
            </a:endParaRPr>
          </a:p>
          <a:p>
            <a:pPr indent="-317500" lvl="0" marL="457200" rtl="0" algn="l">
              <a:spcBef>
                <a:spcPts val="0"/>
              </a:spcBef>
              <a:spcAft>
                <a:spcPts val="0"/>
              </a:spcAft>
              <a:buClr>
                <a:srgbClr val="FF0000"/>
              </a:buClr>
              <a:buSzPts val="1400"/>
              <a:buFont typeface="Calibri"/>
              <a:buChar char="●"/>
            </a:pPr>
            <a:r>
              <a:rPr b="1" lang="en-GB" sz="1500">
                <a:solidFill>
                  <a:srgbClr val="FF0000"/>
                </a:solidFill>
                <a:highlight>
                  <a:schemeClr val="lt1"/>
                </a:highlight>
                <a:latin typeface="Calibri"/>
                <a:ea typeface="Calibri"/>
                <a:cs typeface="Calibri"/>
                <a:sym typeface="Calibri"/>
              </a:rPr>
              <a:t>Friday 14th November -</a:t>
            </a:r>
            <a:r>
              <a:rPr lang="en-GB" sz="1500">
                <a:solidFill>
                  <a:srgbClr val="FF0000"/>
                </a:solidFill>
                <a:highlight>
                  <a:schemeClr val="lt1"/>
                </a:highlight>
                <a:latin typeface="Calibri"/>
                <a:ea typeface="Calibri"/>
                <a:cs typeface="Calibri"/>
                <a:sym typeface="Calibri"/>
              </a:rPr>
              <a:t> 14:30 - Parent Phonics information presentation - open for Nursery, Reception, Year 1, year 2, year 3 parents in studio </a:t>
            </a:r>
            <a:endParaRPr>
              <a:solidFill>
                <a:srgbClr val="FF0000"/>
              </a:solidFill>
              <a:highlight>
                <a:schemeClr val="accent6"/>
              </a:highlight>
              <a:latin typeface="Calibri"/>
              <a:ea typeface="Calibri"/>
              <a:cs typeface="Calibri"/>
              <a:sym typeface="Calibri"/>
            </a:endParaRPr>
          </a:p>
          <a:p>
            <a:pPr indent="-317500" lvl="0" marL="457200" rtl="0" algn="l">
              <a:spcBef>
                <a:spcPts val="0"/>
              </a:spcBef>
              <a:spcAft>
                <a:spcPts val="0"/>
              </a:spcAft>
              <a:buClr>
                <a:srgbClr val="1C4587"/>
              </a:buClr>
              <a:buSzPts val="1400"/>
              <a:buFont typeface="Calibri"/>
              <a:buChar char="●"/>
            </a:pPr>
            <a:r>
              <a:rPr b="1" lang="en-GB">
                <a:solidFill>
                  <a:srgbClr val="1C4587"/>
                </a:solidFill>
                <a:highlight>
                  <a:schemeClr val="lt1"/>
                </a:highlight>
                <a:latin typeface="Calibri"/>
                <a:ea typeface="Calibri"/>
                <a:cs typeface="Calibri"/>
                <a:sym typeface="Calibri"/>
              </a:rPr>
              <a:t>Wednesday 26th November </a:t>
            </a:r>
            <a:r>
              <a:rPr lang="en-GB">
                <a:solidFill>
                  <a:srgbClr val="1C4587"/>
                </a:solidFill>
                <a:highlight>
                  <a:schemeClr val="lt1"/>
                </a:highlight>
                <a:latin typeface="Calibri"/>
                <a:ea typeface="Calibri"/>
                <a:cs typeface="Calibri"/>
                <a:sym typeface="Calibri"/>
              </a:rPr>
              <a:t>- 10am 3 Wray Class assembly - </a:t>
            </a:r>
            <a:r>
              <a:rPr lang="en-GB" u="sng">
                <a:solidFill>
                  <a:schemeClr val="hlink"/>
                </a:solidFill>
                <a:highlight>
                  <a:schemeClr val="lt1"/>
                </a:highlight>
                <a:latin typeface="Calibri"/>
                <a:ea typeface="Calibri"/>
                <a:cs typeface="Calibri"/>
                <a:sym typeface="Calibri"/>
                <a:hlinkClick r:id="rId8"/>
              </a:rPr>
              <a:t>Zoom Link</a:t>
            </a:r>
            <a:endParaRPr>
              <a:solidFill>
                <a:srgbClr val="1C4587"/>
              </a:solidFill>
              <a:highlight>
                <a:schemeClr val="lt1"/>
              </a:highlight>
              <a:latin typeface="Calibri"/>
              <a:ea typeface="Calibri"/>
              <a:cs typeface="Calibri"/>
              <a:sym typeface="Calibri"/>
            </a:endParaRPr>
          </a:p>
          <a:p>
            <a:pPr indent="-317500" lvl="0" marL="457200" rtl="0" algn="l">
              <a:lnSpc>
                <a:spcPct val="115000"/>
              </a:lnSpc>
              <a:spcBef>
                <a:spcPts val="0"/>
              </a:spcBef>
              <a:spcAft>
                <a:spcPts val="0"/>
              </a:spcAft>
              <a:buClr>
                <a:srgbClr val="1C4587"/>
              </a:buClr>
              <a:buSzPts val="1400"/>
              <a:buFont typeface="Calibri"/>
              <a:buChar char="●"/>
            </a:pPr>
            <a:r>
              <a:rPr b="1" lang="en-GB">
                <a:solidFill>
                  <a:srgbClr val="1C4587"/>
                </a:solidFill>
                <a:latin typeface="Calibri"/>
                <a:ea typeface="Calibri"/>
                <a:cs typeface="Calibri"/>
                <a:sym typeface="Calibri"/>
              </a:rPr>
              <a:t>Tuesday 16th December</a:t>
            </a:r>
            <a:r>
              <a:rPr lang="en-GB">
                <a:solidFill>
                  <a:srgbClr val="1C4587"/>
                </a:solidFill>
                <a:latin typeface="Calibri"/>
                <a:ea typeface="Calibri"/>
                <a:cs typeface="Calibri"/>
                <a:sym typeface="Calibri"/>
              </a:rPr>
              <a:t> - Year 3 and 4 at Reigate Baptist Church (1:30 pm)</a:t>
            </a:r>
            <a:endParaRPr>
              <a:solidFill>
                <a:srgbClr val="1C4587"/>
              </a:solidFill>
              <a:latin typeface="Calibri"/>
              <a:ea typeface="Calibri"/>
              <a:cs typeface="Calibri"/>
              <a:sym typeface="Calibri"/>
            </a:endParaRPr>
          </a:p>
          <a:p>
            <a:pPr indent="-317500" lvl="0" marL="457200" rtl="0" algn="l">
              <a:lnSpc>
                <a:spcPct val="115000"/>
              </a:lnSpc>
              <a:spcBef>
                <a:spcPts val="0"/>
              </a:spcBef>
              <a:spcAft>
                <a:spcPts val="0"/>
              </a:spcAft>
              <a:buClr>
                <a:srgbClr val="1C4587"/>
              </a:buClr>
              <a:buSzPts val="1400"/>
              <a:buFont typeface="Calibri"/>
              <a:buChar char="●"/>
            </a:pPr>
            <a:r>
              <a:rPr b="1" lang="en-GB">
                <a:solidFill>
                  <a:srgbClr val="1C4587"/>
                </a:solidFill>
                <a:latin typeface="Calibri"/>
                <a:ea typeface="Calibri"/>
                <a:cs typeface="Calibri"/>
                <a:sym typeface="Calibri"/>
              </a:rPr>
              <a:t>Wednesday 4th March to Wednesday 20th - Swimming </a:t>
            </a:r>
            <a:r>
              <a:rPr lang="en-GB">
                <a:solidFill>
                  <a:srgbClr val="1C4587"/>
                </a:solidFill>
                <a:latin typeface="Calibri"/>
                <a:ea typeface="Calibri"/>
                <a:cs typeface="Calibri"/>
                <a:sym typeface="Calibri"/>
              </a:rPr>
              <a:t>- </a:t>
            </a:r>
            <a:r>
              <a:rPr lang="en-GB" u="sng">
                <a:solidFill>
                  <a:schemeClr val="hlink"/>
                </a:solidFill>
                <a:latin typeface="Calibri"/>
                <a:ea typeface="Calibri"/>
                <a:cs typeface="Calibri"/>
                <a:sym typeface="Calibri"/>
                <a:hlinkClick r:id="rId9"/>
              </a:rPr>
              <a:t>Letter</a:t>
            </a:r>
            <a:endParaRPr>
              <a:solidFill>
                <a:srgbClr val="1C4587"/>
              </a:solidFill>
              <a:latin typeface="Calibri"/>
              <a:ea typeface="Calibri"/>
              <a:cs typeface="Calibri"/>
              <a:sym typeface="Calibri"/>
            </a:endParaRPr>
          </a:p>
          <a:p>
            <a:pPr indent="0" lvl="0" marL="0" rtl="0" algn="l">
              <a:lnSpc>
                <a:spcPct val="115000"/>
              </a:lnSpc>
              <a:spcBef>
                <a:spcPts val="0"/>
              </a:spcBef>
              <a:spcAft>
                <a:spcPts val="0"/>
              </a:spcAft>
              <a:buNone/>
            </a:pPr>
            <a:r>
              <a:t/>
            </a:r>
            <a:endParaRPr>
              <a:solidFill>
                <a:srgbClr val="1C4587"/>
              </a:solidFill>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t/>
            </a:r>
            <a:endParaRPr>
              <a:solidFill>
                <a:srgbClr val="1C4587"/>
              </a:solidFill>
              <a:latin typeface="Calibri"/>
              <a:ea typeface="Calibri"/>
              <a:cs typeface="Calibri"/>
              <a:sym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1C4587"/>
        </a:solidFill>
      </p:bgPr>
    </p:bg>
    <p:spTree>
      <p:nvGrpSpPr>
        <p:cNvPr id="137" name="Shape 137"/>
        <p:cNvGrpSpPr/>
        <p:nvPr/>
      </p:nvGrpSpPr>
      <p:grpSpPr>
        <a:xfrm>
          <a:off x="0" y="0"/>
          <a:ext cx="0" cy="0"/>
          <a:chOff x="0" y="0"/>
          <a:chExt cx="0" cy="0"/>
        </a:xfrm>
      </p:grpSpPr>
      <p:sp>
        <p:nvSpPr>
          <p:cNvPr id="138" name="Google Shape;138;p21"/>
          <p:cNvSpPr/>
          <p:nvPr/>
        </p:nvSpPr>
        <p:spPr>
          <a:xfrm>
            <a:off x="151125" y="180000"/>
            <a:ext cx="7388100" cy="10365900"/>
          </a:xfrm>
          <a:prstGeom prst="rect">
            <a:avLst/>
          </a:prstGeom>
          <a:solidFill>
            <a:schemeClr val="l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457200" rtl="0" algn="l">
              <a:spcBef>
                <a:spcPts val="0"/>
              </a:spcBef>
              <a:spcAft>
                <a:spcPts val="0"/>
              </a:spcAft>
              <a:buNone/>
            </a:pPr>
            <a:r>
              <a:t/>
            </a:r>
            <a:endParaRPr/>
          </a:p>
        </p:txBody>
      </p:sp>
      <p:sp>
        <p:nvSpPr>
          <p:cNvPr id="139" name="Google Shape;139;p21"/>
          <p:cNvSpPr txBox="1"/>
          <p:nvPr/>
        </p:nvSpPr>
        <p:spPr>
          <a:xfrm>
            <a:off x="234125" y="400650"/>
            <a:ext cx="2772600" cy="12783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GB" sz="2500">
                <a:solidFill>
                  <a:srgbClr val="1C4587"/>
                </a:solidFill>
                <a:latin typeface="Calibri"/>
                <a:ea typeface="Calibri"/>
                <a:cs typeface="Calibri"/>
                <a:sym typeface="Calibri"/>
              </a:rPr>
              <a:t>Year Four</a:t>
            </a:r>
            <a:endParaRPr sz="2200">
              <a:solidFill>
                <a:schemeClr val="dk2"/>
              </a:solidFill>
            </a:endParaRPr>
          </a:p>
        </p:txBody>
      </p:sp>
      <p:sp>
        <p:nvSpPr>
          <p:cNvPr id="140" name="Google Shape;140;p21"/>
          <p:cNvSpPr txBox="1"/>
          <p:nvPr/>
        </p:nvSpPr>
        <p:spPr>
          <a:xfrm>
            <a:off x="241050" y="4992525"/>
            <a:ext cx="7221900" cy="4403400"/>
          </a:xfrm>
          <a:prstGeom prst="rect">
            <a:avLst/>
          </a:prstGeom>
          <a:noFill/>
          <a:ln cap="flat" cmpd="sng" w="9525">
            <a:solidFill>
              <a:srgbClr val="1C4587"/>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15000"/>
              </a:lnSpc>
              <a:spcBef>
                <a:spcPts val="1200"/>
              </a:spcBef>
              <a:spcAft>
                <a:spcPts val="0"/>
              </a:spcAft>
              <a:buClr>
                <a:schemeClr val="dk1"/>
              </a:buClr>
              <a:buSzPts val="1100"/>
              <a:buFont typeface="Arial"/>
              <a:buNone/>
            </a:pPr>
            <a:r>
              <a:rPr b="1" lang="en-GB">
                <a:solidFill>
                  <a:srgbClr val="1C4587"/>
                </a:solidFill>
                <a:highlight>
                  <a:schemeClr val="lt1"/>
                </a:highlight>
              </a:rPr>
              <a:t>Year 4 have had another busy week, continuing their work on the Romans and on teeth! </a:t>
            </a:r>
            <a:endParaRPr b="1">
              <a:solidFill>
                <a:srgbClr val="1C4587"/>
              </a:solidFill>
              <a:highlight>
                <a:schemeClr val="lt1"/>
              </a:highlight>
            </a:endParaRPr>
          </a:p>
          <a:p>
            <a:pPr indent="0" lvl="0" marL="0" rtl="0" algn="l">
              <a:lnSpc>
                <a:spcPct val="115000"/>
              </a:lnSpc>
              <a:spcBef>
                <a:spcPts val="1200"/>
              </a:spcBef>
              <a:spcAft>
                <a:spcPts val="0"/>
              </a:spcAft>
              <a:buClr>
                <a:schemeClr val="dk1"/>
              </a:buClr>
              <a:buSzPts val="1100"/>
              <a:buFont typeface="Arial"/>
              <a:buNone/>
            </a:pPr>
            <a:r>
              <a:rPr b="1" lang="en-GB">
                <a:solidFill>
                  <a:srgbClr val="1C4587"/>
                </a:solidFill>
                <a:highlight>
                  <a:schemeClr val="lt1"/>
                </a:highlight>
              </a:rPr>
              <a:t>I was super proud of 4 Wye on Wednesday for putting on the first class assembly of the year, based on our new topic. They were confident, and their enjoyment and enthusiasm was clear to see. They performed it three times in the studio to enable all of Year 3 and 4 to watch as well as many parents.</a:t>
            </a:r>
            <a:endParaRPr b="1">
              <a:solidFill>
                <a:srgbClr val="1C4587"/>
              </a:solidFill>
              <a:highlight>
                <a:schemeClr val="lt1"/>
              </a:highlight>
            </a:endParaRPr>
          </a:p>
          <a:p>
            <a:pPr indent="0" lvl="0" marL="0" rtl="0" algn="l">
              <a:lnSpc>
                <a:spcPct val="115000"/>
              </a:lnSpc>
              <a:spcBef>
                <a:spcPts val="1200"/>
              </a:spcBef>
              <a:spcAft>
                <a:spcPts val="0"/>
              </a:spcAft>
              <a:buClr>
                <a:schemeClr val="dk1"/>
              </a:buClr>
              <a:buSzPts val="1100"/>
              <a:buFont typeface="Arial"/>
              <a:buNone/>
            </a:pPr>
            <a:r>
              <a:rPr b="1" lang="en-GB">
                <a:solidFill>
                  <a:srgbClr val="1C4587"/>
                </a:solidFill>
                <a:highlight>
                  <a:schemeClr val="lt1"/>
                </a:highlight>
              </a:rPr>
              <a:t>I hope you have enjoyed listening to your child playing their trumpet at home! At least it is quieter for you than hearing 30 at once! Again, their enthusiasm is infectious and the trumpet teacher has commented time and time again how keen they are.</a:t>
            </a:r>
            <a:endParaRPr b="1">
              <a:solidFill>
                <a:srgbClr val="1C4587"/>
              </a:solidFill>
              <a:highlight>
                <a:schemeClr val="lt1"/>
              </a:highlight>
            </a:endParaRPr>
          </a:p>
          <a:p>
            <a:pPr indent="0" lvl="0" marL="0" rtl="0" algn="l">
              <a:lnSpc>
                <a:spcPct val="115000"/>
              </a:lnSpc>
              <a:spcBef>
                <a:spcPts val="1200"/>
              </a:spcBef>
              <a:spcAft>
                <a:spcPts val="0"/>
              </a:spcAft>
              <a:buClr>
                <a:schemeClr val="dk1"/>
              </a:buClr>
              <a:buSzPts val="1100"/>
              <a:buFont typeface="Arial"/>
              <a:buNone/>
            </a:pPr>
            <a:r>
              <a:t/>
            </a:r>
            <a:endParaRPr b="1">
              <a:solidFill>
                <a:srgbClr val="1C4587"/>
              </a:solidFill>
              <a:highlight>
                <a:schemeClr val="lt1"/>
              </a:highlight>
            </a:endParaRPr>
          </a:p>
          <a:p>
            <a:pPr indent="0" lvl="0" marL="0" rtl="0" algn="l">
              <a:lnSpc>
                <a:spcPct val="115000"/>
              </a:lnSpc>
              <a:spcBef>
                <a:spcPts val="1200"/>
              </a:spcBef>
              <a:spcAft>
                <a:spcPts val="0"/>
              </a:spcAft>
              <a:buClr>
                <a:schemeClr val="dk1"/>
              </a:buClr>
              <a:buSzPts val="1100"/>
              <a:buFont typeface="Arial"/>
              <a:buNone/>
            </a:pPr>
            <a:r>
              <a:rPr b="1" lang="en-GB">
                <a:solidFill>
                  <a:srgbClr val="1C4587"/>
                </a:solidFill>
                <a:highlight>
                  <a:srgbClr val="FFFF00"/>
                </a:highlight>
              </a:rPr>
              <a:t>Thank you attending the meeting about Bowles this week Please ensure you have signed your child up for the trip - at last glance, we had over 70 replies. As we said on the night, it is so </a:t>
            </a:r>
            <a:r>
              <a:rPr b="1" lang="en-GB">
                <a:solidFill>
                  <a:srgbClr val="1C4587"/>
                </a:solidFill>
                <a:highlight>
                  <a:srgbClr val="FFFF00"/>
                </a:highlight>
              </a:rPr>
              <a:t>important</a:t>
            </a:r>
            <a:r>
              <a:rPr b="1" lang="en-GB">
                <a:solidFill>
                  <a:srgbClr val="1C4587"/>
                </a:solidFill>
                <a:highlight>
                  <a:srgbClr val="FFFF00"/>
                </a:highlight>
              </a:rPr>
              <a:t> to sign up to ensure your child has a place booked.</a:t>
            </a:r>
            <a:endParaRPr b="1">
              <a:solidFill>
                <a:srgbClr val="1C4587"/>
              </a:solidFill>
              <a:highlight>
                <a:srgbClr val="FFFF00"/>
              </a:highlight>
            </a:endParaRPr>
          </a:p>
          <a:p>
            <a:pPr indent="0" lvl="0" marL="0" rtl="0" algn="l">
              <a:lnSpc>
                <a:spcPct val="115000"/>
              </a:lnSpc>
              <a:spcBef>
                <a:spcPts val="1200"/>
              </a:spcBef>
              <a:spcAft>
                <a:spcPts val="0"/>
              </a:spcAft>
              <a:buClr>
                <a:schemeClr val="dk1"/>
              </a:buClr>
              <a:buSzPts val="1100"/>
              <a:buFont typeface="Arial"/>
              <a:buNone/>
            </a:pPr>
            <a:r>
              <a:t/>
            </a:r>
            <a:endParaRPr sz="1600">
              <a:solidFill>
                <a:srgbClr val="1C4587"/>
              </a:solidFill>
            </a:endParaRPr>
          </a:p>
          <a:p>
            <a:pPr indent="0" lvl="0" marL="0" rtl="0" algn="l">
              <a:lnSpc>
                <a:spcPct val="115000"/>
              </a:lnSpc>
              <a:spcBef>
                <a:spcPts val="1200"/>
              </a:spcBef>
              <a:spcAft>
                <a:spcPts val="0"/>
              </a:spcAft>
              <a:buClr>
                <a:schemeClr val="dk1"/>
              </a:buClr>
              <a:buSzPts val="1100"/>
              <a:buFont typeface="Arial"/>
              <a:buNone/>
            </a:pPr>
            <a:r>
              <a:t/>
            </a:r>
            <a:endParaRPr b="1" sz="17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7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7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7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5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600">
              <a:solidFill>
                <a:srgbClr val="1C4587"/>
              </a:solidFill>
              <a:latin typeface="Calibri"/>
              <a:ea typeface="Calibri"/>
              <a:cs typeface="Calibri"/>
              <a:sym typeface="Calibri"/>
            </a:endParaRPr>
          </a:p>
          <a:p>
            <a:pPr indent="0" lvl="0" marL="0" rtl="0" algn="l">
              <a:lnSpc>
                <a:spcPct val="115000"/>
              </a:lnSpc>
              <a:spcBef>
                <a:spcPts val="1200"/>
              </a:spcBef>
              <a:spcAft>
                <a:spcPts val="0"/>
              </a:spcAft>
              <a:buClr>
                <a:schemeClr val="dk1"/>
              </a:buClr>
              <a:buSzPts val="1100"/>
              <a:buFont typeface="Arial"/>
              <a:buNone/>
            </a:pPr>
            <a:r>
              <a:t/>
            </a:r>
            <a:endParaRPr sz="1000">
              <a:solidFill>
                <a:srgbClr val="1C4587"/>
              </a:solidFill>
              <a:latin typeface="Calibri"/>
              <a:ea typeface="Calibri"/>
              <a:cs typeface="Calibri"/>
              <a:sym typeface="Calibri"/>
            </a:endParaRPr>
          </a:p>
          <a:p>
            <a:pPr indent="0" lvl="0" marL="0" rtl="0" algn="l">
              <a:lnSpc>
                <a:spcPct val="115000"/>
              </a:lnSpc>
              <a:spcBef>
                <a:spcPts val="1200"/>
              </a:spcBef>
              <a:spcAft>
                <a:spcPts val="0"/>
              </a:spcAft>
              <a:buClr>
                <a:schemeClr val="dk1"/>
              </a:buClr>
              <a:buSzPts val="1100"/>
              <a:buFont typeface="Arial"/>
              <a:buNone/>
            </a:pPr>
            <a:r>
              <a:t/>
            </a:r>
            <a:endParaRPr sz="15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15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5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5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7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17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700">
              <a:solidFill>
                <a:srgbClr val="1C4587"/>
              </a:solidFill>
              <a:latin typeface="Calibri"/>
              <a:ea typeface="Calibri"/>
              <a:cs typeface="Calibri"/>
              <a:sym typeface="Calibri"/>
            </a:endParaRPr>
          </a:p>
          <a:p>
            <a:pPr indent="0" lvl="0" marL="0" rtl="0" algn="l">
              <a:lnSpc>
                <a:spcPct val="115000"/>
              </a:lnSpc>
              <a:spcBef>
                <a:spcPts val="1200"/>
              </a:spcBef>
              <a:spcAft>
                <a:spcPts val="0"/>
              </a:spcAft>
              <a:buClr>
                <a:schemeClr val="dk1"/>
              </a:buClr>
              <a:buSzPts val="1100"/>
              <a:buFont typeface="Arial"/>
              <a:buNone/>
            </a:pPr>
            <a:r>
              <a:t/>
            </a:r>
            <a:endParaRPr sz="1700">
              <a:solidFill>
                <a:srgbClr val="1C4587"/>
              </a:solidFill>
              <a:latin typeface="Calibri"/>
              <a:ea typeface="Calibri"/>
              <a:cs typeface="Calibri"/>
              <a:sym typeface="Calibri"/>
            </a:endParaRPr>
          </a:p>
          <a:p>
            <a:pPr indent="0" lvl="0" marL="0" rtl="0" algn="l">
              <a:lnSpc>
                <a:spcPct val="115000"/>
              </a:lnSpc>
              <a:spcBef>
                <a:spcPts val="1200"/>
              </a:spcBef>
              <a:spcAft>
                <a:spcPts val="0"/>
              </a:spcAft>
              <a:buClr>
                <a:schemeClr val="dk1"/>
              </a:buClr>
              <a:buSzPts val="1100"/>
              <a:buFont typeface="Arial"/>
              <a:buNone/>
            </a:pPr>
            <a:r>
              <a:rPr b="1" lang="en-GB" sz="1700">
                <a:solidFill>
                  <a:srgbClr val="1C4587"/>
                </a:solidFill>
                <a:latin typeface="Calibri"/>
                <a:ea typeface="Calibri"/>
                <a:cs typeface="Calibri"/>
                <a:sym typeface="Calibri"/>
              </a:rPr>
              <a:t> </a:t>
            </a:r>
            <a:endParaRPr b="1" sz="17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5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22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1600">
              <a:solidFill>
                <a:schemeClr val="dk1"/>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2300">
              <a:solidFill>
                <a:srgbClr val="1C4587"/>
              </a:solidFill>
              <a:latin typeface="Calibri"/>
              <a:ea typeface="Calibri"/>
              <a:cs typeface="Calibri"/>
              <a:sym typeface="Calibri"/>
            </a:endParaRPr>
          </a:p>
        </p:txBody>
      </p:sp>
      <p:pic>
        <p:nvPicPr>
          <p:cNvPr id="141" name="Google Shape;141;p21"/>
          <p:cNvPicPr preferRelativeResize="0"/>
          <p:nvPr/>
        </p:nvPicPr>
        <p:blipFill>
          <a:blip r:embed="rId3">
            <a:alphaModFix/>
          </a:blip>
          <a:stretch>
            <a:fillRect/>
          </a:stretch>
        </p:blipFill>
        <p:spPr>
          <a:xfrm>
            <a:off x="5257625" y="239250"/>
            <a:ext cx="2198501" cy="595475"/>
          </a:xfrm>
          <a:prstGeom prst="rect">
            <a:avLst/>
          </a:prstGeom>
          <a:solidFill>
            <a:schemeClr val="lt1"/>
          </a:solidFill>
          <a:ln>
            <a:noFill/>
          </a:ln>
        </p:spPr>
      </p:pic>
      <p:sp>
        <p:nvSpPr>
          <p:cNvPr id="142" name="Google Shape;142;p21"/>
          <p:cNvSpPr/>
          <p:nvPr/>
        </p:nvSpPr>
        <p:spPr>
          <a:xfrm>
            <a:off x="234225" y="925425"/>
            <a:ext cx="7221900" cy="3713700"/>
          </a:xfrm>
          <a:prstGeom prst="rect">
            <a:avLst/>
          </a:prstGeom>
          <a:solidFill>
            <a:schemeClr val="lt1"/>
          </a:solidFill>
          <a:ln cap="flat" cmpd="sng" w="9525">
            <a:solidFill>
              <a:srgbClr val="1C4587"/>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sz="1500" u="sng">
              <a:solidFill>
                <a:srgbClr val="1C4587"/>
              </a:solidFill>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sz="1500">
                <a:solidFill>
                  <a:srgbClr val="1C4587"/>
                </a:solidFill>
                <a:latin typeface="Calibri"/>
                <a:ea typeface="Calibri"/>
                <a:cs typeface="Calibri"/>
                <a:sym typeface="Calibri"/>
              </a:rPr>
              <a:t>Trips/Events 25/26 Summary</a:t>
            </a:r>
            <a:r>
              <a:rPr lang="en-GB" sz="1500">
                <a:solidFill>
                  <a:srgbClr val="1C4587"/>
                </a:solidFill>
                <a:latin typeface="Calibri"/>
                <a:ea typeface="Calibri"/>
                <a:cs typeface="Calibri"/>
                <a:sym typeface="Calibri"/>
              </a:rPr>
              <a:t> - </a:t>
            </a:r>
            <a:r>
              <a:rPr lang="en-GB" sz="1500" u="sng">
                <a:solidFill>
                  <a:schemeClr val="accent5"/>
                </a:solidFill>
                <a:latin typeface="Calibri"/>
                <a:ea typeface="Calibri"/>
                <a:cs typeface="Calibri"/>
                <a:sym typeface="Calibri"/>
                <a:hlinkClick r:id="rId4">
                  <a:extLst>
                    <a:ext uri="{A12FA001-AC4F-418D-AE19-62706E023703}">
                      <ahyp:hlinkClr val="tx"/>
                    </a:ext>
                  </a:extLst>
                </a:hlinkClick>
              </a:rPr>
              <a:t>Letter</a:t>
            </a:r>
            <a:endParaRPr sz="1500">
              <a:solidFill>
                <a:srgbClr val="1C4587"/>
              </a:solidFill>
              <a:highlight>
                <a:schemeClr val="lt1"/>
              </a:highlight>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sz="1500">
                <a:solidFill>
                  <a:srgbClr val="1C4587"/>
                </a:solidFill>
                <a:highlight>
                  <a:schemeClr val="lt1"/>
                </a:highlight>
                <a:latin typeface="Calibri"/>
                <a:ea typeface="Calibri"/>
                <a:cs typeface="Calibri"/>
                <a:sym typeface="Calibri"/>
              </a:rPr>
              <a:t>Thursday 9th October </a:t>
            </a:r>
            <a:r>
              <a:rPr lang="en-GB" sz="1500">
                <a:solidFill>
                  <a:srgbClr val="1C4587"/>
                </a:solidFill>
                <a:highlight>
                  <a:schemeClr val="lt1"/>
                </a:highlight>
                <a:latin typeface="Calibri"/>
                <a:ea typeface="Calibri"/>
                <a:cs typeface="Calibri"/>
                <a:sym typeface="Calibri"/>
              </a:rPr>
              <a:t>- Y4 Disco 6-7pm - Tickets can be purchased </a:t>
            </a:r>
            <a:r>
              <a:rPr lang="en-GB" u="sng">
                <a:solidFill>
                  <a:srgbClr val="1C4587"/>
                </a:solidFill>
                <a:highlight>
                  <a:schemeClr val="lt1"/>
                </a:highlight>
                <a:latin typeface="Calibri"/>
                <a:ea typeface="Calibri"/>
                <a:cs typeface="Calibri"/>
                <a:sym typeface="Calibri"/>
                <a:hlinkClick r:id="rId5">
                  <a:extLst>
                    <a:ext uri="{A12FA001-AC4F-418D-AE19-62706E023703}">
                      <ahyp:hlinkClr val="tx"/>
                    </a:ext>
                  </a:extLst>
                </a:hlinkClick>
              </a:rPr>
              <a:t>HERE</a:t>
            </a:r>
            <a:endParaRPr sz="1500">
              <a:solidFill>
                <a:srgbClr val="1C4587"/>
              </a:solidFill>
              <a:highlight>
                <a:srgbClr val="FFFF00"/>
              </a:highlight>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a:solidFill>
                  <a:srgbClr val="1C4587"/>
                </a:solidFill>
                <a:latin typeface="Calibri"/>
                <a:ea typeface="Calibri"/>
                <a:cs typeface="Calibri"/>
                <a:sym typeface="Calibri"/>
              </a:rPr>
              <a:t>Wednesday 5th November </a:t>
            </a:r>
            <a:r>
              <a:rPr lang="en-GB">
                <a:solidFill>
                  <a:srgbClr val="1C4587"/>
                </a:solidFill>
                <a:latin typeface="Calibri"/>
                <a:ea typeface="Calibri"/>
                <a:cs typeface="Calibri"/>
                <a:sym typeface="Calibri"/>
              </a:rPr>
              <a:t>- Year 4 Swimming starts</a:t>
            </a:r>
            <a:endParaRPr>
              <a:solidFill>
                <a:srgbClr val="1C4587"/>
              </a:solidFill>
              <a:latin typeface="Calibri"/>
              <a:ea typeface="Calibri"/>
              <a:cs typeface="Calibri"/>
              <a:sym typeface="Calibri"/>
            </a:endParaRPr>
          </a:p>
          <a:p>
            <a:pPr indent="-317500" lvl="0" marL="457200" rtl="0" algn="l">
              <a:spcBef>
                <a:spcPts val="0"/>
              </a:spcBef>
              <a:spcAft>
                <a:spcPts val="0"/>
              </a:spcAft>
              <a:buClr>
                <a:srgbClr val="1C4587"/>
              </a:buClr>
              <a:buSzPts val="1400"/>
              <a:buFont typeface="Calibri"/>
              <a:buChar char="●"/>
            </a:pPr>
            <a:r>
              <a:rPr b="1" lang="en-GB">
                <a:solidFill>
                  <a:srgbClr val="1C4587"/>
                </a:solidFill>
                <a:highlight>
                  <a:schemeClr val="lt1"/>
                </a:highlight>
                <a:latin typeface="Calibri"/>
                <a:ea typeface="Calibri"/>
                <a:cs typeface="Calibri"/>
                <a:sym typeface="Calibri"/>
              </a:rPr>
              <a:t>Thursday 13th November </a:t>
            </a:r>
            <a:r>
              <a:rPr lang="en-GB">
                <a:solidFill>
                  <a:srgbClr val="1C4587"/>
                </a:solidFill>
                <a:highlight>
                  <a:schemeClr val="lt1"/>
                </a:highlight>
                <a:latin typeface="Calibri"/>
                <a:ea typeface="Calibri"/>
                <a:cs typeface="Calibri"/>
                <a:sym typeface="Calibri"/>
              </a:rPr>
              <a:t>- Y4 9:15am Inspire Session - (parent can visit their child’s class and observe the learning)</a:t>
            </a:r>
            <a:endParaRPr>
              <a:solidFill>
                <a:srgbClr val="1C4587"/>
              </a:solidFill>
              <a:highlight>
                <a:schemeClr val="lt1"/>
              </a:highlight>
              <a:latin typeface="Calibri"/>
              <a:ea typeface="Calibri"/>
              <a:cs typeface="Calibri"/>
              <a:sym typeface="Calibri"/>
            </a:endParaRPr>
          </a:p>
          <a:p>
            <a:pPr indent="-317500" lvl="0" marL="457200" rtl="0" algn="l">
              <a:spcBef>
                <a:spcPts val="0"/>
              </a:spcBef>
              <a:spcAft>
                <a:spcPts val="0"/>
              </a:spcAft>
              <a:buClr>
                <a:srgbClr val="1C4587"/>
              </a:buClr>
              <a:buSzPts val="1400"/>
              <a:buFont typeface="Calibri"/>
              <a:buChar char="●"/>
            </a:pPr>
            <a:r>
              <a:rPr b="1" lang="en-GB">
                <a:solidFill>
                  <a:srgbClr val="1C4587"/>
                </a:solidFill>
                <a:highlight>
                  <a:schemeClr val="lt1"/>
                </a:highlight>
                <a:latin typeface="Calibri"/>
                <a:ea typeface="Calibri"/>
                <a:cs typeface="Calibri"/>
                <a:sym typeface="Calibri"/>
              </a:rPr>
              <a:t>Wednesday 19th November </a:t>
            </a:r>
            <a:r>
              <a:rPr lang="en-GB">
                <a:solidFill>
                  <a:srgbClr val="1C4587"/>
                </a:solidFill>
                <a:highlight>
                  <a:schemeClr val="lt1"/>
                </a:highlight>
                <a:latin typeface="Calibri"/>
                <a:ea typeface="Calibri"/>
                <a:cs typeface="Calibri"/>
                <a:sym typeface="Calibri"/>
              </a:rPr>
              <a:t>- 10am 4 Mersey Class assembly - </a:t>
            </a:r>
            <a:r>
              <a:rPr lang="en-GB" u="sng">
                <a:solidFill>
                  <a:srgbClr val="1C4587"/>
                </a:solidFill>
                <a:highlight>
                  <a:schemeClr val="lt1"/>
                </a:highlight>
                <a:latin typeface="Calibri"/>
                <a:ea typeface="Calibri"/>
                <a:cs typeface="Calibri"/>
                <a:sym typeface="Calibri"/>
                <a:hlinkClick r:id="rId6">
                  <a:extLst>
                    <a:ext uri="{A12FA001-AC4F-418D-AE19-62706E023703}">
                      <ahyp:hlinkClr val="tx"/>
                    </a:ext>
                  </a:extLst>
                </a:hlinkClick>
              </a:rPr>
              <a:t>Zoom Link</a:t>
            </a:r>
            <a:endParaRPr>
              <a:solidFill>
                <a:srgbClr val="1C4587"/>
              </a:solidFill>
              <a:highlight>
                <a:schemeClr val="lt1"/>
              </a:highlight>
              <a:latin typeface="Calibri"/>
              <a:ea typeface="Calibri"/>
              <a:cs typeface="Calibri"/>
              <a:sym typeface="Calibri"/>
            </a:endParaRPr>
          </a:p>
          <a:p>
            <a:pPr indent="-317500" lvl="0" marL="457200" rtl="0" algn="l">
              <a:lnSpc>
                <a:spcPct val="115000"/>
              </a:lnSpc>
              <a:spcBef>
                <a:spcPts val="0"/>
              </a:spcBef>
              <a:spcAft>
                <a:spcPts val="0"/>
              </a:spcAft>
              <a:buClr>
                <a:srgbClr val="1C4587"/>
              </a:buClr>
              <a:buSzPts val="1400"/>
              <a:buFont typeface="Calibri"/>
              <a:buChar char="●"/>
            </a:pPr>
            <a:r>
              <a:rPr b="1" lang="en-GB">
                <a:solidFill>
                  <a:srgbClr val="1C4587"/>
                </a:solidFill>
                <a:latin typeface="Calibri"/>
                <a:ea typeface="Calibri"/>
                <a:cs typeface="Calibri"/>
                <a:sym typeface="Calibri"/>
              </a:rPr>
              <a:t>Tuesday 16th December</a:t>
            </a:r>
            <a:r>
              <a:rPr lang="en-GB">
                <a:solidFill>
                  <a:srgbClr val="1C4587"/>
                </a:solidFill>
                <a:latin typeface="Calibri"/>
                <a:ea typeface="Calibri"/>
                <a:cs typeface="Calibri"/>
                <a:sym typeface="Calibri"/>
              </a:rPr>
              <a:t> - Year 3 and 4 at Reigate Baptist Church (1:30 pm)</a:t>
            </a:r>
            <a:endParaRPr>
              <a:solidFill>
                <a:srgbClr val="1C4587"/>
              </a:solidFill>
              <a:latin typeface="Calibri"/>
              <a:ea typeface="Calibri"/>
              <a:cs typeface="Calibri"/>
              <a:sym typeface="Calibri"/>
            </a:endParaRPr>
          </a:p>
          <a:p>
            <a:pPr indent="-317500" lvl="0" marL="457200" rtl="0" algn="l">
              <a:lnSpc>
                <a:spcPct val="115000"/>
              </a:lnSpc>
              <a:spcBef>
                <a:spcPts val="0"/>
              </a:spcBef>
              <a:spcAft>
                <a:spcPts val="0"/>
              </a:spcAft>
              <a:buClr>
                <a:srgbClr val="1C4587"/>
              </a:buClr>
              <a:buSzPts val="1400"/>
              <a:buFont typeface="Calibri"/>
              <a:buChar char="●"/>
            </a:pPr>
            <a:r>
              <a:rPr b="1" lang="en-GB">
                <a:solidFill>
                  <a:srgbClr val="1C4587"/>
                </a:solidFill>
                <a:latin typeface="Calibri"/>
                <a:ea typeface="Calibri"/>
                <a:cs typeface="Calibri"/>
                <a:sym typeface="Calibri"/>
              </a:rPr>
              <a:t>Wednesday 21st January </a:t>
            </a:r>
            <a:r>
              <a:rPr lang="en-GB">
                <a:solidFill>
                  <a:srgbClr val="1C4587"/>
                </a:solidFill>
                <a:latin typeface="Calibri"/>
                <a:ea typeface="Calibri"/>
                <a:cs typeface="Calibri"/>
                <a:sym typeface="Calibri"/>
              </a:rPr>
              <a:t>- 10am 4 Bann Class assembly - </a:t>
            </a:r>
            <a:r>
              <a:rPr lang="en-GB" u="sng">
                <a:solidFill>
                  <a:srgbClr val="1C4587"/>
                </a:solidFill>
                <a:latin typeface="Calibri"/>
                <a:ea typeface="Calibri"/>
                <a:cs typeface="Calibri"/>
                <a:sym typeface="Calibri"/>
                <a:hlinkClick r:id="rId7">
                  <a:extLst>
                    <a:ext uri="{A12FA001-AC4F-418D-AE19-62706E023703}">
                      <ahyp:hlinkClr val="tx"/>
                    </a:ext>
                  </a:extLst>
                </a:hlinkClick>
              </a:rPr>
              <a:t>Zoom Link</a:t>
            </a:r>
            <a:endParaRPr>
              <a:solidFill>
                <a:srgbClr val="1C4587"/>
              </a:solidFill>
              <a:latin typeface="Calibri"/>
              <a:ea typeface="Calibri"/>
              <a:cs typeface="Calibri"/>
              <a:sym typeface="Calibri"/>
            </a:endParaRPr>
          </a:p>
          <a:p>
            <a:pPr indent="-317500" lvl="0" marL="457200" rtl="0" algn="l">
              <a:lnSpc>
                <a:spcPct val="115000"/>
              </a:lnSpc>
              <a:spcBef>
                <a:spcPts val="0"/>
              </a:spcBef>
              <a:spcAft>
                <a:spcPts val="0"/>
              </a:spcAft>
              <a:buClr>
                <a:srgbClr val="1C4587"/>
              </a:buClr>
              <a:buSzPts val="1400"/>
              <a:buFont typeface="Calibri"/>
              <a:buChar char="●"/>
            </a:pPr>
            <a:r>
              <a:rPr b="1" lang="en-GB">
                <a:solidFill>
                  <a:srgbClr val="1C4587"/>
                </a:solidFill>
                <a:latin typeface="Calibri"/>
                <a:ea typeface="Calibri"/>
                <a:cs typeface="Calibri"/>
                <a:sym typeface="Calibri"/>
              </a:rPr>
              <a:t>Wednesday 28th January </a:t>
            </a:r>
            <a:r>
              <a:rPr lang="en-GB">
                <a:solidFill>
                  <a:srgbClr val="1C4587"/>
                </a:solidFill>
                <a:latin typeface="Calibri"/>
                <a:ea typeface="Calibri"/>
                <a:cs typeface="Calibri"/>
                <a:sym typeface="Calibri"/>
              </a:rPr>
              <a:t>- 10am 3 Orchards Class assembly - </a:t>
            </a:r>
            <a:r>
              <a:rPr lang="en-GB" u="sng">
                <a:solidFill>
                  <a:srgbClr val="1C4587"/>
                </a:solidFill>
                <a:latin typeface="Calibri"/>
                <a:ea typeface="Calibri"/>
                <a:cs typeface="Calibri"/>
                <a:sym typeface="Calibri"/>
                <a:hlinkClick r:id="rId8">
                  <a:extLst>
                    <a:ext uri="{A12FA001-AC4F-418D-AE19-62706E023703}">
                      <ahyp:hlinkClr val="tx"/>
                    </a:ext>
                  </a:extLst>
                </a:hlinkClick>
              </a:rPr>
              <a:t>Zoom Link </a:t>
            </a:r>
            <a:endParaRPr>
              <a:solidFill>
                <a:srgbClr val="1C4587"/>
              </a:solidFill>
              <a:latin typeface="Calibri"/>
              <a:ea typeface="Calibri"/>
              <a:cs typeface="Calibri"/>
              <a:sym typeface="Calibri"/>
            </a:endParaRPr>
          </a:p>
          <a:p>
            <a:pPr indent="-317500" lvl="0" marL="457200" rtl="0" algn="l">
              <a:lnSpc>
                <a:spcPct val="115000"/>
              </a:lnSpc>
              <a:spcBef>
                <a:spcPts val="0"/>
              </a:spcBef>
              <a:spcAft>
                <a:spcPts val="0"/>
              </a:spcAft>
              <a:buClr>
                <a:srgbClr val="1C4587"/>
              </a:buClr>
              <a:buSzPts val="1400"/>
              <a:buFont typeface="Calibri"/>
              <a:buChar char="●"/>
            </a:pPr>
            <a:r>
              <a:rPr b="1" lang="en-GB">
                <a:solidFill>
                  <a:srgbClr val="1C4587"/>
                </a:solidFill>
                <a:latin typeface="Calibri"/>
                <a:ea typeface="Calibri"/>
                <a:cs typeface="Calibri"/>
                <a:sym typeface="Calibri"/>
              </a:rPr>
              <a:t>Wednesday 18th March </a:t>
            </a:r>
            <a:r>
              <a:rPr lang="en-GB">
                <a:solidFill>
                  <a:srgbClr val="1C4587"/>
                </a:solidFill>
                <a:latin typeface="Calibri"/>
                <a:ea typeface="Calibri"/>
                <a:cs typeface="Calibri"/>
                <a:sym typeface="Calibri"/>
              </a:rPr>
              <a:t>- 10am 4 Tay Class assembly </a:t>
            </a:r>
            <a:r>
              <a:rPr lang="en-GB">
                <a:solidFill>
                  <a:srgbClr val="FF0000"/>
                </a:solidFill>
                <a:latin typeface="Calibri"/>
                <a:ea typeface="Calibri"/>
                <a:cs typeface="Calibri"/>
                <a:sym typeface="Calibri"/>
              </a:rPr>
              <a:t>-</a:t>
            </a:r>
            <a:r>
              <a:rPr lang="en-GB" u="sng">
                <a:solidFill>
                  <a:schemeClr val="hlink"/>
                </a:solidFill>
                <a:latin typeface="Calibri"/>
                <a:ea typeface="Calibri"/>
                <a:cs typeface="Calibri"/>
                <a:sym typeface="Calibri"/>
                <a:hlinkClick r:id="rId9"/>
              </a:rPr>
              <a:t> Zoom Link</a:t>
            </a:r>
            <a:endParaRPr>
              <a:solidFill>
                <a:srgbClr val="1C4587"/>
              </a:solidFill>
              <a:latin typeface="Calibri"/>
              <a:ea typeface="Calibri"/>
              <a:cs typeface="Calibri"/>
              <a:sym typeface="Calibri"/>
            </a:endParaRPr>
          </a:p>
          <a:p>
            <a:pPr indent="-317500" lvl="0" marL="457200" rtl="0" algn="l">
              <a:lnSpc>
                <a:spcPct val="115000"/>
              </a:lnSpc>
              <a:spcBef>
                <a:spcPts val="0"/>
              </a:spcBef>
              <a:spcAft>
                <a:spcPts val="0"/>
              </a:spcAft>
              <a:buClr>
                <a:srgbClr val="1C4587"/>
              </a:buClr>
              <a:buSzPts val="1400"/>
              <a:buFont typeface="Calibri"/>
              <a:buChar char="●"/>
            </a:pPr>
            <a:r>
              <a:rPr b="1" lang="en-GB">
                <a:solidFill>
                  <a:srgbClr val="1C4587"/>
                </a:solidFill>
                <a:latin typeface="Calibri"/>
                <a:ea typeface="Calibri"/>
                <a:cs typeface="Calibri"/>
                <a:sym typeface="Calibri"/>
              </a:rPr>
              <a:t>Wednesday 5th November to Wednesday 10th December and Wednesday 7th January to Wednesday 4th February - Swimming </a:t>
            </a:r>
            <a:r>
              <a:rPr lang="en-GB">
                <a:solidFill>
                  <a:srgbClr val="1C4587"/>
                </a:solidFill>
                <a:latin typeface="Calibri"/>
                <a:ea typeface="Calibri"/>
                <a:cs typeface="Calibri"/>
                <a:sym typeface="Calibri"/>
              </a:rPr>
              <a:t>- </a:t>
            </a:r>
            <a:r>
              <a:rPr lang="en-GB" u="sng">
                <a:solidFill>
                  <a:schemeClr val="hlink"/>
                </a:solidFill>
                <a:latin typeface="Calibri"/>
                <a:ea typeface="Calibri"/>
                <a:cs typeface="Calibri"/>
                <a:sym typeface="Calibri"/>
                <a:hlinkClick r:id="rId10"/>
              </a:rPr>
              <a:t>Letter</a:t>
            </a:r>
            <a:endParaRPr sz="1800">
              <a:solidFill>
                <a:schemeClr val="dk2"/>
              </a:solidFill>
              <a:latin typeface="Calibri"/>
              <a:ea typeface="Calibri"/>
              <a:cs typeface="Calibri"/>
              <a:sym typeface="Calibri"/>
            </a:endParaRPr>
          </a:p>
        </p:txBody>
      </p:sp>
      <p:sp>
        <p:nvSpPr>
          <p:cNvPr id="143" name="Google Shape;143;p21"/>
          <p:cNvSpPr txBox="1"/>
          <p:nvPr/>
        </p:nvSpPr>
        <p:spPr>
          <a:xfrm>
            <a:off x="279825" y="9528550"/>
            <a:ext cx="7128000" cy="824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800" u="sng">
                <a:solidFill>
                  <a:schemeClr val="hlink"/>
                </a:solidFill>
                <a:hlinkClick r:id="rId11"/>
              </a:rPr>
              <a:t>Bowles Information Evening Recording Link</a:t>
            </a:r>
            <a:r>
              <a:rPr lang="en-GB" sz="1800">
                <a:solidFill>
                  <a:schemeClr val="dk2"/>
                </a:solidFill>
              </a:rPr>
              <a:t> Passcode: gHp8&amp;tnH</a:t>
            </a:r>
            <a:endParaRPr sz="1800">
              <a:solidFill>
                <a:schemeClr val="dk2"/>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1C4587"/>
        </a:solidFill>
      </p:bgPr>
    </p:bg>
    <p:spTree>
      <p:nvGrpSpPr>
        <p:cNvPr id="147" name="Shape 147"/>
        <p:cNvGrpSpPr/>
        <p:nvPr/>
      </p:nvGrpSpPr>
      <p:grpSpPr>
        <a:xfrm>
          <a:off x="0" y="0"/>
          <a:ext cx="0" cy="0"/>
          <a:chOff x="0" y="0"/>
          <a:chExt cx="0" cy="0"/>
        </a:xfrm>
      </p:grpSpPr>
      <p:sp>
        <p:nvSpPr>
          <p:cNvPr id="148" name="Google Shape;148;p22"/>
          <p:cNvSpPr/>
          <p:nvPr/>
        </p:nvSpPr>
        <p:spPr>
          <a:xfrm>
            <a:off x="157950" y="163050"/>
            <a:ext cx="7388100" cy="10365900"/>
          </a:xfrm>
          <a:prstGeom prst="rect">
            <a:avLst/>
          </a:prstGeom>
          <a:solidFill>
            <a:schemeClr val="l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457200" rtl="0" algn="l">
              <a:spcBef>
                <a:spcPts val="0"/>
              </a:spcBef>
              <a:spcAft>
                <a:spcPts val="0"/>
              </a:spcAft>
              <a:buNone/>
            </a:pPr>
            <a:r>
              <a:t/>
            </a:r>
            <a:endParaRPr/>
          </a:p>
        </p:txBody>
      </p:sp>
      <p:sp>
        <p:nvSpPr>
          <p:cNvPr id="149" name="Google Shape;149;p22"/>
          <p:cNvSpPr txBox="1"/>
          <p:nvPr/>
        </p:nvSpPr>
        <p:spPr>
          <a:xfrm>
            <a:off x="263850" y="239250"/>
            <a:ext cx="2809800" cy="4566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GB" sz="2500">
                <a:solidFill>
                  <a:srgbClr val="1C4587"/>
                </a:solidFill>
                <a:latin typeface="Calibri"/>
                <a:ea typeface="Calibri"/>
                <a:cs typeface="Calibri"/>
                <a:sym typeface="Calibri"/>
              </a:rPr>
              <a:t>Year Five</a:t>
            </a:r>
            <a:endParaRPr sz="2200">
              <a:solidFill>
                <a:schemeClr val="dk2"/>
              </a:solidFill>
            </a:endParaRPr>
          </a:p>
        </p:txBody>
      </p:sp>
      <p:sp>
        <p:nvSpPr>
          <p:cNvPr id="150" name="Google Shape;150;p22"/>
          <p:cNvSpPr txBox="1"/>
          <p:nvPr/>
        </p:nvSpPr>
        <p:spPr>
          <a:xfrm>
            <a:off x="255900" y="4527600"/>
            <a:ext cx="7192200" cy="4047000"/>
          </a:xfrm>
          <a:prstGeom prst="rect">
            <a:avLst/>
          </a:prstGeom>
          <a:noFill/>
          <a:ln cap="flat" cmpd="sng" w="9525">
            <a:solidFill>
              <a:srgbClr val="1C4587"/>
            </a:solidFill>
            <a:prstDash val="solid"/>
            <a:round/>
            <a:headEnd len="sm" w="sm" type="none"/>
            <a:tailEnd len="sm" w="sm" type="none"/>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b="1" lang="en-GB" sz="1700" u="sng">
                <a:solidFill>
                  <a:srgbClr val="1C4587"/>
                </a:solidFill>
                <a:highlight>
                  <a:schemeClr val="lt1"/>
                </a:highlight>
                <a:latin typeface="Century Gothic"/>
                <a:ea typeface="Century Gothic"/>
                <a:cs typeface="Century Gothic"/>
                <a:sym typeface="Century Gothic"/>
              </a:rPr>
              <a:t>Year 5 Weekly Update: </a:t>
            </a:r>
            <a:endParaRPr b="1" sz="1700" u="sng">
              <a:solidFill>
                <a:srgbClr val="1C4587"/>
              </a:solidFill>
              <a:highlight>
                <a:schemeClr val="lt1"/>
              </a:highlight>
              <a:latin typeface="Century Gothic"/>
              <a:ea typeface="Century Gothic"/>
              <a:cs typeface="Century Gothic"/>
              <a:sym typeface="Century Gothic"/>
            </a:endParaRPr>
          </a:p>
          <a:p>
            <a:pPr indent="0" lvl="0" marL="0" rtl="0" algn="l">
              <a:spcBef>
                <a:spcPts val="0"/>
              </a:spcBef>
              <a:spcAft>
                <a:spcPts val="0"/>
              </a:spcAft>
              <a:buClr>
                <a:schemeClr val="dk1"/>
              </a:buClr>
              <a:buSzPts val="1100"/>
              <a:buFont typeface="Arial"/>
              <a:buNone/>
            </a:pPr>
            <a:r>
              <a:t/>
            </a:r>
            <a:endParaRPr b="1" sz="1700" u="sng">
              <a:solidFill>
                <a:srgbClr val="1C4587"/>
              </a:solidFill>
              <a:highlight>
                <a:schemeClr val="lt1"/>
              </a:highlight>
              <a:latin typeface="Century Gothic"/>
              <a:ea typeface="Century Gothic"/>
              <a:cs typeface="Century Gothic"/>
              <a:sym typeface="Century Gothic"/>
            </a:endParaRPr>
          </a:p>
          <a:p>
            <a:pPr indent="0" lvl="0" marL="0" rtl="0" algn="l">
              <a:spcBef>
                <a:spcPts val="0"/>
              </a:spcBef>
              <a:spcAft>
                <a:spcPts val="0"/>
              </a:spcAft>
              <a:buClr>
                <a:schemeClr val="dk1"/>
              </a:buClr>
              <a:buSzPts val="1100"/>
              <a:buFont typeface="Arial"/>
              <a:buNone/>
            </a:pPr>
            <a:r>
              <a:rPr lang="en-GB">
                <a:solidFill>
                  <a:srgbClr val="1C4587"/>
                </a:solidFill>
                <a:highlight>
                  <a:schemeClr val="lt1"/>
                </a:highlight>
                <a:latin typeface="Century Gothic"/>
                <a:ea typeface="Century Gothic"/>
                <a:cs typeface="Century Gothic"/>
                <a:sym typeface="Century Gothic"/>
              </a:rPr>
              <a:t>This week, in year 5 we have used everything learnt so far about the Victorians, to write formal letters. The children have taken on the role of 'Jim Jarvis', a </a:t>
            </a:r>
            <a:r>
              <a:rPr lang="en-GB">
                <a:solidFill>
                  <a:srgbClr val="1C4587"/>
                </a:solidFill>
                <a:highlight>
                  <a:schemeClr val="lt1"/>
                </a:highlight>
                <a:latin typeface="Century Gothic"/>
                <a:ea typeface="Century Gothic"/>
                <a:cs typeface="Century Gothic"/>
                <a:sym typeface="Century Gothic"/>
              </a:rPr>
              <a:t>character</a:t>
            </a:r>
            <a:r>
              <a:rPr lang="en-GB">
                <a:solidFill>
                  <a:srgbClr val="1C4587"/>
                </a:solidFill>
                <a:highlight>
                  <a:schemeClr val="lt1"/>
                </a:highlight>
                <a:latin typeface="Century Gothic"/>
                <a:ea typeface="Century Gothic"/>
                <a:cs typeface="Century Gothic"/>
                <a:sym typeface="Century Gothic"/>
              </a:rPr>
              <a:t> from 'Streetchild' by Berlie Doherty and have put </a:t>
            </a:r>
            <a:r>
              <a:rPr lang="en-GB">
                <a:solidFill>
                  <a:srgbClr val="1C4587"/>
                </a:solidFill>
                <a:highlight>
                  <a:schemeClr val="lt1"/>
                </a:highlight>
                <a:latin typeface="Century Gothic"/>
                <a:ea typeface="Century Gothic"/>
                <a:cs typeface="Century Gothic"/>
                <a:sym typeface="Century Gothic"/>
              </a:rPr>
              <a:t>themselves</a:t>
            </a:r>
            <a:r>
              <a:rPr lang="en-GB">
                <a:solidFill>
                  <a:srgbClr val="1C4587"/>
                </a:solidFill>
                <a:highlight>
                  <a:schemeClr val="lt1"/>
                </a:highlight>
                <a:latin typeface="Century Gothic"/>
                <a:ea typeface="Century Gothic"/>
                <a:cs typeface="Century Gothic"/>
                <a:sym typeface="Century Gothic"/>
              </a:rPr>
              <a:t> in his position when writing letters, asking for help.</a:t>
            </a:r>
            <a:endParaRPr>
              <a:solidFill>
                <a:srgbClr val="1C4587"/>
              </a:solidFill>
              <a:highlight>
                <a:schemeClr val="lt1"/>
              </a:highlight>
              <a:latin typeface="Century Gothic"/>
              <a:ea typeface="Century Gothic"/>
              <a:cs typeface="Century Gothic"/>
              <a:sym typeface="Century Gothic"/>
            </a:endParaRPr>
          </a:p>
          <a:p>
            <a:pPr indent="0" lvl="0" marL="0" rtl="0" algn="l">
              <a:spcBef>
                <a:spcPts val="0"/>
              </a:spcBef>
              <a:spcAft>
                <a:spcPts val="0"/>
              </a:spcAft>
              <a:buClr>
                <a:schemeClr val="dk1"/>
              </a:buClr>
              <a:buSzPts val="1100"/>
              <a:buFont typeface="Arial"/>
              <a:buNone/>
            </a:pPr>
            <a:r>
              <a:t/>
            </a:r>
            <a:endParaRPr>
              <a:solidFill>
                <a:srgbClr val="1C4587"/>
              </a:solidFill>
              <a:highlight>
                <a:schemeClr val="lt1"/>
              </a:highlight>
              <a:latin typeface="Century Gothic"/>
              <a:ea typeface="Century Gothic"/>
              <a:cs typeface="Century Gothic"/>
              <a:sym typeface="Century Gothic"/>
            </a:endParaRPr>
          </a:p>
          <a:p>
            <a:pPr indent="0" lvl="0" marL="0" rtl="0" algn="l">
              <a:spcBef>
                <a:spcPts val="0"/>
              </a:spcBef>
              <a:spcAft>
                <a:spcPts val="0"/>
              </a:spcAft>
              <a:buClr>
                <a:schemeClr val="dk1"/>
              </a:buClr>
              <a:buSzPts val="1100"/>
              <a:buFont typeface="Arial"/>
              <a:buNone/>
            </a:pPr>
            <a:r>
              <a:rPr lang="en-GB">
                <a:solidFill>
                  <a:srgbClr val="1C4587"/>
                </a:solidFill>
                <a:highlight>
                  <a:schemeClr val="lt1"/>
                </a:highlight>
                <a:latin typeface="Century Gothic"/>
                <a:ea typeface="Century Gothic"/>
                <a:cs typeface="Century Gothic"/>
                <a:sym typeface="Century Gothic"/>
              </a:rPr>
              <a:t> In maths, our flexible groups have continued and we are in the final few weeks of place value learning, before moving onto addition and subtraction soon. </a:t>
            </a:r>
            <a:endParaRPr>
              <a:solidFill>
                <a:srgbClr val="1C4587"/>
              </a:solidFill>
              <a:highlight>
                <a:schemeClr val="lt1"/>
              </a:highlight>
              <a:latin typeface="Century Gothic"/>
              <a:ea typeface="Century Gothic"/>
              <a:cs typeface="Century Gothic"/>
              <a:sym typeface="Century Gothic"/>
            </a:endParaRPr>
          </a:p>
          <a:p>
            <a:pPr indent="0" lvl="0" marL="0" rtl="0" algn="l">
              <a:spcBef>
                <a:spcPts val="0"/>
              </a:spcBef>
              <a:spcAft>
                <a:spcPts val="0"/>
              </a:spcAft>
              <a:buClr>
                <a:schemeClr val="dk1"/>
              </a:buClr>
              <a:buSzPts val="1100"/>
              <a:buFont typeface="Arial"/>
              <a:buNone/>
            </a:pPr>
            <a:r>
              <a:t/>
            </a:r>
            <a:endParaRPr>
              <a:solidFill>
                <a:srgbClr val="1C4587"/>
              </a:solidFill>
              <a:highlight>
                <a:schemeClr val="lt1"/>
              </a:highlight>
              <a:latin typeface="Century Gothic"/>
              <a:ea typeface="Century Gothic"/>
              <a:cs typeface="Century Gothic"/>
              <a:sym typeface="Century Gothic"/>
            </a:endParaRPr>
          </a:p>
          <a:p>
            <a:pPr indent="0" lvl="0" marL="0" rtl="0" algn="l">
              <a:spcBef>
                <a:spcPts val="0"/>
              </a:spcBef>
              <a:spcAft>
                <a:spcPts val="0"/>
              </a:spcAft>
              <a:buClr>
                <a:schemeClr val="dk1"/>
              </a:buClr>
              <a:buSzPts val="1100"/>
              <a:buFont typeface="Arial"/>
              <a:buNone/>
            </a:pPr>
            <a:r>
              <a:rPr lang="en-GB">
                <a:solidFill>
                  <a:srgbClr val="1C4587"/>
                </a:solidFill>
                <a:highlight>
                  <a:schemeClr val="lt1"/>
                </a:highlight>
                <a:latin typeface="Century Gothic"/>
                <a:ea typeface="Century Gothic"/>
                <a:cs typeface="Century Gothic"/>
                <a:sym typeface="Century Gothic"/>
              </a:rPr>
              <a:t>Art  lessons have focused on the famous Victorian artist, William Morris. We have been so impressed with the care that the children have taken when recreating a section of one of his </a:t>
            </a:r>
            <a:r>
              <a:rPr lang="en-GB">
                <a:solidFill>
                  <a:srgbClr val="1C4587"/>
                </a:solidFill>
                <a:highlight>
                  <a:schemeClr val="lt1"/>
                </a:highlight>
                <a:latin typeface="Century Gothic"/>
                <a:ea typeface="Century Gothic"/>
                <a:cs typeface="Century Gothic"/>
                <a:sym typeface="Century Gothic"/>
              </a:rPr>
              <a:t>famous</a:t>
            </a:r>
            <a:r>
              <a:rPr lang="en-GB">
                <a:solidFill>
                  <a:srgbClr val="1C4587"/>
                </a:solidFill>
                <a:highlight>
                  <a:schemeClr val="lt1"/>
                </a:highlight>
                <a:latin typeface="Century Gothic"/>
                <a:ea typeface="Century Gothic"/>
                <a:cs typeface="Century Gothic"/>
                <a:sym typeface="Century Gothic"/>
              </a:rPr>
              <a:t> patterns. They have included such detail, this has taken real resilience! </a:t>
            </a:r>
            <a:endParaRPr>
              <a:solidFill>
                <a:srgbClr val="1C4587"/>
              </a:solidFill>
              <a:highlight>
                <a:schemeClr val="lt1"/>
              </a:highlight>
              <a:latin typeface="Century Gothic"/>
              <a:ea typeface="Century Gothic"/>
              <a:cs typeface="Century Gothic"/>
              <a:sym typeface="Century Gothic"/>
            </a:endParaRPr>
          </a:p>
          <a:p>
            <a:pPr indent="0" lvl="0" marL="0" rtl="0" algn="l">
              <a:spcBef>
                <a:spcPts val="0"/>
              </a:spcBef>
              <a:spcAft>
                <a:spcPts val="0"/>
              </a:spcAft>
              <a:buClr>
                <a:schemeClr val="dk1"/>
              </a:buClr>
              <a:buSzPts val="1100"/>
              <a:buFont typeface="Arial"/>
              <a:buNone/>
            </a:pPr>
            <a:r>
              <a:t/>
            </a:r>
            <a:endParaRPr sz="1700">
              <a:solidFill>
                <a:srgbClr val="1C4587"/>
              </a:solidFill>
              <a:highlight>
                <a:schemeClr val="lt1"/>
              </a:highlight>
              <a:latin typeface="Century Gothic"/>
              <a:ea typeface="Century Gothic"/>
              <a:cs typeface="Century Gothic"/>
              <a:sym typeface="Century Gothic"/>
            </a:endParaRPr>
          </a:p>
          <a:p>
            <a:pPr indent="0" lvl="0" marL="0" rtl="0" algn="l">
              <a:spcBef>
                <a:spcPts val="0"/>
              </a:spcBef>
              <a:spcAft>
                <a:spcPts val="0"/>
              </a:spcAft>
              <a:buClr>
                <a:schemeClr val="dk1"/>
              </a:buClr>
              <a:buSzPts val="1100"/>
              <a:buFont typeface="Arial"/>
              <a:buNone/>
            </a:pPr>
            <a:r>
              <a:rPr lang="en-GB">
                <a:solidFill>
                  <a:srgbClr val="1C4587"/>
                </a:solidFill>
                <a:latin typeface="Century Gothic"/>
                <a:ea typeface="Century Gothic"/>
                <a:cs typeface="Century Gothic"/>
                <a:sym typeface="Century Gothic"/>
              </a:rPr>
              <a:t>Home learning this week will be a paper copy of an  English task. Please encourage your child to complete this. The class teacher will go through this task next Friday in class. </a:t>
            </a:r>
            <a:endParaRPr>
              <a:solidFill>
                <a:srgbClr val="1C4587"/>
              </a:solidFill>
              <a:highlight>
                <a:schemeClr val="lt1"/>
              </a:highlight>
              <a:latin typeface="Century Gothic"/>
              <a:ea typeface="Century Gothic"/>
              <a:cs typeface="Century Gothic"/>
              <a:sym typeface="Century Gothic"/>
            </a:endParaRPr>
          </a:p>
          <a:p>
            <a:pPr indent="0" lvl="0" marL="0" rtl="0" algn="l">
              <a:spcBef>
                <a:spcPts val="0"/>
              </a:spcBef>
              <a:spcAft>
                <a:spcPts val="0"/>
              </a:spcAft>
              <a:buClr>
                <a:schemeClr val="dk1"/>
              </a:buClr>
              <a:buSzPts val="1100"/>
              <a:buFont typeface="Arial"/>
              <a:buNone/>
            </a:pPr>
            <a:r>
              <a:t/>
            </a:r>
            <a:endParaRPr b="1" sz="1700">
              <a:solidFill>
                <a:srgbClr val="1C4587"/>
              </a:solidFill>
              <a:highlight>
                <a:schemeClr val="lt1"/>
              </a:highlight>
              <a:latin typeface="Century Gothic"/>
              <a:ea typeface="Century Gothic"/>
              <a:cs typeface="Century Gothic"/>
              <a:sym typeface="Century Gothic"/>
            </a:endParaRPr>
          </a:p>
          <a:p>
            <a:pPr indent="0" lvl="0" marL="0" rtl="0" algn="l">
              <a:lnSpc>
                <a:spcPct val="115000"/>
              </a:lnSpc>
              <a:spcBef>
                <a:spcPts val="0"/>
              </a:spcBef>
              <a:spcAft>
                <a:spcPts val="0"/>
              </a:spcAft>
              <a:buClr>
                <a:schemeClr val="dk1"/>
              </a:buClr>
              <a:buSzPts val="1100"/>
              <a:buFont typeface="Arial"/>
              <a:buNone/>
            </a:pPr>
            <a:r>
              <a:t/>
            </a:r>
            <a:endParaRPr b="1" sz="1700">
              <a:solidFill>
                <a:srgbClr val="1C4587"/>
              </a:solidFill>
              <a:highlight>
                <a:schemeClr val="lt1"/>
              </a:highlight>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700">
              <a:solidFill>
                <a:srgbClr val="1C4587"/>
              </a:solidFill>
              <a:highlight>
                <a:schemeClr val="lt1"/>
              </a:highlight>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700">
              <a:solidFill>
                <a:srgbClr val="1C4587"/>
              </a:solidFill>
              <a:highlight>
                <a:schemeClr val="lt1"/>
              </a:highlight>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500">
              <a:solidFill>
                <a:srgbClr val="1C4587"/>
              </a:solidFill>
              <a:highlight>
                <a:schemeClr val="lt1"/>
              </a:highlight>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u="sng">
              <a:solidFill>
                <a:srgbClr val="1C4587"/>
              </a:solidFill>
              <a:highlight>
                <a:schemeClr val="lt1"/>
              </a:highlight>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u="sng">
              <a:solidFill>
                <a:srgbClr val="1C4587"/>
              </a:solidFill>
              <a:highlight>
                <a:schemeClr val="lt1"/>
              </a:highlight>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u="sng">
              <a:solidFill>
                <a:srgbClr val="1C4587"/>
              </a:solidFill>
              <a:highlight>
                <a:schemeClr val="lt1"/>
              </a:highlight>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a:solidFill>
                <a:schemeClr val="dk2"/>
              </a:solidFill>
            </a:endParaRPr>
          </a:p>
        </p:txBody>
      </p:sp>
      <p:pic>
        <p:nvPicPr>
          <p:cNvPr id="151" name="Google Shape;151;p22"/>
          <p:cNvPicPr preferRelativeResize="0"/>
          <p:nvPr/>
        </p:nvPicPr>
        <p:blipFill>
          <a:blip r:embed="rId3">
            <a:alphaModFix/>
          </a:blip>
          <a:stretch>
            <a:fillRect/>
          </a:stretch>
        </p:blipFill>
        <p:spPr>
          <a:xfrm>
            <a:off x="5257625" y="239250"/>
            <a:ext cx="2198501" cy="595475"/>
          </a:xfrm>
          <a:prstGeom prst="rect">
            <a:avLst/>
          </a:prstGeom>
          <a:solidFill>
            <a:schemeClr val="lt1"/>
          </a:solidFill>
          <a:ln>
            <a:noFill/>
          </a:ln>
        </p:spPr>
      </p:pic>
      <p:sp>
        <p:nvSpPr>
          <p:cNvPr id="152" name="Google Shape;152;p22"/>
          <p:cNvSpPr/>
          <p:nvPr/>
        </p:nvSpPr>
        <p:spPr>
          <a:xfrm>
            <a:off x="263850" y="834725"/>
            <a:ext cx="7107900" cy="3450900"/>
          </a:xfrm>
          <a:prstGeom prst="rect">
            <a:avLst/>
          </a:prstGeom>
          <a:solidFill>
            <a:schemeClr val="lt1"/>
          </a:solidFill>
          <a:ln cap="flat" cmpd="sng" w="9525">
            <a:solidFill>
              <a:srgbClr val="1C4587"/>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b="1" sz="1600" u="sng">
              <a:solidFill>
                <a:srgbClr val="1C4587"/>
              </a:solidFill>
              <a:latin typeface="Calibri"/>
              <a:ea typeface="Calibri"/>
              <a:cs typeface="Calibri"/>
              <a:sym typeface="Calibri"/>
            </a:endParaRPr>
          </a:p>
          <a:p>
            <a:pPr indent="0" lvl="0" marL="0" rtl="0" algn="l">
              <a:spcBef>
                <a:spcPts val="0"/>
              </a:spcBef>
              <a:spcAft>
                <a:spcPts val="0"/>
              </a:spcAft>
              <a:buNone/>
            </a:pPr>
            <a:r>
              <a:t/>
            </a:r>
            <a:endParaRPr sz="1500" u="sng">
              <a:solidFill>
                <a:srgbClr val="1C4587"/>
              </a:solidFill>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sz="1500">
                <a:solidFill>
                  <a:srgbClr val="1C4587"/>
                </a:solidFill>
                <a:latin typeface="Calibri"/>
                <a:ea typeface="Calibri"/>
                <a:cs typeface="Calibri"/>
                <a:sym typeface="Calibri"/>
              </a:rPr>
              <a:t>Trips/Events 25/26 Summary - </a:t>
            </a:r>
            <a:r>
              <a:rPr lang="en-GB" sz="1500" u="sng">
                <a:solidFill>
                  <a:schemeClr val="hlink"/>
                </a:solidFill>
                <a:latin typeface="Calibri"/>
                <a:ea typeface="Calibri"/>
                <a:cs typeface="Calibri"/>
                <a:sym typeface="Calibri"/>
                <a:hlinkClick r:id="rId4"/>
              </a:rPr>
              <a:t>Letter</a:t>
            </a:r>
            <a:endParaRPr sz="1500">
              <a:solidFill>
                <a:schemeClr val="dk1"/>
              </a:solidFill>
              <a:highlight>
                <a:schemeClr val="lt1"/>
              </a:highlight>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sz="1500">
                <a:solidFill>
                  <a:srgbClr val="1C4587"/>
                </a:solidFill>
                <a:highlight>
                  <a:schemeClr val="lt1"/>
                </a:highlight>
                <a:latin typeface="Calibri"/>
                <a:ea typeface="Calibri"/>
                <a:cs typeface="Calibri"/>
                <a:sym typeface="Calibri"/>
              </a:rPr>
              <a:t>Wednesday 1st October </a:t>
            </a:r>
            <a:r>
              <a:rPr lang="en-GB" sz="1500">
                <a:solidFill>
                  <a:srgbClr val="1C4587"/>
                </a:solidFill>
                <a:highlight>
                  <a:schemeClr val="lt1"/>
                </a:highlight>
                <a:latin typeface="Calibri"/>
                <a:ea typeface="Calibri"/>
                <a:cs typeface="Calibri"/>
                <a:sym typeface="Calibri"/>
              </a:rPr>
              <a:t>- 5 Peake Class assembly 10am - </a:t>
            </a:r>
            <a:r>
              <a:rPr lang="en-GB" sz="1500" u="sng">
                <a:solidFill>
                  <a:srgbClr val="1C4587"/>
                </a:solidFill>
                <a:highlight>
                  <a:schemeClr val="lt1"/>
                </a:highlight>
                <a:latin typeface="Calibri"/>
                <a:ea typeface="Calibri"/>
                <a:cs typeface="Calibri"/>
                <a:sym typeface="Calibri"/>
                <a:hlinkClick r:id="rId5">
                  <a:extLst>
                    <a:ext uri="{A12FA001-AC4F-418D-AE19-62706E023703}">
                      <ahyp:hlinkClr val="tx"/>
                    </a:ext>
                  </a:extLst>
                </a:hlinkClick>
              </a:rPr>
              <a:t>Zoom Link</a:t>
            </a:r>
            <a:endParaRPr sz="1500">
              <a:solidFill>
                <a:srgbClr val="1C4587"/>
              </a:solidFill>
              <a:highlight>
                <a:schemeClr val="lt1"/>
              </a:highlight>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sz="1500">
                <a:solidFill>
                  <a:srgbClr val="1C4587"/>
                </a:solidFill>
                <a:highlight>
                  <a:schemeClr val="lt1"/>
                </a:highlight>
                <a:latin typeface="Calibri"/>
                <a:ea typeface="Calibri"/>
                <a:cs typeface="Calibri"/>
                <a:sym typeface="Calibri"/>
              </a:rPr>
              <a:t>Monday 6th October </a:t>
            </a:r>
            <a:r>
              <a:rPr lang="en-GB" sz="1500">
                <a:solidFill>
                  <a:srgbClr val="1C4587"/>
                </a:solidFill>
                <a:highlight>
                  <a:schemeClr val="lt1"/>
                </a:highlight>
                <a:latin typeface="Calibri"/>
                <a:ea typeface="Calibri"/>
                <a:cs typeface="Calibri"/>
                <a:sym typeface="Calibri"/>
              </a:rPr>
              <a:t>- 6-7pm Year 5 &amp; 6 Disco - Tickets can be purchased </a:t>
            </a:r>
            <a:r>
              <a:rPr lang="en-GB" u="sng">
                <a:solidFill>
                  <a:srgbClr val="1C4587"/>
                </a:solidFill>
                <a:highlight>
                  <a:schemeClr val="lt1"/>
                </a:highlight>
                <a:latin typeface="Calibri"/>
                <a:ea typeface="Calibri"/>
                <a:cs typeface="Calibri"/>
                <a:sym typeface="Calibri"/>
                <a:hlinkClick r:id="rId6">
                  <a:extLst>
                    <a:ext uri="{A12FA001-AC4F-418D-AE19-62706E023703}">
                      <ahyp:hlinkClr val="tx"/>
                    </a:ext>
                  </a:extLst>
                </a:hlinkClick>
              </a:rPr>
              <a:t>HERE</a:t>
            </a:r>
            <a:endParaRPr sz="1500">
              <a:solidFill>
                <a:srgbClr val="1C4587"/>
              </a:solidFill>
              <a:highlight>
                <a:schemeClr val="accent6"/>
              </a:highlight>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a:solidFill>
                  <a:srgbClr val="1C4587"/>
                </a:solidFill>
                <a:highlight>
                  <a:schemeClr val="lt1"/>
                </a:highlight>
                <a:latin typeface="Calibri"/>
                <a:ea typeface="Calibri"/>
                <a:cs typeface="Calibri"/>
                <a:sym typeface="Calibri"/>
              </a:rPr>
              <a:t>Thursday 9th October -</a:t>
            </a:r>
            <a:r>
              <a:rPr lang="en-GB">
                <a:solidFill>
                  <a:srgbClr val="1C4587"/>
                </a:solidFill>
                <a:highlight>
                  <a:schemeClr val="lt1"/>
                </a:highlight>
                <a:latin typeface="Calibri"/>
                <a:ea typeface="Calibri"/>
                <a:cs typeface="Calibri"/>
                <a:sym typeface="Calibri"/>
              </a:rPr>
              <a:t> Y5 Inspire Session 9:15am - (parent can visit their child’s class and observe the learning)</a:t>
            </a:r>
            <a:endParaRPr>
              <a:solidFill>
                <a:srgbClr val="1C4587"/>
              </a:solidFill>
              <a:highlight>
                <a:schemeClr val="lt1"/>
              </a:highlight>
              <a:latin typeface="Calibri"/>
              <a:ea typeface="Calibri"/>
              <a:cs typeface="Calibri"/>
              <a:sym typeface="Calibri"/>
            </a:endParaRPr>
          </a:p>
          <a:p>
            <a:pPr indent="-317500" lvl="0" marL="457200" rtl="0" algn="l">
              <a:spcBef>
                <a:spcPts val="0"/>
              </a:spcBef>
              <a:spcAft>
                <a:spcPts val="0"/>
              </a:spcAft>
              <a:buClr>
                <a:srgbClr val="1C4587"/>
              </a:buClr>
              <a:buSzPts val="1400"/>
              <a:buFont typeface="Calibri"/>
              <a:buChar char="●"/>
            </a:pPr>
            <a:r>
              <a:rPr b="1" lang="en-GB">
                <a:solidFill>
                  <a:srgbClr val="1C4587"/>
                </a:solidFill>
                <a:highlight>
                  <a:schemeClr val="lt1"/>
                </a:highlight>
                <a:latin typeface="Calibri"/>
                <a:ea typeface="Calibri"/>
                <a:cs typeface="Calibri"/>
                <a:sym typeface="Calibri"/>
              </a:rPr>
              <a:t>Wednesday 12th November</a:t>
            </a:r>
            <a:r>
              <a:rPr lang="en-GB">
                <a:solidFill>
                  <a:srgbClr val="1C4587"/>
                </a:solidFill>
                <a:highlight>
                  <a:schemeClr val="lt1"/>
                </a:highlight>
                <a:latin typeface="Calibri"/>
                <a:ea typeface="Calibri"/>
                <a:cs typeface="Calibri"/>
                <a:sym typeface="Calibri"/>
              </a:rPr>
              <a:t> - 10am 5 Armstrong Class assembly - </a:t>
            </a:r>
            <a:r>
              <a:rPr lang="en-GB" u="sng">
                <a:solidFill>
                  <a:srgbClr val="1C4587"/>
                </a:solidFill>
                <a:highlight>
                  <a:schemeClr val="lt1"/>
                </a:highlight>
                <a:latin typeface="Calibri"/>
                <a:ea typeface="Calibri"/>
                <a:cs typeface="Calibri"/>
                <a:sym typeface="Calibri"/>
                <a:hlinkClick r:id="rId7">
                  <a:extLst>
                    <a:ext uri="{A12FA001-AC4F-418D-AE19-62706E023703}">
                      <ahyp:hlinkClr val="tx"/>
                    </a:ext>
                  </a:extLst>
                </a:hlinkClick>
              </a:rPr>
              <a:t>Zoom Link</a:t>
            </a:r>
            <a:endParaRPr>
              <a:solidFill>
                <a:srgbClr val="1C4587"/>
              </a:solidFill>
              <a:highlight>
                <a:schemeClr val="lt1"/>
              </a:highlight>
              <a:latin typeface="Calibri"/>
              <a:ea typeface="Calibri"/>
              <a:cs typeface="Calibri"/>
              <a:sym typeface="Calibri"/>
            </a:endParaRPr>
          </a:p>
          <a:p>
            <a:pPr indent="-317500" lvl="0" marL="457200" rtl="0" algn="l">
              <a:lnSpc>
                <a:spcPct val="115000"/>
              </a:lnSpc>
              <a:spcBef>
                <a:spcPts val="0"/>
              </a:spcBef>
              <a:spcAft>
                <a:spcPts val="0"/>
              </a:spcAft>
              <a:buClr>
                <a:srgbClr val="1C4587"/>
              </a:buClr>
              <a:buSzPts val="1400"/>
              <a:buFont typeface="Calibri"/>
              <a:buChar char="●"/>
            </a:pPr>
            <a:r>
              <a:rPr b="1" lang="en-GB">
                <a:solidFill>
                  <a:srgbClr val="1C4587"/>
                </a:solidFill>
                <a:latin typeface="Calibri"/>
                <a:ea typeface="Calibri"/>
                <a:cs typeface="Calibri"/>
                <a:sym typeface="Calibri"/>
              </a:rPr>
              <a:t>Monday 15th December </a:t>
            </a:r>
            <a:r>
              <a:rPr lang="en-GB">
                <a:solidFill>
                  <a:srgbClr val="1C4587"/>
                </a:solidFill>
                <a:latin typeface="Calibri"/>
                <a:ea typeface="Calibri"/>
                <a:cs typeface="Calibri"/>
                <a:sym typeface="Calibri"/>
              </a:rPr>
              <a:t>- Year 5 and 6 at Reigate Baptist Church Xmas Performance (1:30 pm) Details to follow</a:t>
            </a:r>
            <a:endParaRPr>
              <a:solidFill>
                <a:srgbClr val="1C4587"/>
              </a:solidFill>
              <a:latin typeface="Calibri"/>
              <a:ea typeface="Calibri"/>
              <a:cs typeface="Calibri"/>
              <a:sym typeface="Calibri"/>
            </a:endParaRPr>
          </a:p>
          <a:p>
            <a:pPr indent="-317500" lvl="0" marL="457200" rtl="0" algn="l">
              <a:lnSpc>
                <a:spcPct val="115000"/>
              </a:lnSpc>
              <a:spcBef>
                <a:spcPts val="0"/>
              </a:spcBef>
              <a:spcAft>
                <a:spcPts val="0"/>
              </a:spcAft>
              <a:buClr>
                <a:srgbClr val="1C4587"/>
              </a:buClr>
              <a:buSzPts val="1400"/>
              <a:buFont typeface="Calibri"/>
              <a:buChar char="●"/>
            </a:pPr>
            <a:r>
              <a:rPr b="1" lang="en-GB">
                <a:solidFill>
                  <a:srgbClr val="1C4587"/>
                </a:solidFill>
                <a:latin typeface="Calibri"/>
                <a:ea typeface="Calibri"/>
                <a:cs typeface="Calibri"/>
                <a:sym typeface="Calibri"/>
              </a:rPr>
              <a:t>Wednesday 11th March</a:t>
            </a:r>
            <a:r>
              <a:rPr lang="en-GB">
                <a:solidFill>
                  <a:srgbClr val="1C4587"/>
                </a:solidFill>
                <a:latin typeface="Calibri"/>
                <a:ea typeface="Calibri"/>
                <a:cs typeface="Calibri"/>
                <a:sym typeface="Calibri"/>
              </a:rPr>
              <a:t> - 10am 5 Jemison Class Assembly - </a:t>
            </a:r>
            <a:r>
              <a:rPr lang="en-GB" u="sng">
                <a:solidFill>
                  <a:schemeClr val="hlink"/>
                </a:solidFill>
                <a:latin typeface="Calibri"/>
                <a:ea typeface="Calibri"/>
                <a:cs typeface="Calibri"/>
                <a:sym typeface="Calibri"/>
                <a:hlinkClick r:id="rId8"/>
              </a:rPr>
              <a:t>Zoom Link</a:t>
            </a:r>
            <a:endParaRPr>
              <a:solidFill>
                <a:srgbClr val="1C4587"/>
              </a:solidFill>
              <a:latin typeface="Calibri"/>
              <a:ea typeface="Calibri"/>
              <a:cs typeface="Calibri"/>
              <a:sym typeface="Calibri"/>
            </a:endParaRPr>
          </a:p>
          <a:p>
            <a:pPr indent="-317500" lvl="0" marL="457200" rtl="0" algn="l">
              <a:lnSpc>
                <a:spcPct val="115000"/>
              </a:lnSpc>
              <a:spcBef>
                <a:spcPts val="0"/>
              </a:spcBef>
              <a:spcAft>
                <a:spcPts val="0"/>
              </a:spcAft>
              <a:buClr>
                <a:srgbClr val="1C4587"/>
              </a:buClr>
              <a:buSzPts val="1400"/>
              <a:buFont typeface="Calibri"/>
              <a:buChar char="●"/>
            </a:pPr>
            <a:r>
              <a:rPr b="1" lang="en-GB">
                <a:solidFill>
                  <a:srgbClr val="1C4587"/>
                </a:solidFill>
                <a:latin typeface="Calibri"/>
                <a:ea typeface="Calibri"/>
                <a:cs typeface="Calibri"/>
                <a:sym typeface="Calibri"/>
              </a:rPr>
              <a:t>Wednesday 3rd June to Wednesday 1st July - Swimming </a:t>
            </a:r>
            <a:r>
              <a:rPr lang="en-GB">
                <a:solidFill>
                  <a:srgbClr val="1C4587"/>
                </a:solidFill>
                <a:latin typeface="Calibri"/>
                <a:ea typeface="Calibri"/>
                <a:cs typeface="Calibri"/>
                <a:sym typeface="Calibri"/>
              </a:rPr>
              <a:t>- </a:t>
            </a:r>
            <a:r>
              <a:rPr lang="en-GB" u="sng">
                <a:solidFill>
                  <a:schemeClr val="hlink"/>
                </a:solidFill>
                <a:latin typeface="Calibri"/>
                <a:ea typeface="Calibri"/>
                <a:cs typeface="Calibri"/>
                <a:sym typeface="Calibri"/>
                <a:hlinkClick r:id="rId9"/>
              </a:rPr>
              <a:t>Letter</a:t>
            </a:r>
            <a:endParaRPr>
              <a:solidFill>
                <a:srgbClr val="1C4587"/>
              </a:solidFill>
              <a:latin typeface="Calibri"/>
              <a:ea typeface="Calibri"/>
              <a:cs typeface="Calibri"/>
              <a:sym typeface="Calibri"/>
            </a:endParaRPr>
          </a:p>
          <a:p>
            <a:pPr indent="0" lvl="0" marL="0" rtl="0" algn="l">
              <a:lnSpc>
                <a:spcPct val="115000"/>
              </a:lnSpc>
              <a:spcBef>
                <a:spcPts val="0"/>
              </a:spcBef>
              <a:spcAft>
                <a:spcPts val="0"/>
              </a:spcAft>
              <a:buNone/>
            </a:pPr>
            <a:r>
              <a:t/>
            </a:r>
            <a:endParaRPr>
              <a:solidFill>
                <a:srgbClr val="1C4587"/>
              </a:solidFill>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t/>
            </a:r>
            <a:endParaRPr sz="1800">
              <a:solidFill>
                <a:schemeClr val="dk2"/>
              </a:solidFill>
              <a:latin typeface="Calibri"/>
              <a:ea typeface="Calibri"/>
              <a:cs typeface="Calibri"/>
              <a:sym typeface="Calibri"/>
            </a:endParaRPr>
          </a:p>
        </p:txBody>
      </p:sp>
      <p:sp>
        <p:nvSpPr>
          <p:cNvPr id="153" name="Google Shape;153;p22"/>
          <p:cNvSpPr txBox="1"/>
          <p:nvPr/>
        </p:nvSpPr>
        <p:spPr>
          <a:xfrm>
            <a:off x="279825" y="8983625"/>
            <a:ext cx="7107900" cy="1413900"/>
          </a:xfrm>
          <a:prstGeom prst="rect">
            <a:avLst/>
          </a:prstGeom>
          <a:noFill/>
          <a:ln cap="flat" cmpd="sng" w="9525">
            <a:solidFill>
              <a:srgbClr val="1C4587"/>
            </a:solidFill>
            <a:prstDash val="solid"/>
            <a:round/>
            <a:headEnd len="sm" w="sm" type="none"/>
            <a:tailEnd len="sm" w="sm" type="none"/>
          </a:ln>
        </p:spPr>
        <p:txBody>
          <a:bodyPr anchorCtr="0" anchor="t" bIns="91425" lIns="91425" spcFirstLastPara="1" rIns="91425" wrap="square" tIns="91425">
            <a:noAutofit/>
          </a:bodyPr>
          <a:lstStyle/>
          <a:p>
            <a:pPr indent="0" lvl="0" marL="0" rtl="0" algn="l">
              <a:spcBef>
                <a:spcPts val="0"/>
              </a:spcBef>
              <a:spcAft>
                <a:spcPts val="0"/>
              </a:spcAft>
              <a:buNone/>
            </a:pPr>
            <a:r>
              <a:rPr b="1" lang="en-GB" sz="1800" u="sng">
                <a:solidFill>
                  <a:srgbClr val="1C4587"/>
                </a:solidFill>
                <a:latin typeface="Comfortaa"/>
                <a:ea typeface="Comfortaa"/>
                <a:cs typeface="Comfortaa"/>
                <a:sym typeface="Comfortaa"/>
              </a:rPr>
              <a:t>5 Peake Parents </a:t>
            </a:r>
            <a:endParaRPr b="1" sz="1800" u="sng">
              <a:solidFill>
                <a:srgbClr val="1C4587"/>
              </a:solidFill>
              <a:latin typeface="Comfortaa"/>
              <a:ea typeface="Comfortaa"/>
              <a:cs typeface="Comfortaa"/>
              <a:sym typeface="Comfortaa"/>
            </a:endParaRPr>
          </a:p>
          <a:p>
            <a:pPr indent="0" lvl="0" marL="0" rtl="0" algn="l">
              <a:spcBef>
                <a:spcPts val="0"/>
              </a:spcBef>
              <a:spcAft>
                <a:spcPts val="0"/>
              </a:spcAft>
              <a:buClr>
                <a:schemeClr val="dk1"/>
              </a:buClr>
              <a:buSzPts val="1100"/>
              <a:buFont typeface="Arial"/>
              <a:buNone/>
            </a:pPr>
            <a:r>
              <a:rPr lang="en-GB" sz="1300">
                <a:solidFill>
                  <a:srgbClr val="1C4587"/>
                </a:solidFill>
                <a:highlight>
                  <a:srgbClr val="FFFFFF"/>
                </a:highlight>
                <a:latin typeface="Comfortaa"/>
                <a:ea typeface="Comfortaa"/>
                <a:cs typeface="Comfortaa"/>
                <a:sym typeface="Comfortaa"/>
              </a:rPr>
              <a:t>The children are looking forward to their class assembly on Wednesday 1st October.</a:t>
            </a:r>
            <a:endParaRPr sz="1300">
              <a:solidFill>
                <a:srgbClr val="1C4587"/>
              </a:solidFill>
              <a:highlight>
                <a:srgbClr val="FFFFFF"/>
              </a:highlight>
              <a:latin typeface="Comfortaa"/>
              <a:ea typeface="Comfortaa"/>
              <a:cs typeface="Comfortaa"/>
              <a:sym typeface="Comfortaa"/>
            </a:endParaRPr>
          </a:p>
          <a:p>
            <a:pPr indent="0" lvl="0" marL="0" rtl="0" algn="l">
              <a:spcBef>
                <a:spcPts val="0"/>
              </a:spcBef>
              <a:spcAft>
                <a:spcPts val="0"/>
              </a:spcAft>
              <a:buClr>
                <a:schemeClr val="dk1"/>
              </a:buClr>
              <a:buSzPts val="1100"/>
              <a:buFont typeface="Arial"/>
              <a:buNone/>
            </a:pPr>
            <a:r>
              <a:rPr lang="en-GB" sz="1300">
                <a:solidFill>
                  <a:srgbClr val="1C4587"/>
                </a:solidFill>
                <a:highlight>
                  <a:srgbClr val="FFFFFF"/>
                </a:highlight>
                <a:latin typeface="Comfortaa"/>
                <a:ea typeface="Comfortaa"/>
                <a:cs typeface="Comfortaa"/>
                <a:sym typeface="Comfortaa"/>
              </a:rPr>
              <a:t>Please can the children bring in their Victorian costumes which they wore on Victorian day, on Monday 29th September in a named bag. These will be returned after the assembly.</a:t>
            </a:r>
            <a:endParaRPr sz="1300">
              <a:solidFill>
                <a:srgbClr val="1C4587"/>
              </a:solidFill>
              <a:highlight>
                <a:srgbClr val="FFFFFF"/>
              </a:highlight>
              <a:latin typeface="Comfortaa"/>
              <a:ea typeface="Comfortaa"/>
              <a:cs typeface="Comfortaa"/>
              <a:sym typeface="Comfortaa"/>
            </a:endParaRPr>
          </a:p>
          <a:p>
            <a:pPr indent="0" lvl="0" marL="0" rtl="0" algn="l">
              <a:spcBef>
                <a:spcPts val="0"/>
              </a:spcBef>
              <a:spcAft>
                <a:spcPts val="0"/>
              </a:spcAft>
              <a:buNone/>
            </a:pPr>
            <a:r>
              <a:t/>
            </a:r>
            <a:endParaRPr b="1" sz="1800" u="sng">
              <a:solidFill>
                <a:srgbClr val="1C4587"/>
              </a:solidFill>
              <a:latin typeface="Comfortaa"/>
              <a:ea typeface="Comfortaa"/>
              <a:cs typeface="Comfortaa"/>
              <a:sym typeface="Comfortaa"/>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1C4587"/>
        </a:solidFill>
      </p:bgPr>
    </p:bg>
    <p:spTree>
      <p:nvGrpSpPr>
        <p:cNvPr id="157" name="Shape 157"/>
        <p:cNvGrpSpPr/>
        <p:nvPr/>
      </p:nvGrpSpPr>
      <p:grpSpPr>
        <a:xfrm>
          <a:off x="0" y="0"/>
          <a:ext cx="0" cy="0"/>
          <a:chOff x="0" y="0"/>
          <a:chExt cx="0" cy="0"/>
        </a:xfrm>
      </p:grpSpPr>
      <p:sp>
        <p:nvSpPr>
          <p:cNvPr id="158" name="Google Shape;158;p23"/>
          <p:cNvSpPr/>
          <p:nvPr/>
        </p:nvSpPr>
        <p:spPr>
          <a:xfrm>
            <a:off x="159000" y="163050"/>
            <a:ext cx="7388100" cy="10365900"/>
          </a:xfrm>
          <a:prstGeom prst="rect">
            <a:avLst/>
          </a:prstGeom>
          <a:solidFill>
            <a:schemeClr val="l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457200" rtl="0" algn="l">
              <a:spcBef>
                <a:spcPts val="0"/>
              </a:spcBef>
              <a:spcAft>
                <a:spcPts val="0"/>
              </a:spcAft>
              <a:buNone/>
            </a:pPr>
            <a:r>
              <a:t/>
            </a:r>
            <a:endParaRPr/>
          </a:p>
        </p:txBody>
      </p:sp>
      <p:pic>
        <p:nvPicPr>
          <p:cNvPr id="159" name="Google Shape;159;p23"/>
          <p:cNvPicPr preferRelativeResize="0"/>
          <p:nvPr/>
        </p:nvPicPr>
        <p:blipFill>
          <a:blip r:embed="rId3">
            <a:alphaModFix/>
          </a:blip>
          <a:stretch>
            <a:fillRect/>
          </a:stretch>
        </p:blipFill>
        <p:spPr>
          <a:xfrm>
            <a:off x="5447579" y="239250"/>
            <a:ext cx="2008545" cy="544025"/>
          </a:xfrm>
          <a:prstGeom prst="rect">
            <a:avLst/>
          </a:prstGeom>
          <a:solidFill>
            <a:schemeClr val="lt1"/>
          </a:solidFill>
          <a:ln>
            <a:noFill/>
          </a:ln>
        </p:spPr>
      </p:pic>
      <p:sp>
        <p:nvSpPr>
          <p:cNvPr id="160" name="Google Shape;160;p23"/>
          <p:cNvSpPr txBox="1"/>
          <p:nvPr/>
        </p:nvSpPr>
        <p:spPr>
          <a:xfrm>
            <a:off x="226575" y="239250"/>
            <a:ext cx="2809800" cy="1079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2500">
                <a:solidFill>
                  <a:srgbClr val="1C4587"/>
                </a:solidFill>
                <a:latin typeface="Calibri"/>
                <a:ea typeface="Calibri"/>
                <a:cs typeface="Calibri"/>
                <a:sym typeface="Calibri"/>
              </a:rPr>
              <a:t>Year Six</a:t>
            </a:r>
            <a:endParaRPr sz="2200">
              <a:solidFill>
                <a:schemeClr val="dk2"/>
              </a:solidFill>
            </a:endParaRPr>
          </a:p>
        </p:txBody>
      </p:sp>
      <p:sp>
        <p:nvSpPr>
          <p:cNvPr id="161" name="Google Shape;161;p23"/>
          <p:cNvSpPr txBox="1"/>
          <p:nvPr/>
        </p:nvSpPr>
        <p:spPr>
          <a:xfrm>
            <a:off x="291150" y="7993925"/>
            <a:ext cx="7121700" cy="1524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sz="1800">
              <a:solidFill>
                <a:schemeClr val="dk2"/>
              </a:solidFill>
            </a:endParaRPr>
          </a:p>
          <a:p>
            <a:pPr indent="0" lvl="0" marL="0" rtl="0" algn="l">
              <a:spcBef>
                <a:spcPts val="0"/>
              </a:spcBef>
              <a:spcAft>
                <a:spcPts val="0"/>
              </a:spcAft>
              <a:buNone/>
            </a:pPr>
            <a:r>
              <a:t/>
            </a:r>
            <a:endParaRPr sz="1800">
              <a:solidFill>
                <a:schemeClr val="dk2"/>
              </a:solidFill>
            </a:endParaRPr>
          </a:p>
          <a:p>
            <a:pPr indent="0" lvl="0" marL="0" rtl="0" algn="l">
              <a:spcBef>
                <a:spcPts val="0"/>
              </a:spcBef>
              <a:spcAft>
                <a:spcPts val="0"/>
              </a:spcAft>
              <a:buNone/>
            </a:pPr>
            <a:r>
              <a:t/>
            </a:r>
            <a:endParaRPr sz="1800">
              <a:solidFill>
                <a:schemeClr val="dk2"/>
              </a:solidFill>
            </a:endParaRPr>
          </a:p>
          <a:p>
            <a:pPr indent="0" lvl="0" marL="0" rtl="0" algn="l">
              <a:spcBef>
                <a:spcPts val="0"/>
              </a:spcBef>
              <a:spcAft>
                <a:spcPts val="0"/>
              </a:spcAft>
              <a:buClr>
                <a:schemeClr val="dk1"/>
              </a:buClr>
              <a:buSzPts val="1100"/>
              <a:buFont typeface="Arial"/>
              <a:buNone/>
            </a:pPr>
            <a:r>
              <a:t/>
            </a:r>
            <a:endParaRPr sz="1800">
              <a:solidFill>
                <a:schemeClr val="dk2"/>
              </a:solidFill>
            </a:endParaRPr>
          </a:p>
        </p:txBody>
      </p:sp>
      <p:sp>
        <p:nvSpPr>
          <p:cNvPr id="162" name="Google Shape;162;p23"/>
          <p:cNvSpPr txBox="1"/>
          <p:nvPr/>
        </p:nvSpPr>
        <p:spPr>
          <a:xfrm>
            <a:off x="250050" y="5463825"/>
            <a:ext cx="7206000" cy="4814100"/>
          </a:xfrm>
          <a:prstGeom prst="rect">
            <a:avLst/>
          </a:prstGeom>
          <a:noFill/>
          <a:ln cap="flat" cmpd="sng" w="9525">
            <a:solidFill>
              <a:srgbClr val="1C4587"/>
            </a:solidFill>
            <a:prstDash val="solid"/>
            <a:round/>
            <a:headEnd len="sm" w="sm" type="none"/>
            <a:tailEnd len="sm" w="sm" type="none"/>
          </a:ln>
        </p:spPr>
        <p:txBody>
          <a:bodyPr anchorCtr="0" anchor="t" bIns="91425" lIns="91425" spcFirstLastPara="1" rIns="91425" wrap="square" tIns="91425">
            <a:noAutofit/>
          </a:bodyPr>
          <a:lstStyle/>
          <a:p>
            <a:pPr indent="0" lvl="0" marL="0" rtl="0" algn="l">
              <a:spcBef>
                <a:spcPts val="0"/>
              </a:spcBef>
              <a:spcAft>
                <a:spcPts val="0"/>
              </a:spcAft>
              <a:buNone/>
            </a:pPr>
            <a:r>
              <a:rPr b="1" lang="en-GB" sz="1600" u="sng">
                <a:solidFill>
                  <a:srgbClr val="1C4587"/>
                </a:solidFill>
                <a:latin typeface="Calibri"/>
                <a:ea typeface="Calibri"/>
                <a:cs typeface="Calibri"/>
                <a:sym typeface="Calibri"/>
              </a:rPr>
              <a:t>Year 6 Weekly Update:  </a:t>
            </a:r>
            <a:endParaRPr b="1" sz="1600" u="sng">
              <a:solidFill>
                <a:srgbClr val="1C4587"/>
              </a:solidFill>
              <a:latin typeface="Calibri"/>
              <a:ea typeface="Calibri"/>
              <a:cs typeface="Calibri"/>
              <a:sym typeface="Calibri"/>
            </a:endParaRPr>
          </a:p>
          <a:p>
            <a:pPr indent="0" lvl="0" marL="0" rtl="0" algn="l">
              <a:spcBef>
                <a:spcPts val="0"/>
              </a:spcBef>
              <a:spcAft>
                <a:spcPts val="0"/>
              </a:spcAft>
              <a:buNone/>
            </a:pPr>
            <a:r>
              <a:t/>
            </a:r>
            <a:endParaRPr>
              <a:solidFill>
                <a:srgbClr val="1C4587"/>
              </a:solidFill>
              <a:latin typeface="Calibri"/>
              <a:ea typeface="Calibri"/>
              <a:cs typeface="Calibri"/>
              <a:sym typeface="Calibri"/>
            </a:endParaRPr>
          </a:p>
          <a:p>
            <a:pPr indent="0" lvl="0" marL="0" rtl="0" algn="l">
              <a:spcBef>
                <a:spcPts val="0"/>
              </a:spcBef>
              <a:spcAft>
                <a:spcPts val="0"/>
              </a:spcAft>
              <a:buNone/>
            </a:pPr>
            <a:r>
              <a:rPr lang="en-GB">
                <a:solidFill>
                  <a:srgbClr val="1C4587"/>
                </a:solidFill>
                <a:latin typeface="Calibri"/>
                <a:ea typeface="Calibri"/>
                <a:cs typeface="Calibri"/>
                <a:sym typeface="Calibri"/>
              </a:rPr>
              <a:t>Year 6 have been busy this week planning their stories about evacuee children going on a journey to escape the Blitz. They are using their learning from our recent trip to Newhaven Fort to assist with this as they put themselves in the position of one of these children. In maths, we are continuing with our work on the 4 operations and have </a:t>
            </a:r>
            <a:r>
              <a:rPr lang="en-GB">
                <a:solidFill>
                  <a:srgbClr val="1C4587"/>
                </a:solidFill>
                <a:latin typeface="Calibri"/>
                <a:ea typeface="Calibri"/>
                <a:cs typeface="Calibri"/>
                <a:sym typeface="Calibri"/>
              </a:rPr>
              <a:t>moved</a:t>
            </a:r>
            <a:r>
              <a:rPr lang="en-GB">
                <a:solidFill>
                  <a:srgbClr val="1C4587"/>
                </a:solidFill>
                <a:latin typeface="Calibri"/>
                <a:ea typeface="Calibri"/>
                <a:cs typeface="Calibri"/>
                <a:sym typeface="Calibri"/>
              </a:rPr>
              <a:t> on to factors, multiples and prime numbers.  In our history lessons, we have been comparing the opinions of Neville Chamberlain and Winston Churchill as the country prepared for war in 1939. </a:t>
            </a:r>
            <a:endParaRPr>
              <a:solidFill>
                <a:srgbClr val="1C4587"/>
              </a:solidFill>
              <a:latin typeface="Calibri"/>
              <a:ea typeface="Calibri"/>
              <a:cs typeface="Calibri"/>
              <a:sym typeface="Calibri"/>
            </a:endParaRPr>
          </a:p>
          <a:p>
            <a:pPr indent="0" lvl="0" marL="0" rtl="0" algn="l">
              <a:spcBef>
                <a:spcPts val="0"/>
              </a:spcBef>
              <a:spcAft>
                <a:spcPts val="0"/>
              </a:spcAft>
              <a:buNone/>
            </a:pPr>
            <a:r>
              <a:t/>
            </a:r>
            <a:endParaRPr>
              <a:solidFill>
                <a:srgbClr val="1C4587"/>
              </a:solidFill>
              <a:latin typeface="Calibri"/>
              <a:ea typeface="Calibri"/>
              <a:cs typeface="Calibri"/>
              <a:sym typeface="Calibri"/>
            </a:endParaRPr>
          </a:p>
          <a:p>
            <a:pPr indent="0" lvl="0" marL="0" rtl="0" algn="l">
              <a:spcBef>
                <a:spcPts val="0"/>
              </a:spcBef>
              <a:spcAft>
                <a:spcPts val="0"/>
              </a:spcAft>
              <a:buNone/>
            </a:pPr>
            <a:r>
              <a:rPr lang="en-GB">
                <a:solidFill>
                  <a:srgbClr val="1C4587"/>
                </a:solidFill>
                <a:latin typeface="Calibri"/>
                <a:ea typeface="Calibri"/>
                <a:cs typeface="Calibri"/>
                <a:sym typeface="Calibri"/>
              </a:rPr>
              <a:t>In geography, we have confirmed with our work about Europe and  in Science, we have been learning about which light sources can pass through materials.  In our Art lessons, we have been completing our portraits, with images of what we like to do in our spare time inside half of the face. </a:t>
            </a:r>
            <a:endParaRPr>
              <a:solidFill>
                <a:srgbClr val="1C4587"/>
              </a:solidFill>
              <a:latin typeface="Calibri"/>
              <a:ea typeface="Calibri"/>
              <a:cs typeface="Calibri"/>
              <a:sym typeface="Calibri"/>
            </a:endParaRPr>
          </a:p>
          <a:p>
            <a:pPr indent="0" lvl="0" marL="0" rtl="0" algn="l">
              <a:spcBef>
                <a:spcPts val="0"/>
              </a:spcBef>
              <a:spcAft>
                <a:spcPts val="0"/>
              </a:spcAft>
              <a:buNone/>
            </a:pPr>
            <a:r>
              <a:t/>
            </a:r>
            <a:endParaRPr>
              <a:solidFill>
                <a:srgbClr val="1C4587"/>
              </a:solidFill>
              <a:latin typeface="Calibri"/>
              <a:ea typeface="Calibri"/>
              <a:cs typeface="Calibri"/>
              <a:sym typeface="Calibri"/>
            </a:endParaRPr>
          </a:p>
          <a:p>
            <a:pPr indent="0" lvl="0" marL="0" rtl="0" algn="l">
              <a:spcBef>
                <a:spcPts val="0"/>
              </a:spcBef>
              <a:spcAft>
                <a:spcPts val="0"/>
              </a:spcAft>
              <a:buNone/>
            </a:pPr>
            <a:r>
              <a:rPr lang="en-GB">
                <a:solidFill>
                  <a:srgbClr val="1C4587"/>
                </a:solidFill>
                <a:latin typeface="Calibri"/>
                <a:ea typeface="Calibri"/>
                <a:cs typeface="Calibri"/>
                <a:sym typeface="Calibri"/>
              </a:rPr>
              <a:t>Well. done to all for another great week with your swimming lessons. The teachers at Hawthorns were very impressed and you demons tested our school values beautifully.</a:t>
            </a:r>
            <a:endParaRPr>
              <a:solidFill>
                <a:srgbClr val="1C4587"/>
              </a:solidFill>
              <a:latin typeface="Calibri"/>
              <a:ea typeface="Calibri"/>
              <a:cs typeface="Calibri"/>
              <a:sym typeface="Calibri"/>
            </a:endParaRPr>
          </a:p>
          <a:p>
            <a:pPr indent="0" lvl="0" marL="0" rtl="0" algn="l">
              <a:spcBef>
                <a:spcPts val="0"/>
              </a:spcBef>
              <a:spcAft>
                <a:spcPts val="0"/>
              </a:spcAft>
              <a:buNone/>
            </a:pPr>
            <a:r>
              <a:t/>
            </a:r>
            <a:endParaRPr>
              <a:solidFill>
                <a:srgbClr val="1C4587"/>
              </a:solidFill>
              <a:latin typeface="Calibri"/>
              <a:ea typeface="Calibri"/>
              <a:cs typeface="Calibri"/>
              <a:sym typeface="Calibri"/>
            </a:endParaRPr>
          </a:p>
          <a:p>
            <a:pPr indent="0" lvl="0" marL="0" rtl="0" algn="l">
              <a:spcBef>
                <a:spcPts val="0"/>
              </a:spcBef>
              <a:spcAft>
                <a:spcPts val="0"/>
              </a:spcAft>
              <a:buNone/>
            </a:pPr>
            <a:r>
              <a:rPr lang="en-GB">
                <a:solidFill>
                  <a:srgbClr val="1C4587"/>
                </a:solidFill>
                <a:latin typeface="Calibri"/>
                <a:ea typeface="Calibri"/>
                <a:cs typeface="Calibri"/>
                <a:sym typeface="Calibri"/>
              </a:rPr>
              <a:t>Home learning this week will be a paper copy of a maths and English task. Please encourage your child to complete this. The class teacher will go through this task next Friday in class. </a:t>
            </a:r>
            <a:endParaRPr>
              <a:solidFill>
                <a:srgbClr val="1C4587"/>
              </a:solidFill>
              <a:latin typeface="Calibri"/>
              <a:ea typeface="Calibri"/>
              <a:cs typeface="Calibri"/>
              <a:sym typeface="Calibri"/>
            </a:endParaRPr>
          </a:p>
          <a:p>
            <a:pPr indent="0" lvl="0" marL="0" rtl="0" algn="l">
              <a:spcBef>
                <a:spcPts val="0"/>
              </a:spcBef>
              <a:spcAft>
                <a:spcPts val="0"/>
              </a:spcAft>
              <a:buNone/>
            </a:pPr>
            <a:r>
              <a:t/>
            </a:r>
            <a:endParaRPr>
              <a:solidFill>
                <a:srgbClr val="1C4587"/>
              </a:solidFill>
              <a:latin typeface="Calibri"/>
              <a:ea typeface="Calibri"/>
              <a:cs typeface="Calibri"/>
              <a:sym typeface="Calibri"/>
            </a:endParaRPr>
          </a:p>
          <a:p>
            <a:pPr indent="0" lvl="0" marL="0" rtl="0" algn="l">
              <a:spcBef>
                <a:spcPts val="0"/>
              </a:spcBef>
              <a:spcAft>
                <a:spcPts val="0"/>
              </a:spcAft>
              <a:buNone/>
            </a:pPr>
            <a:r>
              <a:t/>
            </a:r>
            <a:endParaRPr>
              <a:solidFill>
                <a:srgbClr val="1C4587"/>
              </a:solidFill>
              <a:latin typeface="Calibri"/>
              <a:ea typeface="Calibri"/>
              <a:cs typeface="Calibri"/>
              <a:sym typeface="Calibri"/>
            </a:endParaRPr>
          </a:p>
          <a:p>
            <a:pPr indent="0" lvl="0" marL="0" rtl="0" algn="l">
              <a:spcBef>
                <a:spcPts val="0"/>
              </a:spcBef>
              <a:spcAft>
                <a:spcPts val="0"/>
              </a:spcAft>
              <a:buNone/>
            </a:pPr>
            <a:r>
              <a:t/>
            </a:r>
            <a:endParaRPr b="1" sz="1600">
              <a:solidFill>
                <a:srgbClr val="1C4587"/>
              </a:solidFill>
              <a:latin typeface="Calibri"/>
              <a:ea typeface="Calibri"/>
              <a:cs typeface="Calibri"/>
              <a:sym typeface="Calibri"/>
            </a:endParaRPr>
          </a:p>
          <a:p>
            <a:pPr indent="0" lvl="0" marL="0" rtl="0" algn="l">
              <a:spcBef>
                <a:spcPts val="0"/>
              </a:spcBef>
              <a:spcAft>
                <a:spcPts val="0"/>
              </a:spcAft>
              <a:buNone/>
            </a:pPr>
            <a:r>
              <a:t/>
            </a:r>
            <a:endParaRPr sz="1600">
              <a:latin typeface="Calibri"/>
              <a:ea typeface="Calibri"/>
              <a:cs typeface="Calibri"/>
              <a:sym typeface="Calibri"/>
            </a:endParaRPr>
          </a:p>
          <a:p>
            <a:pPr indent="0" lvl="0" marL="0" rtl="0" algn="l">
              <a:spcBef>
                <a:spcPts val="0"/>
              </a:spcBef>
              <a:spcAft>
                <a:spcPts val="0"/>
              </a:spcAft>
              <a:buNone/>
            </a:pPr>
            <a:r>
              <a:t/>
            </a:r>
            <a:endParaRPr>
              <a:solidFill>
                <a:srgbClr val="1C4587"/>
              </a:solidFill>
              <a:latin typeface="Calibri"/>
              <a:ea typeface="Calibri"/>
              <a:cs typeface="Calibri"/>
              <a:sym typeface="Calibri"/>
            </a:endParaRPr>
          </a:p>
        </p:txBody>
      </p:sp>
      <p:sp>
        <p:nvSpPr>
          <p:cNvPr id="163" name="Google Shape;163;p23"/>
          <p:cNvSpPr/>
          <p:nvPr/>
        </p:nvSpPr>
        <p:spPr>
          <a:xfrm>
            <a:off x="291150" y="783275"/>
            <a:ext cx="7039500" cy="4356600"/>
          </a:xfrm>
          <a:prstGeom prst="rect">
            <a:avLst/>
          </a:prstGeom>
          <a:solidFill>
            <a:schemeClr val="lt1"/>
          </a:solidFill>
          <a:ln cap="flat" cmpd="sng" w="9525">
            <a:solidFill>
              <a:srgbClr val="1C4587"/>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sz="1500" u="sng">
              <a:solidFill>
                <a:srgbClr val="1C4587"/>
              </a:solidFill>
              <a:latin typeface="Calibri"/>
              <a:ea typeface="Calibri"/>
              <a:cs typeface="Calibri"/>
              <a:sym typeface="Calibri"/>
            </a:endParaRPr>
          </a:p>
          <a:p>
            <a:pPr indent="0" lvl="0" marL="457200" rtl="0" algn="l">
              <a:spcBef>
                <a:spcPts val="0"/>
              </a:spcBef>
              <a:spcAft>
                <a:spcPts val="0"/>
              </a:spcAft>
              <a:buNone/>
            </a:pPr>
            <a:r>
              <a:t/>
            </a:r>
            <a:endParaRPr>
              <a:solidFill>
                <a:srgbClr val="1C4587"/>
              </a:solidFill>
              <a:highlight>
                <a:srgbClr val="FFFFFF"/>
              </a:highlight>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sz="1500">
                <a:solidFill>
                  <a:srgbClr val="1C4587"/>
                </a:solidFill>
                <a:latin typeface="Calibri"/>
                <a:ea typeface="Calibri"/>
                <a:cs typeface="Calibri"/>
                <a:sym typeface="Calibri"/>
              </a:rPr>
              <a:t>Trips/Events 25/26 Summary</a:t>
            </a:r>
            <a:r>
              <a:rPr lang="en-GB" sz="1500">
                <a:solidFill>
                  <a:srgbClr val="1C4587"/>
                </a:solidFill>
                <a:latin typeface="Calibri"/>
                <a:ea typeface="Calibri"/>
                <a:cs typeface="Calibri"/>
                <a:sym typeface="Calibri"/>
              </a:rPr>
              <a:t> - </a:t>
            </a:r>
            <a:r>
              <a:rPr lang="en-GB" sz="1500" u="sng">
                <a:solidFill>
                  <a:schemeClr val="accent5"/>
                </a:solidFill>
                <a:latin typeface="Calibri"/>
                <a:ea typeface="Calibri"/>
                <a:cs typeface="Calibri"/>
                <a:sym typeface="Calibri"/>
                <a:hlinkClick r:id="rId4">
                  <a:extLst>
                    <a:ext uri="{A12FA001-AC4F-418D-AE19-62706E023703}">
                      <ahyp:hlinkClr val="tx"/>
                    </a:ext>
                  </a:extLst>
                </a:hlinkClick>
              </a:rPr>
              <a:t>Letter</a:t>
            </a:r>
            <a:endParaRPr sz="1500">
              <a:solidFill>
                <a:srgbClr val="1C4587"/>
              </a:solidFill>
              <a:highlight>
                <a:schemeClr val="lt1"/>
              </a:highlight>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sz="1500">
                <a:solidFill>
                  <a:srgbClr val="1C4587"/>
                </a:solidFill>
                <a:highlight>
                  <a:schemeClr val="lt1"/>
                </a:highlight>
                <a:latin typeface="Calibri"/>
                <a:ea typeface="Calibri"/>
                <a:cs typeface="Calibri"/>
                <a:sym typeface="Calibri"/>
              </a:rPr>
              <a:t>W/B 29nd September</a:t>
            </a:r>
            <a:r>
              <a:rPr lang="en-GB" sz="1500">
                <a:solidFill>
                  <a:srgbClr val="1C4587"/>
                </a:solidFill>
                <a:highlight>
                  <a:schemeClr val="lt1"/>
                </a:highlight>
                <a:latin typeface="Calibri"/>
                <a:ea typeface="Calibri"/>
                <a:cs typeface="Calibri"/>
                <a:sym typeface="Calibri"/>
              </a:rPr>
              <a:t> - Year 6 tutoring starts (invited children only - letter to follow) </a:t>
            </a:r>
            <a:endParaRPr sz="1500">
              <a:solidFill>
                <a:srgbClr val="1C4587"/>
              </a:solidFill>
              <a:highlight>
                <a:schemeClr val="lt1"/>
              </a:highlight>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a:solidFill>
                  <a:srgbClr val="1C4587"/>
                </a:solidFill>
                <a:highlight>
                  <a:schemeClr val="lt1"/>
                </a:highlight>
                <a:latin typeface="Calibri"/>
                <a:ea typeface="Calibri"/>
                <a:cs typeface="Calibri"/>
                <a:sym typeface="Calibri"/>
              </a:rPr>
              <a:t>Thursday 2nd October</a:t>
            </a:r>
            <a:r>
              <a:rPr lang="en-GB">
                <a:solidFill>
                  <a:srgbClr val="1C4587"/>
                </a:solidFill>
                <a:highlight>
                  <a:schemeClr val="lt1"/>
                </a:highlight>
                <a:latin typeface="Calibri"/>
                <a:ea typeface="Calibri"/>
                <a:cs typeface="Calibri"/>
                <a:sym typeface="Calibri"/>
              </a:rPr>
              <a:t> - Y6 Inspire Session 9:15am- (parent can visit their child’s class and observe the learning)</a:t>
            </a:r>
            <a:endParaRPr>
              <a:solidFill>
                <a:srgbClr val="1C4587"/>
              </a:solidFill>
              <a:highlight>
                <a:schemeClr val="lt1"/>
              </a:highlight>
              <a:latin typeface="Calibri"/>
              <a:ea typeface="Calibri"/>
              <a:cs typeface="Calibri"/>
              <a:sym typeface="Calibri"/>
            </a:endParaRPr>
          </a:p>
          <a:p>
            <a:pPr indent="-317500" lvl="0" marL="457200" rtl="0" algn="l">
              <a:spcBef>
                <a:spcPts val="0"/>
              </a:spcBef>
              <a:spcAft>
                <a:spcPts val="0"/>
              </a:spcAft>
              <a:buClr>
                <a:srgbClr val="1C4587"/>
              </a:buClr>
              <a:buSzPts val="1400"/>
              <a:buFont typeface="Calibri"/>
              <a:buChar char="●"/>
            </a:pPr>
            <a:r>
              <a:rPr b="1" lang="en-GB" sz="1500">
                <a:solidFill>
                  <a:srgbClr val="1C4587"/>
                </a:solidFill>
                <a:highlight>
                  <a:schemeClr val="lt1"/>
                </a:highlight>
                <a:latin typeface="Calibri"/>
                <a:ea typeface="Calibri"/>
                <a:cs typeface="Calibri"/>
                <a:sym typeface="Calibri"/>
              </a:rPr>
              <a:t>Monday 6th October </a:t>
            </a:r>
            <a:r>
              <a:rPr lang="en-GB" sz="1500">
                <a:solidFill>
                  <a:srgbClr val="1C4587"/>
                </a:solidFill>
                <a:highlight>
                  <a:schemeClr val="lt1"/>
                </a:highlight>
                <a:latin typeface="Calibri"/>
                <a:ea typeface="Calibri"/>
                <a:cs typeface="Calibri"/>
                <a:sym typeface="Calibri"/>
              </a:rPr>
              <a:t>- 6-7pm Year 5 &amp; 6 Disco - Tickets can be purchased </a:t>
            </a:r>
            <a:r>
              <a:rPr lang="en-GB" u="sng">
                <a:solidFill>
                  <a:srgbClr val="1C4587"/>
                </a:solidFill>
                <a:highlight>
                  <a:schemeClr val="lt1"/>
                </a:highlight>
                <a:latin typeface="Calibri"/>
                <a:ea typeface="Calibri"/>
                <a:cs typeface="Calibri"/>
                <a:sym typeface="Calibri"/>
                <a:hlinkClick r:id="rId5">
                  <a:extLst>
                    <a:ext uri="{A12FA001-AC4F-418D-AE19-62706E023703}">
                      <ahyp:hlinkClr val="tx"/>
                    </a:ext>
                  </a:extLst>
                </a:hlinkClick>
              </a:rPr>
              <a:t>HERE</a:t>
            </a:r>
            <a:endParaRPr>
              <a:solidFill>
                <a:srgbClr val="1C4587"/>
              </a:solidFill>
              <a:highlight>
                <a:schemeClr val="lt1"/>
              </a:highlight>
              <a:latin typeface="Calibri"/>
              <a:ea typeface="Calibri"/>
              <a:cs typeface="Calibri"/>
              <a:sym typeface="Calibri"/>
            </a:endParaRPr>
          </a:p>
          <a:p>
            <a:pPr indent="-317500" lvl="0" marL="457200" rtl="0" algn="l">
              <a:spcBef>
                <a:spcPts val="0"/>
              </a:spcBef>
              <a:spcAft>
                <a:spcPts val="0"/>
              </a:spcAft>
              <a:buClr>
                <a:srgbClr val="1C4587"/>
              </a:buClr>
              <a:buSzPts val="1400"/>
              <a:buFont typeface="Calibri"/>
              <a:buChar char="●"/>
            </a:pPr>
            <a:r>
              <a:rPr b="1" lang="en-GB">
                <a:solidFill>
                  <a:srgbClr val="1C4587"/>
                </a:solidFill>
                <a:highlight>
                  <a:schemeClr val="lt1"/>
                </a:highlight>
                <a:latin typeface="Calibri"/>
                <a:ea typeface="Calibri"/>
                <a:cs typeface="Calibri"/>
                <a:sym typeface="Calibri"/>
              </a:rPr>
              <a:t>Wednesday 15th October</a:t>
            </a:r>
            <a:r>
              <a:rPr lang="en-GB">
                <a:solidFill>
                  <a:srgbClr val="1C4587"/>
                </a:solidFill>
                <a:highlight>
                  <a:schemeClr val="lt1"/>
                </a:highlight>
                <a:latin typeface="Calibri"/>
                <a:ea typeface="Calibri"/>
                <a:cs typeface="Calibri"/>
                <a:sym typeface="Calibri"/>
              </a:rPr>
              <a:t> - 10am 6 Marley Class Assembly - </a:t>
            </a:r>
            <a:r>
              <a:rPr lang="en-GB" u="sng">
                <a:solidFill>
                  <a:srgbClr val="1C4587"/>
                </a:solidFill>
                <a:highlight>
                  <a:schemeClr val="lt1"/>
                </a:highlight>
                <a:latin typeface="Calibri"/>
                <a:ea typeface="Calibri"/>
                <a:cs typeface="Calibri"/>
                <a:sym typeface="Calibri"/>
                <a:hlinkClick r:id="rId6">
                  <a:extLst>
                    <a:ext uri="{A12FA001-AC4F-418D-AE19-62706E023703}">
                      <ahyp:hlinkClr val="tx"/>
                    </a:ext>
                  </a:extLst>
                </a:hlinkClick>
              </a:rPr>
              <a:t>Zoom Link</a:t>
            </a:r>
            <a:endParaRPr>
              <a:solidFill>
                <a:srgbClr val="1C4587"/>
              </a:solidFill>
              <a:highlight>
                <a:schemeClr val="lt1"/>
              </a:highlight>
              <a:latin typeface="Calibri"/>
              <a:ea typeface="Calibri"/>
              <a:cs typeface="Calibri"/>
              <a:sym typeface="Calibri"/>
            </a:endParaRPr>
          </a:p>
          <a:p>
            <a:pPr indent="-317500" lvl="0" marL="457200" rtl="0" algn="l">
              <a:lnSpc>
                <a:spcPct val="115000"/>
              </a:lnSpc>
              <a:spcBef>
                <a:spcPts val="0"/>
              </a:spcBef>
              <a:spcAft>
                <a:spcPts val="0"/>
              </a:spcAft>
              <a:buClr>
                <a:srgbClr val="1C4587"/>
              </a:buClr>
              <a:buSzPts val="1400"/>
              <a:buFont typeface="Calibri"/>
              <a:buChar char="●"/>
            </a:pPr>
            <a:r>
              <a:rPr b="1" lang="en-GB">
                <a:solidFill>
                  <a:srgbClr val="1C4587"/>
                </a:solidFill>
                <a:latin typeface="Calibri"/>
                <a:ea typeface="Calibri"/>
                <a:cs typeface="Calibri"/>
                <a:sym typeface="Calibri"/>
              </a:rPr>
              <a:t>Monday 15th December </a:t>
            </a:r>
            <a:r>
              <a:rPr lang="en-GB">
                <a:solidFill>
                  <a:srgbClr val="1C4587"/>
                </a:solidFill>
                <a:latin typeface="Calibri"/>
                <a:ea typeface="Calibri"/>
                <a:cs typeface="Calibri"/>
                <a:sym typeface="Calibri"/>
              </a:rPr>
              <a:t>- Year 5 and 6 at Reigate Baptist Church (1:30 pm) Xmas Performance - Details to follow</a:t>
            </a:r>
            <a:endParaRPr>
              <a:solidFill>
                <a:srgbClr val="1C4587"/>
              </a:solidFill>
              <a:latin typeface="Calibri"/>
              <a:ea typeface="Calibri"/>
              <a:cs typeface="Calibri"/>
              <a:sym typeface="Calibri"/>
            </a:endParaRPr>
          </a:p>
          <a:p>
            <a:pPr indent="-317500" lvl="0" marL="457200" rtl="0" algn="l">
              <a:lnSpc>
                <a:spcPct val="115000"/>
              </a:lnSpc>
              <a:spcBef>
                <a:spcPts val="0"/>
              </a:spcBef>
              <a:spcAft>
                <a:spcPts val="0"/>
              </a:spcAft>
              <a:buClr>
                <a:srgbClr val="1C4587"/>
              </a:buClr>
              <a:buSzPts val="1400"/>
              <a:buFont typeface="Calibri"/>
              <a:buChar char="●"/>
            </a:pPr>
            <a:r>
              <a:rPr b="1" lang="en-GB">
                <a:solidFill>
                  <a:srgbClr val="1C4587"/>
                </a:solidFill>
                <a:latin typeface="Calibri"/>
                <a:ea typeface="Calibri"/>
                <a:cs typeface="Calibri"/>
                <a:sym typeface="Calibri"/>
              </a:rPr>
              <a:t>Wednesday 14th January - </a:t>
            </a:r>
            <a:r>
              <a:rPr lang="en-GB">
                <a:solidFill>
                  <a:srgbClr val="1C4587"/>
                </a:solidFill>
                <a:latin typeface="Calibri"/>
                <a:ea typeface="Calibri"/>
                <a:cs typeface="Calibri"/>
                <a:sym typeface="Calibri"/>
              </a:rPr>
              <a:t>10am 6 Beatles Class Assembly - </a:t>
            </a:r>
            <a:r>
              <a:rPr lang="en-GB" u="sng">
                <a:solidFill>
                  <a:srgbClr val="1C4587"/>
                </a:solidFill>
                <a:latin typeface="Calibri"/>
                <a:ea typeface="Calibri"/>
                <a:cs typeface="Calibri"/>
                <a:sym typeface="Calibri"/>
                <a:hlinkClick r:id="rId7">
                  <a:extLst>
                    <a:ext uri="{A12FA001-AC4F-418D-AE19-62706E023703}">
                      <ahyp:hlinkClr val="tx"/>
                    </a:ext>
                  </a:extLst>
                </a:hlinkClick>
              </a:rPr>
              <a:t>Zoom Link</a:t>
            </a:r>
            <a:endParaRPr>
              <a:solidFill>
                <a:srgbClr val="1C4587"/>
              </a:solidFill>
              <a:latin typeface="Calibri"/>
              <a:ea typeface="Calibri"/>
              <a:cs typeface="Calibri"/>
              <a:sym typeface="Calibri"/>
            </a:endParaRPr>
          </a:p>
          <a:p>
            <a:pPr indent="-317500" lvl="0" marL="457200" rtl="0" algn="l">
              <a:lnSpc>
                <a:spcPct val="115000"/>
              </a:lnSpc>
              <a:spcBef>
                <a:spcPts val="0"/>
              </a:spcBef>
              <a:spcAft>
                <a:spcPts val="0"/>
              </a:spcAft>
              <a:buClr>
                <a:srgbClr val="1C4587"/>
              </a:buClr>
              <a:buSzPts val="1400"/>
              <a:buFont typeface="Calibri"/>
              <a:buChar char="●"/>
            </a:pPr>
            <a:r>
              <a:rPr b="1" lang="en-GB">
                <a:solidFill>
                  <a:srgbClr val="1C4587"/>
                </a:solidFill>
                <a:latin typeface="Calibri"/>
                <a:ea typeface="Calibri"/>
                <a:cs typeface="Calibri"/>
                <a:sym typeface="Calibri"/>
              </a:rPr>
              <a:t>Wednesday 11th February </a:t>
            </a:r>
            <a:r>
              <a:rPr lang="en-GB">
                <a:solidFill>
                  <a:srgbClr val="1C4587"/>
                </a:solidFill>
                <a:latin typeface="Calibri"/>
                <a:ea typeface="Calibri"/>
                <a:cs typeface="Calibri"/>
                <a:sym typeface="Calibri"/>
              </a:rPr>
              <a:t>- 10am 6 Franklin Class Assembly - </a:t>
            </a:r>
            <a:r>
              <a:rPr lang="en-GB" u="sng">
                <a:solidFill>
                  <a:srgbClr val="1C4587"/>
                </a:solidFill>
                <a:latin typeface="Calibri"/>
                <a:ea typeface="Calibri"/>
                <a:cs typeface="Calibri"/>
                <a:sym typeface="Calibri"/>
                <a:hlinkClick r:id="rId8">
                  <a:extLst>
                    <a:ext uri="{A12FA001-AC4F-418D-AE19-62706E023703}">
                      <ahyp:hlinkClr val="tx"/>
                    </a:ext>
                  </a:extLst>
                </a:hlinkClick>
              </a:rPr>
              <a:t>Zoom Link</a:t>
            </a:r>
            <a:endParaRPr>
              <a:solidFill>
                <a:srgbClr val="1C4587"/>
              </a:solidFill>
              <a:latin typeface="Calibri"/>
              <a:ea typeface="Calibri"/>
              <a:cs typeface="Calibri"/>
              <a:sym typeface="Calibri"/>
            </a:endParaRPr>
          </a:p>
          <a:p>
            <a:pPr indent="-317500" lvl="0" marL="457200" rtl="0" algn="l">
              <a:lnSpc>
                <a:spcPct val="115000"/>
              </a:lnSpc>
              <a:spcBef>
                <a:spcPts val="0"/>
              </a:spcBef>
              <a:spcAft>
                <a:spcPts val="0"/>
              </a:spcAft>
              <a:buClr>
                <a:srgbClr val="1C4587"/>
              </a:buClr>
              <a:buSzPts val="1400"/>
              <a:buFont typeface="Calibri"/>
              <a:buChar char="●"/>
            </a:pPr>
            <a:r>
              <a:rPr b="1" lang="en-GB">
                <a:solidFill>
                  <a:srgbClr val="1C4587"/>
                </a:solidFill>
                <a:latin typeface="Calibri"/>
                <a:ea typeface="Calibri"/>
                <a:cs typeface="Calibri"/>
                <a:sym typeface="Calibri"/>
              </a:rPr>
              <a:t>Wednesday 4th March </a:t>
            </a:r>
            <a:r>
              <a:rPr lang="en-GB">
                <a:solidFill>
                  <a:srgbClr val="1C4587"/>
                </a:solidFill>
                <a:latin typeface="Calibri"/>
                <a:ea typeface="Calibri"/>
                <a:cs typeface="Calibri"/>
                <a:sym typeface="Calibri"/>
              </a:rPr>
              <a:t>- 10am 6 Presley Class Assembly - </a:t>
            </a:r>
            <a:r>
              <a:rPr lang="en-GB" u="sng">
                <a:solidFill>
                  <a:schemeClr val="hlink"/>
                </a:solidFill>
                <a:latin typeface="Calibri"/>
                <a:ea typeface="Calibri"/>
                <a:cs typeface="Calibri"/>
                <a:sym typeface="Calibri"/>
                <a:hlinkClick r:id="rId9"/>
              </a:rPr>
              <a:t>Zoom Link</a:t>
            </a:r>
            <a:endParaRPr>
              <a:solidFill>
                <a:srgbClr val="1C4587"/>
              </a:solidFill>
              <a:latin typeface="Calibri"/>
              <a:ea typeface="Calibri"/>
              <a:cs typeface="Calibri"/>
              <a:sym typeface="Calibri"/>
            </a:endParaRPr>
          </a:p>
          <a:p>
            <a:pPr indent="-317500" lvl="0" marL="457200" rtl="0" algn="l">
              <a:lnSpc>
                <a:spcPct val="115000"/>
              </a:lnSpc>
              <a:spcBef>
                <a:spcPts val="0"/>
              </a:spcBef>
              <a:spcAft>
                <a:spcPts val="0"/>
              </a:spcAft>
              <a:buClr>
                <a:srgbClr val="1C4587"/>
              </a:buClr>
              <a:buSzPts val="1400"/>
              <a:buFont typeface="Calibri"/>
              <a:buChar char="●"/>
            </a:pPr>
            <a:r>
              <a:rPr b="1" lang="en-GB">
                <a:solidFill>
                  <a:srgbClr val="1C4587"/>
                </a:solidFill>
                <a:latin typeface="Calibri"/>
                <a:ea typeface="Calibri"/>
                <a:cs typeface="Calibri"/>
                <a:sym typeface="Calibri"/>
              </a:rPr>
              <a:t>June 2026 - IOW Residential </a:t>
            </a:r>
            <a:r>
              <a:rPr lang="en-GB">
                <a:solidFill>
                  <a:srgbClr val="1C4587"/>
                </a:solidFill>
                <a:latin typeface="Calibri"/>
                <a:ea typeface="Calibri"/>
                <a:cs typeface="Calibri"/>
                <a:sym typeface="Calibri"/>
              </a:rPr>
              <a:t>- </a:t>
            </a:r>
            <a:r>
              <a:rPr lang="en-GB" u="sng">
                <a:solidFill>
                  <a:schemeClr val="hlink"/>
                </a:solidFill>
                <a:latin typeface="Calibri"/>
                <a:ea typeface="Calibri"/>
                <a:cs typeface="Calibri"/>
                <a:sym typeface="Calibri"/>
                <a:hlinkClick r:id="rId10"/>
              </a:rPr>
              <a:t>Letter</a:t>
            </a:r>
            <a:endParaRPr>
              <a:solidFill>
                <a:srgbClr val="1C4587"/>
              </a:solidFill>
              <a:latin typeface="Calibri"/>
              <a:ea typeface="Calibri"/>
              <a:cs typeface="Calibri"/>
              <a:sym typeface="Calibri"/>
            </a:endParaRPr>
          </a:p>
          <a:p>
            <a:pPr indent="0" lvl="0" marL="0" rtl="0" algn="l">
              <a:lnSpc>
                <a:spcPct val="115000"/>
              </a:lnSpc>
              <a:spcBef>
                <a:spcPts val="0"/>
              </a:spcBef>
              <a:spcAft>
                <a:spcPts val="0"/>
              </a:spcAft>
              <a:buNone/>
            </a:pPr>
            <a:r>
              <a:t/>
            </a:r>
            <a:endParaRPr>
              <a:solidFill>
                <a:srgbClr val="1C4587"/>
              </a:solidFill>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t/>
            </a:r>
            <a:endParaRPr sz="1800">
              <a:solidFill>
                <a:schemeClr val="dk2"/>
              </a:solidFill>
              <a:latin typeface="Calibri"/>
              <a:ea typeface="Calibri"/>
              <a:cs typeface="Calibri"/>
              <a:sym typeface="Calibri"/>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1C4587"/>
        </a:solidFill>
      </p:bgPr>
    </p:bg>
    <p:spTree>
      <p:nvGrpSpPr>
        <p:cNvPr id="167" name="Shape 167"/>
        <p:cNvGrpSpPr/>
        <p:nvPr/>
      </p:nvGrpSpPr>
      <p:grpSpPr>
        <a:xfrm>
          <a:off x="0" y="0"/>
          <a:ext cx="0" cy="0"/>
          <a:chOff x="0" y="0"/>
          <a:chExt cx="0" cy="0"/>
        </a:xfrm>
      </p:grpSpPr>
      <p:sp>
        <p:nvSpPr>
          <p:cNvPr id="168" name="Google Shape;168;p24"/>
          <p:cNvSpPr txBox="1"/>
          <p:nvPr/>
        </p:nvSpPr>
        <p:spPr>
          <a:xfrm>
            <a:off x="493500" y="2719125"/>
            <a:ext cx="47100" cy="35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sz="1800">
              <a:solidFill>
                <a:schemeClr val="dk2"/>
              </a:solidFill>
            </a:endParaRPr>
          </a:p>
        </p:txBody>
      </p:sp>
      <p:sp>
        <p:nvSpPr>
          <p:cNvPr id="169" name="Google Shape;169;p24"/>
          <p:cNvSpPr/>
          <p:nvPr/>
        </p:nvSpPr>
        <p:spPr>
          <a:xfrm>
            <a:off x="141300" y="75900"/>
            <a:ext cx="7421400" cy="1281600"/>
          </a:xfrm>
          <a:prstGeom prst="rect">
            <a:avLst/>
          </a:prstGeom>
          <a:solidFill>
            <a:schemeClr val="lt1"/>
          </a:solidFill>
          <a:ln cap="flat" cmpd="sng" w="114300">
            <a:solidFill>
              <a:srgbClr val="073763"/>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rgbClr val="1C4587"/>
              </a:solidFill>
            </a:endParaRPr>
          </a:p>
        </p:txBody>
      </p:sp>
      <p:sp>
        <p:nvSpPr>
          <p:cNvPr id="170" name="Google Shape;170;p24"/>
          <p:cNvSpPr txBox="1"/>
          <p:nvPr/>
        </p:nvSpPr>
        <p:spPr>
          <a:xfrm>
            <a:off x="66150" y="246900"/>
            <a:ext cx="3636000" cy="9708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b="1" lang="en-GB" sz="5000">
                <a:solidFill>
                  <a:srgbClr val="1C4587"/>
                </a:solidFill>
                <a:highlight>
                  <a:srgbClr val="FFFFFF"/>
                </a:highlight>
                <a:latin typeface="Impact"/>
                <a:ea typeface="Impact"/>
                <a:cs typeface="Impact"/>
                <a:sym typeface="Impact"/>
              </a:rPr>
              <a:t>Newsflash</a:t>
            </a:r>
            <a:endParaRPr sz="1900">
              <a:solidFill>
                <a:srgbClr val="1C4587"/>
              </a:solidFill>
              <a:highlight>
                <a:srgbClr val="FFFFFF"/>
              </a:highlight>
              <a:latin typeface="Impact"/>
              <a:ea typeface="Impact"/>
              <a:cs typeface="Impact"/>
              <a:sym typeface="Impact"/>
            </a:endParaRPr>
          </a:p>
        </p:txBody>
      </p:sp>
      <p:pic>
        <p:nvPicPr>
          <p:cNvPr id="171" name="Google Shape;171;p24"/>
          <p:cNvPicPr preferRelativeResize="0"/>
          <p:nvPr/>
        </p:nvPicPr>
        <p:blipFill>
          <a:blip r:embed="rId3">
            <a:alphaModFix/>
          </a:blip>
          <a:stretch>
            <a:fillRect/>
          </a:stretch>
        </p:blipFill>
        <p:spPr>
          <a:xfrm>
            <a:off x="3805576" y="204625"/>
            <a:ext cx="3584198" cy="970800"/>
          </a:xfrm>
          <a:prstGeom prst="rect">
            <a:avLst/>
          </a:prstGeom>
          <a:solidFill>
            <a:schemeClr val="lt1"/>
          </a:solidFill>
          <a:ln>
            <a:noFill/>
          </a:ln>
        </p:spPr>
      </p:pic>
      <p:sp>
        <p:nvSpPr>
          <p:cNvPr id="172" name="Google Shape;172;p24"/>
          <p:cNvSpPr txBox="1"/>
          <p:nvPr/>
        </p:nvSpPr>
        <p:spPr>
          <a:xfrm>
            <a:off x="107700" y="911400"/>
            <a:ext cx="3552900" cy="4461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b="1" lang="en-GB" sz="1300">
                <a:solidFill>
                  <a:schemeClr val="dk1"/>
                </a:solidFill>
              </a:rPr>
              <a:t>12th </a:t>
            </a:r>
            <a:r>
              <a:rPr b="1" lang="en-GB" sz="1300">
                <a:solidFill>
                  <a:schemeClr val="dk1"/>
                </a:solidFill>
              </a:rPr>
              <a:t>September 2025</a:t>
            </a:r>
            <a:endParaRPr sz="1800">
              <a:solidFill>
                <a:schemeClr val="dk2"/>
              </a:solidFill>
            </a:endParaRPr>
          </a:p>
        </p:txBody>
      </p:sp>
      <p:pic>
        <p:nvPicPr>
          <p:cNvPr id="173" name="Google Shape;173;p24"/>
          <p:cNvPicPr preferRelativeResize="0"/>
          <p:nvPr/>
        </p:nvPicPr>
        <p:blipFill>
          <a:blip r:embed="rId4">
            <a:alphaModFix/>
          </a:blip>
          <a:stretch>
            <a:fillRect/>
          </a:stretch>
        </p:blipFill>
        <p:spPr>
          <a:xfrm>
            <a:off x="141300" y="1573212"/>
            <a:ext cx="3809725" cy="5157775"/>
          </a:xfrm>
          <a:prstGeom prst="rect">
            <a:avLst/>
          </a:prstGeom>
          <a:noFill/>
          <a:ln>
            <a:noFill/>
          </a:ln>
        </p:spPr>
      </p:pic>
      <p:pic>
        <p:nvPicPr>
          <p:cNvPr id="174" name="Google Shape;174;p24" title="Last Week and This Week"/>
          <p:cNvPicPr preferRelativeResize="0"/>
          <p:nvPr/>
        </p:nvPicPr>
        <p:blipFill>
          <a:blip r:embed="rId5">
            <a:alphaModFix/>
          </a:blip>
          <a:stretch>
            <a:fillRect/>
          </a:stretch>
        </p:blipFill>
        <p:spPr>
          <a:xfrm>
            <a:off x="141300" y="7086475"/>
            <a:ext cx="4814382" cy="2978777"/>
          </a:xfrm>
          <a:prstGeom prst="rect">
            <a:avLst/>
          </a:prstGeom>
          <a:noFill/>
          <a:ln>
            <a:noFill/>
          </a:ln>
        </p:spPr>
      </p:pic>
      <p:pic>
        <p:nvPicPr>
          <p:cNvPr id="175" name="Google Shape;175;p24"/>
          <p:cNvPicPr preferRelativeResize="0"/>
          <p:nvPr/>
        </p:nvPicPr>
        <p:blipFill>
          <a:blip r:embed="rId6">
            <a:alphaModFix/>
          </a:blip>
          <a:stretch>
            <a:fillRect/>
          </a:stretch>
        </p:blipFill>
        <p:spPr>
          <a:xfrm>
            <a:off x="5172175" y="7086475"/>
            <a:ext cx="2468750" cy="2441525"/>
          </a:xfrm>
          <a:prstGeom prst="rect">
            <a:avLst/>
          </a:prstGeom>
          <a:noFill/>
          <a:ln>
            <a:noFill/>
          </a:ln>
        </p:spPr>
      </p:pic>
      <p:sp>
        <p:nvSpPr>
          <p:cNvPr id="176" name="Google Shape;176;p24"/>
          <p:cNvSpPr txBox="1"/>
          <p:nvPr/>
        </p:nvSpPr>
        <p:spPr>
          <a:xfrm>
            <a:off x="5172200" y="9619150"/>
            <a:ext cx="2468700" cy="446100"/>
          </a:xfrm>
          <a:prstGeom prst="rect">
            <a:avLst/>
          </a:prstGeom>
          <a:solidFill>
            <a:schemeClr val="lt1"/>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700">
                <a:solidFill>
                  <a:srgbClr val="0000FF"/>
                </a:solidFill>
              </a:rPr>
              <a:t>← Extra Break Winners</a:t>
            </a:r>
            <a:endParaRPr sz="1700">
              <a:solidFill>
                <a:srgbClr val="0000FF"/>
              </a:solidFill>
            </a:endParaRPr>
          </a:p>
        </p:txBody>
      </p:sp>
      <p:pic>
        <p:nvPicPr>
          <p:cNvPr id="177" name="Google Shape;177;p24"/>
          <p:cNvPicPr preferRelativeResize="0"/>
          <p:nvPr/>
        </p:nvPicPr>
        <p:blipFill>
          <a:blip r:embed="rId7">
            <a:alphaModFix/>
          </a:blip>
          <a:stretch>
            <a:fillRect/>
          </a:stretch>
        </p:blipFill>
        <p:spPr>
          <a:xfrm>
            <a:off x="4119825" y="2053938"/>
            <a:ext cx="3269950" cy="3842788"/>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70"/>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1C4587"/>
        </a:solidFill>
      </p:bgPr>
    </p:bg>
    <p:spTree>
      <p:nvGrpSpPr>
        <p:cNvPr id="181" name="Shape 181"/>
        <p:cNvGrpSpPr/>
        <p:nvPr/>
      </p:nvGrpSpPr>
      <p:grpSpPr>
        <a:xfrm>
          <a:off x="0" y="0"/>
          <a:ext cx="0" cy="0"/>
          <a:chOff x="0" y="0"/>
          <a:chExt cx="0" cy="0"/>
        </a:xfrm>
      </p:grpSpPr>
      <p:sp>
        <p:nvSpPr>
          <p:cNvPr id="182" name="Google Shape;182;p25"/>
          <p:cNvSpPr txBox="1"/>
          <p:nvPr/>
        </p:nvSpPr>
        <p:spPr>
          <a:xfrm>
            <a:off x="466638" y="3053900"/>
            <a:ext cx="1799100" cy="4023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GB" sz="1800" u="sng">
                <a:solidFill>
                  <a:srgbClr val="1C4587"/>
                </a:solidFill>
                <a:latin typeface="Impact"/>
                <a:ea typeface="Impact"/>
                <a:cs typeface="Impact"/>
                <a:sym typeface="Impact"/>
              </a:rPr>
              <a:t>Year 5</a:t>
            </a:r>
            <a:endParaRPr sz="1800" u="sng">
              <a:solidFill>
                <a:srgbClr val="1C4587"/>
              </a:solidFill>
              <a:latin typeface="Impact"/>
              <a:ea typeface="Impact"/>
              <a:cs typeface="Impact"/>
              <a:sym typeface="Impact"/>
            </a:endParaRPr>
          </a:p>
          <a:p>
            <a:pPr indent="0" lvl="0" marL="0" rtl="0" algn="l">
              <a:spcBef>
                <a:spcPts val="0"/>
              </a:spcBef>
              <a:spcAft>
                <a:spcPts val="0"/>
              </a:spcAft>
              <a:buClr>
                <a:schemeClr val="dk1"/>
              </a:buClr>
              <a:buSzPts val="1100"/>
              <a:buFont typeface="Arial"/>
              <a:buNone/>
            </a:pPr>
            <a:r>
              <a:rPr lang="en-GB" sz="1800" u="sng">
                <a:solidFill>
                  <a:srgbClr val="1C4587"/>
                </a:solidFill>
                <a:latin typeface="Calibri"/>
                <a:ea typeface="Calibri"/>
                <a:cs typeface="Calibri"/>
                <a:sym typeface="Calibri"/>
              </a:rPr>
              <a:t>Key Dates</a:t>
            </a:r>
            <a:endParaRPr sz="1800">
              <a:solidFill>
                <a:schemeClr val="dk2"/>
              </a:solidFill>
            </a:endParaRPr>
          </a:p>
        </p:txBody>
      </p:sp>
      <p:sp>
        <p:nvSpPr>
          <p:cNvPr id="183" name="Google Shape;183;p25"/>
          <p:cNvSpPr txBox="1"/>
          <p:nvPr/>
        </p:nvSpPr>
        <p:spPr>
          <a:xfrm>
            <a:off x="456213" y="5058650"/>
            <a:ext cx="2806800" cy="879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800" u="sng">
                <a:solidFill>
                  <a:srgbClr val="1C4587"/>
                </a:solidFill>
                <a:latin typeface="Impact"/>
                <a:ea typeface="Impact"/>
                <a:cs typeface="Impact"/>
                <a:sym typeface="Impact"/>
              </a:rPr>
              <a:t>Year 6 </a:t>
            </a:r>
            <a:endParaRPr sz="1800" u="sng">
              <a:solidFill>
                <a:srgbClr val="1C4587"/>
              </a:solidFill>
              <a:latin typeface="Impact"/>
              <a:ea typeface="Impact"/>
              <a:cs typeface="Impact"/>
              <a:sym typeface="Impact"/>
            </a:endParaRPr>
          </a:p>
          <a:p>
            <a:pPr indent="0" lvl="0" marL="0" rtl="0" algn="l">
              <a:spcBef>
                <a:spcPts val="0"/>
              </a:spcBef>
              <a:spcAft>
                <a:spcPts val="0"/>
              </a:spcAft>
              <a:buNone/>
            </a:pPr>
            <a:r>
              <a:rPr lang="en-GB" sz="1800" u="sng">
                <a:solidFill>
                  <a:srgbClr val="1C4587"/>
                </a:solidFill>
                <a:latin typeface="Calibri"/>
                <a:ea typeface="Calibri"/>
                <a:cs typeface="Calibri"/>
                <a:sym typeface="Calibri"/>
              </a:rPr>
              <a:t>Key Dates</a:t>
            </a:r>
            <a:endParaRPr sz="1800" u="sng">
              <a:solidFill>
                <a:srgbClr val="1C4587"/>
              </a:solidFill>
              <a:latin typeface="Calibri"/>
              <a:ea typeface="Calibri"/>
              <a:cs typeface="Calibri"/>
              <a:sym typeface="Calibri"/>
            </a:endParaRPr>
          </a:p>
        </p:txBody>
      </p:sp>
      <p:sp>
        <p:nvSpPr>
          <p:cNvPr id="184" name="Google Shape;184;p25"/>
          <p:cNvSpPr/>
          <p:nvPr/>
        </p:nvSpPr>
        <p:spPr>
          <a:xfrm>
            <a:off x="220900" y="176725"/>
            <a:ext cx="7216500" cy="10191300"/>
          </a:xfrm>
          <a:prstGeom prst="rect">
            <a:avLst/>
          </a:prstGeom>
          <a:solidFill>
            <a:schemeClr val="l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pic>
        <p:nvPicPr>
          <p:cNvPr id="185" name="Google Shape;185;p25"/>
          <p:cNvPicPr preferRelativeResize="0"/>
          <p:nvPr/>
        </p:nvPicPr>
        <p:blipFill>
          <a:blip r:embed="rId3">
            <a:alphaModFix/>
          </a:blip>
          <a:stretch>
            <a:fillRect/>
          </a:stretch>
        </p:blipFill>
        <p:spPr>
          <a:xfrm>
            <a:off x="4409556" y="374600"/>
            <a:ext cx="2639700" cy="879900"/>
          </a:xfrm>
          <a:prstGeom prst="rect">
            <a:avLst/>
          </a:prstGeom>
          <a:noFill/>
          <a:ln>
            <a:noFill/>
          </a:ln>
        </p:spPr>
      </p:pic>
      <p:sp>
        <p:nvSpPr>
          <p:cNvPr id="186" name="Google Shape;186;p25"/>
          <p:cNvSpPr txBox="1"/>
          <p:nvPr/>
        </p:nvSpPr>
        <p:spPr>
          <a:xfrm>
            <a:off x="1493525" y="1679425"/>
            <a:ext cx="4403400" cy="706800"/>
          </a:xfrm>
          <a:prstGeom prst="rect">
            <a:avLst/>
          </a:prstGeom>
          <a:noFill/>
          <a:ln>
            <a:noFill/>
          </a:ln>
        </p:spPr>
        <p:txBody>
          <a:bodyPr anchorCtr="0" anchor="t" bIns="91425" lIns="91425" spcFirstLastPara="1" rIns="91425" wrap="square" tIns="91425">
            <a:noAutofit/>
          </a:bodyPr>
          <a:lstStyle/>
          <a:p>
            <a:pPr indent="0" lvl="0" marL="832165" rtl="0" algn="l">
              <a:spcBef>
                <a:spcPts val="0"/>
              </a:spcBef>
              <a:spcAft>
                <a:spcPts val="0"/>
              </a:spcAft>
              <a:buClr>
                <a:schemeClr val="dk1"/>
              </a:buClr>
              <a:buSzPts val="1100"/>
              <a:buFont typeface="Arial"/>
              <a:buNone/>
            </a:pPr>
            <a:r>
              <a:rPr lang="en-GB" sz="3600">
                <a:solidFill>
                  <a:srgbClr val="B80B50"/>
                </a:solidFill>
                <a:latin typeface="Impact"/>
                <a:ea typeface="Impact"/>
                <a:cs typeface="Impact"/>
                <a:sym typeface="Impact"/>
              </a:rPr>
              <a:t>Autumn Disco</a:t>
            </a:r>
            <a:endParaRPr sz="2200">
              <a:solidFill>
                <a:srgbClr val="B80B50"/>
              </a:solidFill>
            </a:endParaRPr>
          </a:p>
        </p:txBody>
      </p:sp>
      <p:sp>
        <p:nvSpPr>
          <p:cNvPr id="187" name="Google Shape;187;p25"/>
          <p:cNvSpPr txBox="1"/>
          <p:nvPr/>
        </p:nvSpPr>
        <p:spPr>
          <a:xfrm>
            <a:off x="360850" y="2494650"/>
            <a:ext cx="6936600" cy="6473700"/>
          </a:xfrm>
          <a:prstGeom prst="rect">
            <a:avLst/>
          </a:prstGeom>
          <a:noFill/>
          <a:ln>
            <a:noFill/>
          </a:ln>
        </p:spPr>
        <p:txBody>
          <a:bodyPr anchorCtr="0" anchor="t" bIns="91425" lIns="91425" spcFirstLastPara="1" rIns="91425" wrap="square" tIns="91425">
            <a:noAutofit/>
          </a:bodyPr>
          <a:lstStyle/>
          <a:p>
            <a:pPr indent="0" lvl="0" marL="424240" marR="405121" rtl="0" algn="ctr">
              <a:lnSpc>
                <a:spcPct val="116937"/>
              </a:lnSpc>
              <a:spcBef>
                <a:spcPts val="1426"/>
              </a:spcBef>
              <a:spcAft>
                <a:spcPts val="0"/>
              </a:spcAft>
              <a:buClr>
                <a:schemeClr val="dk1"/>
              </a:buClr>
              <a:buSzPts val="1100"/>
              <a:buFont typeface="Arial"/>
              <a:buNone/>
            </a:pPr>
            <a:r>
              <a:rPr b="1" lang="en-GB" sz="1488">
                <a:solidFill>
                  <a:srgbClr val="FF9900"/>
                </a:solidFill>
                <a:latin typeface="Calibri"/>
                <a:ea typeface="Calibri"/>
                <a:cs typeface="Calibri"/>
                <a:sym typeface="Calibri"/>
              </a:rPr>
              <a:t>Friends of Sandcross are really happy to announce that we will be hosting Autumn Discos for all children in </a:t>
            </a:r>
            <a:endParaRPr b="1" sz="1488">
              <a:solidFill>
                <a:srgbClr val="FF9900"/>
              </a:solidFill>
              <a:latin typeface="Calibri"/>
              <a:ea typeface="Calibri"/>
              <a:cs typeface="Calibri"/>
              <a:sym typeface="Calibri"/>
            </a:endParaRPr>
          </a:p>
          <a:p>
            <a:pPr indent="0" lvl="0" marL="0" rtl="0" algn="ctr">
              <a:spcBef>
                <a:spcPts val="72"/>
              </a:spcBef>
              <a:spcAft>
                <a:spcPts val="0"/>
              </a:spcAft>
              <a:buClr>
                <a:schemeClr val="dk1"/>
              </a:buClr>
              <a:buSzPts val="1100"/>
              <a:buFont typeface="Arial"/>
              <a:buNone/>
            </a:pPr>
            <a:r>
              <a:rPr b="1" lang="en-GB" sz="1762">
                <a:solidFill>
                  <a:srgbClr val="FF9900"/>
                </a:solidFill>
                <a:latin typeface="Calibri"/>
                <a:ea typeface="Calibri"/>
                <a:cs typeface="Calibri"/>
                <a:sym typeface="Calibri"/>
              </a:rPr>
              <a:t>Reception to Year 6 </a:t>
            </a:r>
            <a:endParaRPr b="1" sz="1762">
              <a:solidFill>
                <a:srgbClr val="FF9900"/>
              </a:solidFill>
              <a:latin typeface="Calibri"/>
              <a:ea typeface="Calibri"/>
              <a:cs typeface="Calibri"/>
              <a:sym typeface="Calibri"/>
            </a:endParaRPr>
          </a:p>
          <a:p>
            <a:pPr indent="0" lvl="0" marL="0" rtl="0" algn="l">
              <a:spcBef>
                <a:spcPts val="2411"/>
              </a:spcBef>
              <a:spcAft>
                <a:spcPts val="0"/>
              </a:spcAft>
              <a:buClr>
                <a:schemeClr val="dk1"/>
              </a:buClr>
              <a:buSzPts val="1100"/>
              <a:buFont typeface="Arial"/>
              <a:buNone/>
            </a:pPr>
            <a:r>
              <a:rPr lang="en-GB" sz="1397">
                <a:solidFill>
                  <a:schemeClr val="dk1"/>
                </a:solidFill>
                <a:latin typeface="Calibri"/>
                <a:ea typeface="Calibri"/>
                <a:cs typeface="Calibri"/>
                <a:sym typeface="Calibri"/>
              </a:rPr>
              <a:t>The dates and times are as follows: </a:t>
            </a:r>
            <a:endParaRPr sz="1397">
              <a:solidFill>
                <a:schemeClr val="dk1"/>
              </a:solidFill>
              <a:latin typeface="Calibri"/>
              <a:ea typeface="Calibri"/>
              <a:cs typeface="Calibri"/>
              <a:sym typeface="Calibri"/>
            </a:endParaRPr>
          </a:p>
          <a:p>
            <a:pPr indent="0" lvl="0" marL="325" rtl="0" algn="l">
              <a:spcBef>
                <a:spcPts val="1659"/>
              </a:spcBef>
              <a:spcAft>
                <a:spcPts val="0"/>
              </a:spcAft>
              <a:buClr>
                <a:schemeClr val="dk1"/>
              </a:buClr>
              <a:buSzPts val="1100"/>
              <a:buFont typeface="Arial"/>
              <a:buNone/>
            </a:pPr>
            <a:r>
              <a:rPr b="1" lang="en-GB" sz="1580">
                <a:solidFill>
                  <a:schemeClr val="dk1"/>
                </a:solidFill>
                <a:latin typeface="Calibri"/>
                <a:ea typeface="Calibri"/>
                <a:cs typeface="Calibri"/>
                <a:sym typeface="Calibri"/>
              </a:rPr>
              <a:t>Year 1 &amp; 2 </a:t>
            </a:r>
            <a:r>
              <a:rPr lang="en-GB" sz="1580">
                <a:solidFill>
                  <a:schemeClr val="dk1"/>
                </a:solidFill>
                <a:latin typeface="Calibri"/>
                <a:ea typeface="Calibri"/>
                <a:cs typeface="Calibri"/>
                <a:sym typeface="Calibri"/>
              </a:rPr>
              <a:t>Monday 6</a:t>
            </a:r>
            <a:r>
              <a:rPr baseline="30000" lang="en-GB" sz="1580">
                <a:solidFill>
                  <a:schemeClr val="dk1"/>
                </a:solidFill>
                <a:latin typeface="Calibri"/>
                <a:ea typeface="Calibri"/>
                <a:cs typeface="Calibri"/>
                <a:sym typeface="Calibri"/>
              </a:rPr>
              <a:t>th </a:t>
            </a:r>
            <a:r>
              <a:rPr lang="en-GB" sz="1580">
                <a:solidFill>
                  <a:schemeClr val="dk1"/>
                </a:solidFill>
                <a:latin typeface="Calibri"/>
                <a:ea typeface="Calibri"/>
                <a:cs typeface="Calibri"/>
                <a:sym typeface="Calibri"/>
              </a:rPr>
              <a:t>October 4.30pm-5.30pm </a:t>
            </a:r>
            <a:endParaRPr sz="1580">
              <a:solidFill>
                <a:schemeClr val="dk1"/>
              </a:solidFill>
              <a:latin typeface="Calibri"/>
              <a:ea typeface="Calibri"/>
              <a:cs typeface="Calibri"/>
              <a:sym typeface="Calibri"/>
            </a:endParaRPr>
          </a:p>
          <a:p>
            <a:pPr indent="0" lvl="0" marL="325" rtl="0" algn="l">
              <a:spcBef>
                <a:spcPts val="1040"/>
              </a:spcBef>
              <a:spcAft>
                <a:spcPts val="0"/>
              </a:spcAft>
              <a:buClr>
                <a:schemeClr val="dk1"/>
              </a:buClr>
              <a:buSzPts val="1100"/>
              <a:buFont typeface="Arial"/>
              <a:buNone/>
            </a:pPr>
            <a:r>
              <a:rPr b="1" lang="en-GB" sz="1580">
                <a:solidFill>
                  <a:schemeClr val="dk1"/>
                </a:solidFill>
                <a:latin typeface="Calibri"/>
                <a:ea typeface="Calibri"/>
                <a:cs typeface="Calibri"/>
                <a:sym typeface="Calibri"/>
              </a:rPr>
              <a:t>Year 5 &amp; 6 </a:t>
            </a:r>
            <a:r>
              <a:rPr lang="en-GB" sz="1580">
                <a:solidFill>
                  <a:schemeClr val="dk1"/>
                </a:solidFill>
                <a:latin typeface="Calibri"/>
                <a:ea typeface="Calibri"/>
                <a:cs typeface="Calibri"/>
                <a:sym typeface="Calibri"/>
              </a:rPr>
              <a:t>Monday 6</a:t>
            </a:r>
            <a:r>
              <a:rPr baseline="30000" lang="en-GB" sz="1580">
                <a:solidFill>
                  <a:schemeClr val="dk1"/>
                </a:solidFill>
                <a:latin typeface="Calibri"/>
                <a:ea typeface="Calibri"/>
                <a:cs typeface="Calibri"/>
                <a:sym typeface="Calibri"/>
              </a:rPr>
              <a:t>th </a:t>
            </a:r>
            <a:r>
              <a:rPr lang="en-GB" sz="1580">
                <a:solidFill>
                  <a:schemeClr val="dk1"/>
                </a:solidFill>
                <a:latin typeface="Calibri"/>
                <a:ea typeface="Calibri"/>
                <a:cs typeface="Calibri"/>
                <a:sym typeface="Calibri"/>
              </a:rPr>
              <a:t>October 6pm-7pm </a:t>
            </a:r>
            <a:endParaRPr sz="1580">
              <a:solidFill>
                <a:schemeClr val="dk1"/>
              </a:solidFill>
              <a:latin typeface="Calibri"/>
              <a:ea typeface="Calibri"/>
              <a:cs typeface="Calibri"/>
              <a:sym typeface="Calibri"/>
            </a:endParaRPr>
          </a:p>
          <a:p>
            <a:pPr indent="0" lvl="0" marL="10242" rtl="0" algn="l">
              <a:spcBef>
                <a:spcPts val="1040"/>
              </a:spcBef>
              <a:spcAft>
                <a:spcPts val="0"/>
              </a:spcAft>
              <a:buClr>
                <a:schemeClr val="dk1"/>
              </a:buClr>
              <a:buSzPts val="1100"/>
              <a:buFont typeface="Arial"/>
              <a:buNone/>
            </a:pPr>
            <a:r>
              <a:rPr b="1" lang="en-GB" sz="1580">
                <a:solidFill>
                  <a:schemeClr val="dk1"/>
                </a:solidFill>
                <a:latin typeface="Calibri"/>
                <a:ea typeface="Calibri"/>
                <a:cs typeface="Calibri"/>
                <a:sym typeface="Calibri"/>
              </a:rPr>
              <a:t>Reception </a:t>
            </a:r>
            <a:r>
              <a:rPr lang="en-GB" sz="1580">
                <a:solidFill>
                  <a:schemeClr val="dk1"/>
                </a:solidFill>
                <a:latin typeface="Calibri"/>
                <a:ea typeface="Calibri"/>
                <a:cs typeface="Calibri"/>
                <a:sym typeface="Calibri"/>
              </a:rPr>
              <a:t>Tuesday 7</a:t>
            </a:r>
            <a:r>
              <a:rPr baseline="30000" lang="en-GB" sz="1580">
                <a:solidFill>
                  <a:schemeClr val="dk1"/>
                </a:solidFill>
                <a:latin typeface="Calibri"/>
                <a:ea typeface="Calibri"/>
                <a:cs typeface="Calibri"/>
                <a:sym typeface="Calibri"/>
              </a:rPr>
              <a:t>th </a:t>
            </a:r>
            <a:r>
              <a:rPr lang="en-GB" sz="1580">
                <a:solidFill>
                  <a:schemeClr val="dk1"/>
                </a:solidFill>
                <a:latin typeface="Calibri"/>
                <a:ea typeface="Calibri"/>
                <a:cs typeface="Calibri"/>
                <a:sym typeface="Calibri"/>
              </a:rPr>
              <a:t>October 4.30pm-5.30pm </a:t>
            </a:r>
            <a:endParaRPr sz="1580">
              <a:solidFill>
                <a:schemeClr val="dk1"/>
              </a:solidFill>
              <a:latin typeface="Calibri"/>
              <a:ea typeface="Calibri"/>
              <a:cs typeface="Calibri"/>
              <a:sym typeface="Calibri"/>
            </a:endParaRPr>
          </a:p>
          <a:p>
            <a:pPr indent="0" lvl="0" marL="325" rtl="0" algn="l">
              <a:spcBef>
                <a:spcPts val="1040"/>
              </a:spcBef>
              <a:spcAft>
                <a:spcPts val="0"/>
              </a:spcAft>
              <a:buClr>
                <a:schemeClr val="dk1"/>
              </a:buClr>
              <a:buSzPts val="1100"/>
              <a:buFont typeface="Arial"/>
              <a:buNone/>
            </a:pPr>
            <a:r>
              <a:rPr b="1" lang="en-GB" sz="1580">
                <a:solidFill>
                  <a:schemeClr val="dk1"/>
                </a:solidFill>
                <a:latin typeface="Calibri"/>
                <a:ea typeface="Calibri"/>
                <a:cs typeface="Calibri"/>
                <a:sym typeface="Calibri"/>
              </a:rPr>
              <a:t>Year 3 </a:t>
            </a:r>
            <a:r>
              <a:rPr lang="en-GB" sz="1580">
                <a:solidFill>
                  <a:schemeClr val="dk1"/>
                </a:solidFill>
                <a:latin typeface="Calibri"/>
                <a:ea typeface="Calibri"/>
                <a:cs typeface="Calibri"/>
                <a:sym typeface="Calibri"/>
              </a:rPr>
              <a:t>Thursday 9</a:t>
            </a:r>
            <a:r>
              <a:rPr baseline="30000" lang="en-GB" sz="1580">
                <a:solidFill>
                  <a:schemeClr val="dk1"/>
                </a:solidFill>
                <a:latin typeface="Calibri"/>
                <a:ea typeface="Calibri"/>
                <a:cs typeface="Calibri"/>
                <a:sym typeface="Calibri"/>
              </a:rPr>
              <a:t>th </a:t>
            </a:r>
            <a:r>
              <a:rPr lang="en-GB" sz="1580">
                <a:solidFill>
                  <a:schemeClr val="dk1"/>
                </a:solidFill>
                <a:latin typeface="Calibri"/>
                <a:ea typeface="Calibri"/>
                <a:cs typeface="Calibri"/>
                <a:sym typeface="Calibri"/>
              </a:rPr>
              <a:t>October 4.30pm-5.30pm </a:t>
            </a:r>
            <a:endParaRPr sz="1580">
              <a:solidFill>
                <a:schemeClr val="dk1"/>
              </a:solidFill>
              <a:latin typeface="Calibri"/>
              <a:ea typeface="Calibri"/>
              <a:cs typeface="Calibri"/>
              <a:sym typeface="Calibri"/>
            </a:endParaRPr>
          </a:p>
          <a:p>
            <a:pPr indent="0" lvl="0" marL="325" rtl="0" algn="l">
              <a:spcBef>
                <a:spcPts val="1040"/>
              </a:spcBef>
              <a:spcAft>
                <a:spcPts val="0"/>
              </a:spcAft>
              <a:buClr>
                <a:schemeClr val="dk1"/>
              </a:buClr>
              <a:buSzPts val="1100"/>
              <a:buFont typeface="Arial"/>
              <a:buNone/>
            </a:pPr>
            <a:r>
              <a:rPr b="1" lang="en-GB" sz="1580">
                <a:solidFill>
                  <a:schemeClr val="dk1"/>
                </a:solidFill>
                <a:latin typeface="Calibri"/>
                <a:ea typeface="Calibri"/>
                <a:cs typeface="Calibri"/>
                <a:sym typeface="Calibri"/>
              </a:rPr>
              <a:t>Year 4 </a:t>
            </a:r>
            <a:r>
              <a:rPr lang="en-GB" sz="1580">
                <a:solidFill>
                  <a:schemeClr val="dk1"/>
                </a:solidFill>
                <a:latin typeface="Calibri"/>
                <a:ea typeface="Calibri"/>
                <a:cs typeface="Calibri"/>
                <a:sym typeface="Calibri"/>
              </a:rPr>
              <a:t>Thursday 9</a:t>
            </a:r>
            <a:r>
              <a:rPr baseline="30000" lang="en-GB" sz="1580">
                <a:solidFill>
                  <a:schemeClr val="dk1"/>
                </a:solidFill>
                <a:latin typeface="Calibri"/>
                <a:ea typeface="Calibri"/>
                <a:cs typeface="Calibri"/>
                <a:sym typeface="Calibri"/>
              </a:rPr>
              <a:t>th </a:t>
            </a:r>
            <a:r>
              <a:rPr lang="en-GB" sz="1580">
                <a:solidFill>
                  <a:schemeClr val="dk1"/>
                </a:solidFill>
                <a:latin typeface="Calibri"/>
                <a:ea typeface="Calibri"/>
                <a:cs typeface="Calibri"/>
                <a:sym typeface="Calibri"/>
              </a:rPr>
              <a:t>October 6pm-7pm </a:t>
            </a:r>
            <a:endParaRPr sz="1580">
              <a:solidFill>
                <a:schemeClr val="dk1"/>
              </a:solidFill>
              <a:latin typeface="Calibri"/>
              <a:ea typeface="Calibri"/>
              <a:cs typeface="Calibri"/>
              <a:sym typeface="Calibri"/>
            </a:endParaRPr>
          </a:p>
          <a:p>
            <a:pPr indent="7524" lvl="0" marL="3205" marR="247535" rtl="0" algn="l">
              <a:lnSpc>
                <a:spcPct val="214385"/>
              </a:lnSpc>
              <a:spcBef>
                <a:spcPts val="2721"/>
              </a:spcBef>
              <a:spcAft>
                <a:spcPts val="0"/>
              </a:spcAft>
              <a:buClr>
                <a:schemeClr val="dk1"/>
              </a:buClr>
              <a:buSzPts val="1100"/>
              <a:buFont typeface="Arial"/>
              <a:buNone/>
            </a:pPr>
            <a:r>
              <a:rPr lang="en-GB" sz="1397">
                <a:solidFill>
                  <a:schemeClr val="dk1"/>
                </a:solidFill>
                <a:latin typeface="Calibri"/>
                <a:ea typeface="Calibri"/>
                <a:cs typeface="Calibri"/>
                <a:sym typeface="Calibri"/>
              </a:rPr>
              <a:t>Entry cost is </a:t>
            </a:r>
            <a:r>
              <a:rPr b="1" lang="en-GB" sz="1397">
                <a:solidFill>
                  <a:schemeClr val="dk1"/>
                </a:solidFill>
                <a:latin typeface="Calibri"/>
                <a:ea typeface="Calibri"/>
                <a:cs typeface="Calibri"/>
                <a:sym typeface="Calibri"/>
              </a:rPr>
              <a:t>£3.50 </a:t>
            </a:r>
            <a:r>
              <a:rPr lang="en-GB" sz="1397">
                <a:solidFill>
                  <a:schemeClr val="dk1"/>
                </a:solidFill>
                <a:latin typeface="Calibri"/>
                <a:ea typeface="Calibri"/>
                <a:cs typeface="Calibri"/>
                <a:sym typeface="Calibri"/>
              </a:rPr>
              <a:t>per child and will include a drink and packet of Pom-Bear crisps. We ask that reception parents must stay with their children at the disco (no siblings please). </a:t>
            </a:r>
            <a:endParaRPr sz="1397">
              <a:solidFill>
                <a:schemeClr val="dk1"/>
              </a:solidFill>
              <a:latin typeface="Calibri"/>
              <a:ea typeface="Calibri"/>
              <a:cs typeface="Calibri"/>
              <a:sym typeface="Calibri"/>
            </a:endParaRPr>
          </a:p>
          <a:p>
            <a:pPr indent="-3205" lvl="0" marL="4598" marR="0" rtl="0" algn="l">
              <a:lnSpc>
                <a:spcPct val="116937"/>
              </a:lnSpc>
              <a:spcBef>
                <a:spcPts val="545"/>
              </a:spcBef>
              <a:spcAft>
                <a:spcPts val="0"/>
              </a:spcAft>
              <a:buClr>
                <a:schemeClr val="dk1"/>
              </a:buClr>
              <a:buSzPts val="1100"/>
              <a:buFont typeface="Arial"/>
              <a:buNone/>
            </a:pPr>
            <a:r>
              <a:rPr lang="en-GB" sz="1397">
                <a:solidFill>
                  <a:schemeClr val="dk1"/>
                </a:solidFill>
                <a:latin typeface="Calibri"/>
                <a:ea typeface="Calibri"/>
                <a:cs typeface="Calibri"/>
                <a:sym typeface="Calibri"/>
              </a:rPr>
              <a:t>Any SEND children that would benefit from having a parent with them, we ask from them to stay. </a:t>
            </a:r>
            <a:endParaRPr sz="1397">
              <a:solidFill>
                <a:schemeClr val="dk1"/>
              </a:solidFill>
              <a:latin typeface="Calibri"/>
              <a:ea typeface="Calibri"/>
              <a:cs typeface="Calibri"/>
              <a:sym typeface="Calibri"/>
            </a:endParaRPr>
          </a:p>
          <a:p>
            <a:pPr indent="9475" lvl="0" marL="1254" marR="458" rtl="0" algn="l">
              <a:lnSpc>
                <a:spcPct val="116937"/>
              </a:lnSpc>
              <a:spcBef>
                <a:spcPts val="1614"/>
              </a:spcBef>
              <a:spcAft>
                <a:spcPts val="0"/>
              </a:spcAft>
              <a:buClr>
                <a:schemeClr val="dk1"/>
              </a:buClr>
              <a:buSzPts val="1100"/>
              <a:buFont typeface="Arial"/>
              <a:buNone/>
            </a:pPr>
            <a:r>
              <a:rPr lang="en-GB" sz="1397">
                <a:solidFill>
                  <a:schemeClr val="dk1"/>
                </a:solidFill>
                <a:latin typeface="Calibri"/>
                <a:ea typeface="Calibri"/>
                <a:cs typeface="Calibri"/>
                <a:sym typeface="Calibri"/>
              </a:rPr>
              <a:t>If you would like your child to attend, please complete the form below and make payment via the link below. </a:t>
            </a:r>
            <a:endParaRPr sz="1397">
              <a:solidFill>
                <a:schemeClr val="dk1"/>
              </a:solidFill>
              <a:latin typeface="Calibri"/>
              <a:ea typeface="Calibri"/>
              <a:cs typeface="Calibri"/>
              <a:sym typeface="Calibri"/>
            </a:endParaRPr>
          </a:p>
          <a:p>
            <a:pPr indent="0" lvl="0" marL="6689" rtl="0" algn="l">
              <a:spcBef>
                <a:spcPts val="1333"/>
              </a:spcBef>
              <a:spcAft>
                <a:spcPts val="0"/>
              </a:spcAft>
              <a:buClr>
                <a:schemeClr val="dk1"/>
              </a:buClr>
              <a:buSzPts val="1100"/>
              <a:buFont typeface="Arial"/>
              <a:buNone/>
            </a:pPr>
            <a:r>
              <a:rPr lang="en-GB" sz="1214" u="sng">
                <a:solidFill>
                  <a:srgbClr val="1155CC"/>
                </a:solidFill>
              </a:rPr>
              <a:t>https://booking.bookinghound.cloud/fe/booking?og=b0e0a52a-3433-41e8-b3aa-54236123d515</a:t>
            </a:r>
            <a:r>
              <a:rPr lang="en-GB" sz="1214">
                <a:solidFill>
                  <a:srgbClr val="1155CC"/>
                </a:solidFill>
              </a:rPr>
              <a:t> </a:t>
            </a:r>
            <a:endParaRPr sz="1214">
              <a:solidFill>
                <a:srgbClr val="1155CC"/>
              </a:solidFill>
            </a:endParaRPr>
          </a:p>
          <a:p>
            <a:pPr indent="-1950" lvl="0" marL="3205" marR="0" rtl="0" algn="just">
              <a:lnSpc>
                <a:spcPct val="116937"/>
              </a:lnSpc>
              <a:spcBef>
                <a:spcPts val="1707"/>
              </a:spcBef>
              <a:spcAft>
                <a:spcPts val="0"/>
              </a:spcAft>
              <a:buClr>
                <a:schemeClr val="dk1"/>
              </a:buClr>
              <a:buSzPts val="1100"/>
              <a:buFont typeface="Arial"/>
              <a:buNone/>
            </a:pPr>
            <a:r>
              <a:rPr lang="en-GB" sz="1397">
                <a:solidFill>
                  <a:schemeClr val="dk1"/>
                </a:solidFill>
                <a:latin typeface="Calibri"/>
                <a:ea typeface="Calibri"/>
                <a:cs typeface="Calibri"/>
                <a:sym typeface="Calibri"/>
              </a:rPr>
              <a:t>We would love for all children to be able to attend the discos if they would like to. If you are a low income family and require financial support in purchasing a ticket please contact the school office by email at office@sandcross.school. </a:t>
            </a:r>
            <a:endParaRPr sz="1397">
              <a:solidFill>
                <a:schemeClr val="dk1"/>
              </a:solidFill>
              <a:latin typeface="Calibri"/>
              <a:ea typeface="Calibri"/>
              <a:cs typeface="Calibri"/>
              <a:sym typeface="Calibri"/>
            </a:endParaRPr>
          </a:p>
          <a:p>
            <a:pPr indent="0" lvl="0" marL="0" rtl="0" algn="l">
              <a:spcBef>
                <a:spcPts val="1229"/>
              </a:spcBef>
              <a:spcAft>
                <a:spcPts val="0"/>
              </a:spcAft>
              <a:buClr>
                <a:schemeClr val="dk1"/>
              </a:buClr>
              <a:buSzPts val="1100"/>
              <a:buFont typeface="Arial"/>
              <a:buNone/>
            </a:pPr>
            <a:r>
              <a:rPr lang="en-GB" sz="1397">
                <a:solidFill>
                  <a:schemeClr val="dk1"/>
                </a:solidFill>
                <a:latin typeface="Calibri"/>
                <a:ea typeface="Calibri"/>
                <a:cs typeface="Calibri"/>
                <a:sym typeface="Calibri"/>
              </a:rPr>
              <a:t>Thank you </a:t>
            </a:r>
            <a:endParaRPr sz="1397">
              <a:solidFill>
                <a:schemeClr val="dk1"/>
              </a:solidFill>
              <a:latin typeface="Calibri"/>
              <a:ea typeface="Calibri"/>
              <a:cs typeface="Calibri"/>
              <a:sym typeface="Calibri"/>
            </a:endParaRPr>
          </a:p>
          <a:p>
            <a:pPr indent="0" lvl="0" marL="10730" rtl="0" algn="l">
              <a:spcBef>
                <a:spcPts val="260"/>
              </a:spcBef>
              <a:spcAft>
                <a:spcPts val="0"/>
              </a:spcAft>
              <a:buClr>
                <a:schemeClr val="dk1"/>
              </a:buClr>
              <a:buSzPts val="1100"/>
              <a:buFont typeface="Arial"/>
              <a:buNone/>
            </a:pPr>
            <a:r>
              <a:rPr lang="en-GB" sz="1397">
                <a:solidFill>
                  <a:schemeClr val="dk1"/>
                </a:solidFill>
                <a:latin typeface="Calibri"/>
                <a:ea typeface="Calibri"/>
                <a:cs typeface="Calibri"/>
                <a:sym typeface="Calibri"/>
              </a:rPr>
              <a:t>FOS Committee</a:t>
            </a:r>
            <a:endParaRPr sz="1397">
              <a:solidFill>
                <a:schemeClr val="dk1"/>
              </a:solidFill>
              <a:latin typeface="Calibri"/>
              <a:ea typeface="Calibri"/>
              <a:cs typeface="Calibri"/>
              <a:sym typeface="Calibri"/>
            </a:endParaRPr>
          </a:p>
          <a:p>
            <a:pPr indent="0" lvl="0" marL="0" rtl="0" algn="l">
              <a:spcBef>
                <a:spcPts val="0"/>
              </a:spcBef>
              <a:spcAft>
                <a:spcPts val="0"/>
              </a:spcAft>
              <a:buNone/>
            </a:pPr>
            <a:r>
              <a:t/>
            </a:r>
            <a:endParaRPr sz="1800">
              <a:solidFill>
                <a:schemeClr val="dk2"/>
              </a:solidFill>
            </a:endParaRPr>
          </a:p>
        </p:txBody>
      </p:sp>
      <p:pic>
        <p:nvPicPr>
          <p:cNvPr id="188" name="Google Shape;188;p25"/>
          <p:cNvPicPr preferRelativeResize="0"/>
          <p:nvPr/>
        </p:nvPicPr>
        <p:blipFill>
          <a:blip r:embed="rId4">
            <a:alphaModFix/>
          </a:blip>
          <a:stretch>
            <a:fillRect/>
          </a:stretch>
        </p:blipFill>
        <p:spPr>
          <a:xfrm>
            <a:off x="456225" y="256800"/>
            <a:ext cx="2806800" cy="1422625"/>
          </a:xfrm>
          <a:prstGeom prst="rect">
            <a:avLst/>
          </a:prstGeom>
          <a:solidFill>
            <a:schemeClr val="lt1"/>
          </a:solid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1C4587"/>
        </a:solidFill>
      </p:bgPr>
    </p:bg>
    <p:spTree>
      <p:nvGrpSpPr>
        <p:cNvPr id="192" name="Shape 192"/>
        <p:cNvGrpSpPr/>
        <p:nvPr/>
      </p:nvGrpSpPr>
      <p:grpSpPr>
        <a:xfrm>
          <a:off x="0" y="0"/>
          <a:ext cx="0" cy="0"/>
          <a:chOff x="0" y="0"/>
          <a:chExt cx="0" cy="0"/>
        </a:xfrm>
      </p:grpSpPr>
      <p:sp>
        <p:nvSpPr>
          <p:cNvPr id="193" name="Google Shape;193;p26"/>
          <p:cNvSpPr/>
          <p:nvPr/>
        </p:nvSpPr>
        <p:spPr>
          <a:xfrm>
            <a:off x="157950" y="163050"/>
            <a:ext cx="7388100" cy="10381800"/>
          </a:xfrm>
          <a:prstGeom prst="rect">
            <a:avLst/>
          </a:prstGeom>
          <a:solidFill>
            <a:schemeClr val="l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457200" rtl="0" algn="l">
              <a:spcBef>
                <a:spcPts val="0"/>
              </a:spcBef>
              <a:spcAft>
                <a:spcPts val="0"/>
              </a:spcAft>
              <a:buNone/>
            </a:pPr>
            <a:r>
              <a:t/>
            </a:r>
            <a:endParaRPr/>
          </a:p>
        </p:txBody>
      </p:sp>
      <p:sp>
        <p:nvSpPr>
          <p:cNvPr id="194" name="Google Shape;194;p26"/>
          <p:cNvSpPr txBox="1"/>
          <p:nvPr/>
        </p:nvSpPr>
        <p:spPr>
          <a:xfrm>
            <a:off x="294675" y="239250"/>
            <a:ext cx="2905500" cy="506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GB" sz="1700">
                <a:solidFill>
                  <a:srgbClr val="1C4587"/>
                </a:solidFill>
                <a:latin typeface="Calibri"/>
                <a:ea typeface="Calibri"/>
                <a:cs typeface="Calibri"/>
                <a:sym typeface="Calibri"/>
              </a:rPr>
              <a:t>Whatsapp QR Codes</a:t>
            </a:r>
            <a:endParaRPr sz="1700">
              <a:solidFill>
                <a:srgbClr val="1C4587"/>
              </a:solidFill>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lang="en-GB" sz="1700">
                <a:solidFill>
                  <a:srgbClr val="1C4587"/>
                </a:solidFill>
                <a:latin typeface="Calibri"/>
                <a:ea typeface="Calibri"/>
                <a:cs typeface="Calibri"/>
                <a:sym typeface="Calibri"/>
              </a:rPr>
              <a:t>If you would like your class whatsapp code on here, please speak to your class reps</a:t>
            </a:r>
            <a:endParaRPr sz="1700">
              <a:solidFill>
                <a:srgbClr val="1C4587"/>
              </a:solidFill>
              <a:latin typeface="Calibri"/>
              <a:ea typeface="Calibri"/>
              <a:cs typeface="Calibri"/>
              <a:sym typeface="Calibri"/>
            </a:endParaRPr>
          </a:p>
        </p:txBody>
      </p:sp>
      <p:pic>
        <p:nvPicPr>
          <p:cNvPr id="195" name="Google Shape;195;p26"/>
          <p:cNvPicPr preferRelativeResize="0"/>
          <p:nvPr/>
        </p:nvPicPr>
        <p:blipFill>
          <a:blip r:embed="rId3">
            <a:alphaModFix/>
          </a:blip>
          <a:stretch>
            <a:fillRect/>
          </a:stretch>
        </p:blipFill>
        <p:spPr>
          <a:xfrm>
            <a:off x="5257625" y="239250"/>
            <a:ext cx="2198501" cy="595475"/>
          </a:xfrm>
          <a:prstGeom prst="rect">
            <a:avLst/>
          </a:prstGeom>
          <a:solidFill>
            <a:schemeClr val="lt1"/>
          </a:solidFill>
          <a:ln>
            <a:noFill/>
          </a:ln>
        </p:spPr>
      </p:pic>
      <p:pic>
        <p:nvPicPr>
          <p:cNvPr id="196" name="Google Shape;196;p26"/>
          <p:cNvPicPr preferRelativeResize="0"/>
          <p:nvPr/>
        </p:nvPicPr>
        <p:blipFill>
          <a:blip r:embed="rId4">
            <a:alphaModFix/>
          </a:blip>
          <a:stretch>
            <a:fillRect/>
          </a:stretch>
        </p:blipFill>
        <p:spPr>
          <a:xfrm>
            <a:off x="677575" y="1669924"/>
            <a:ext cx="3001825" cy="3761000"/>
          </a:xfrm>
          <a:prstGeom prst="rect">
            <a:avLst/>
          </a:prstGeom>
          <a:solidFill>
            <a:schemeClr val="lt1"/>
          </a:solidFill>
          <a:ln>
            <a:noFill/>
          </a:ln>
        </p:spPr>
      </p:pic>
      <p:pic>
        <p:nvPicPr>
          <p:cNvPr id="197" name="Google Shape;197;p26"/>
          <p:cNvPicPr preferRelativeResize="0"/>
          <p:nvPr/>
        </p:nvPicPr>
        <p:blipFill>
          <a:blip r:embed="rId5">
            <a:alphaModFix/>
          </a:blip>
          <a:stretch>
            <a:fillRect/>
          </a:stretch>
        </p:blipFill>
        <p:spPr>
          <a:xfrm>
            <a:off x="2873564" y="5894673"/>
            <a:ext cx="4023659" cy="4105275"/>
          </a:xfrm>
          <a:prstGeom prst="rect">
            <a:avLst/>
          </a:prstGeom>
          <a:solidFill>
            <a:schemeClr val="lt1"/>
          </a:solidFill>
          <a:ln>
            <a:noFill/>
          </a:ln>
        </p:spPr>
      </p:pic>
      <p:sp>
        <p:nvSpPr>
          <p:cNvPr id="198" name="Google Shape;198;p26"/>
          <p:cNvSpPr txBox="1"/>
          <p:nvPr/>
        </p:nvSpPr>
        <p:spPr>
          <a:xfrm>
            <a:off x="4112300" y="1409925"/>
            <a:ext cx="3219300" cy="2866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1800">
                <a:solidFill>
                  <a:schemeClr val="dk2"/>
                </a:solidFill>
              </a:rPr>
              <a:t>*Please note that class Whatsapp are NOT an </a:t>
            </a:r>
            <a:r>
              <a:rPr b="1" lang="en-GB" sz="1800">
                <a:solidFill>
                  <a:schemeClr val="dk2"/>
                </a:solidFill>
              </a:rPr>
              <a:t>official</a:t>
            </a:r>
            <a:r>
              <a:rPr b="1" lang="en-GB" sz="1800">
                <a:solidFill>
                  <a:schemeClr val="dk2"/>
                </a:solidFill>
              </a:rPr>
              <a:t> school communication. These are informal ONLY*</a:t>
            </a:r>
            <a:endParaRPr b="1" sz="1800">
              <a:solidFill>
                <a:schemeClr val="dk2"/>
              </a:solidFill>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1C4587"/>
        </a:solidFill>
      </p:bgPr>
    </p:bg>
    <p:spTree>
      <p:nvGrpSpPr>
        <p:cNvPr id="202" name="Shape 202"/>
        <p:cNvGrpSpPr/>
        <p:nvPr/>
      </p:nvGrpSpPr>
      <p:grpSpPr>
        <a:xfrm>
          <a:off x="0" y="0"/>
          <a:ext cx="0" cy="0"/>
          <a:chOff x="0" y="0"/>
          <a:chExt cx="0" cy="0"/>
        </a:xfrm>
      </p:grpSpPr>
      <p:sp>
        <p:nvSpPr>
          <p:cNvPr id="203" name="Google Shape;203;p27"/>
          <p:cNvSpPr txBox="1"/>
          <p:nvPr/>
        </p:nvSpPr>
        <p:spPr>
          <a:xfrm>
            <a:off x="466638" y="3053900"/>
            <a:ext cx="1799100" cy="4023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GB" sz="1800" u="sng">
                <a:solidFill>
                  <a:srgbClr val="1C4587"/>
                </a:solidFill>
                <a:latin typeface="Impact"/>
                <a:ea typeface="Impact"/>
                <a:cs typeface="Impact"/>
                <a:sym typeface="Impact"/>
              </a:rPr>
              <a:t>Year 5</a:t>
            </a:r>
            <a:endParaRPr sz="1800" u="sng">
              <a:solidFill>
                <a:srgbClr val="1C4587"/>
              </a:solidFill>
              <a:latin typeface="Impact"/>
              <a:ea typeface="Impact"/>
              <a:cs typeface="Impact"/>
              <a:sym typeface="Impact"/>
            </a:endParaRPr>
          </a:p>
          <a:p>
            <a:pPr indent="0" lvl="0" marL="0" rtl="0" algn="l">
              <a:spcBef>
                <a:spcPts val="0"/>
              </a:spcBef>
              <a:spcAft>
                <a:spcPts val="0"/>
              </a:spcAft>
              <a:buClr>
                <a:schemeClr val="dk1"/>
              </a:buClr>
              <a:buSzPts val="1100"/>
              <a:buFont typeface="Arial"/>
              <a:buNone/>
            </a:pPr>
            <a:r>
              <a:rPr lang="en-GB" sz="1800" u="sng">
                <a:solidFill>
                  <a:srgbClr val="1C4587"/>
                </a:solidFill>
                <a:latin typeface="Calibri"/>
                <a:ea typeface="Calibri"/>
                <a:cs typeface="Calibri"/>
                <a:sym typeface="Calibri"/>
              </a:rPr>
              <a:t>Key Dates</a:t>
            </a:r>
            <a:endParaRPr sz="1800">
              <a:solidFill>
                <a:schemeClr val="dk2"/>
              </a:solidFill>
            </a:endParaRPr>
          </a:p>
        </p:txBody>
      </p:sp>
      <p:sp>
        <p:nvSpPr>
          <p:cNvPr id="204" name="Google Shape;204;p27"/>
          <p:cNvSpPr txBox="1"/>
          <p:nvPr/>
        </p:nvSpPr>
        <p:spPr>
          <a:xfrm>
            <a:off x="456213" y="5058650"/>
            <a:ext cx="2806800" cy="879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800" u="sng">
                <a:solidFill>
                  <a:srgbClr val="1C4587"/>
                </a:solidFill>
                <a:latin typeface="Impact"/>
                <a:ea typeface="Impact"/>
                <a:cs typeface="Impact"/>
                <a:sym typeface="Impact"/>
              </a:rPr>
              <a:t>Year 6 </a:t>
            </a:r>
            <a:endParaRPr sz="1800" u="sng">
              <a:solidFill>
                <a:srgbClr val="1C4587"/>
              </a:solidFill>
              <a:latin typeface="Impact"/>
              <a:ea typeface="Impact"/>
              <a:cs typeface="Impact"/>
              <a:sym typeface="Impact"/>
            </a:endParaRPr>
          </a:p>
          <a:p>
            <a:pPr indent="0" lvl="0" marL="0" rtl="0" algn="l">
              <a:spcBef>
                <a:spcPts val="0"/>
              </a:spcBef>
              <a:spcAft>
                <a:spcPts val="0"/>
              </a:spcAft>
              <a:buNone/>
            </a:pPr>
            <a:r>
              <a:rPr lang="en-GB" sz="1800" u="sng">
                <a:solidFill>
                  <a:srgbClr val="1C4587"/>
                </a:solidFill>
                <a:latin typeface="Calibri"/>
                <a:ea typeface="Calibri"/>
                <a:cs typeface="Calibri"/>
                <a:sym typeface="Calibri"/>
              </a:rPr>
              <a:t>Key Dates</a:t>
            </a:r>
            <a:endParaRPr sz="1800" u="sng">
              <a:solidFill>
                <a:srgbClr val="1C4587"/>
              </a:solidFill>
              <a:latin typeface="Calibri"/>
              <a:ea typeface="Calibri"/>
              <a:cs typeface="Calibri"/>
              <a:sym typeface="Calibri"/>
            </a:endParaRPr>
          </a:p>
        </p:txBody>
      </p:sp>
      <p:sp>
        <p:nvSpPr>
          <p:cNvPr id="205" name="Google Shape;205;p27"/>
          <p:cNvSpPr/>
          <p:nvPr/>
        </p:nvSpPr>
        <p:spPr>
          <a:xfrm>
            <a:off x="207000" y="250350"/>
            <a:ext cx="7290000" cy="10191300"/>
          </a:xfrm>
          <a:prstGeom prst="rect">
            <a:avLst/>
          </a:prstGeom>
          <a:solidFill>
            <a:schemeClr val="l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206" name="Google Shape;206;p27"/>
          <p:cNvSpPr txBox="1"/>
          <p:nvPr/>
        </p:nvSpPr>
        <p:spPr>
          <a:xfrm>
            <a:off x="412375" y="456550"/>
            <a:ext cx="6833400" cy="9948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2400" u="sng">
                <a:solidFill>
                  <a:srgbClr val="B80B50"/>
                </a:solidFill>
                <a:latin typeface="Calibri"/>
                <a:ea typeface="Calibri"/>
                <a:cs typeface="Calibri"/>
                <a:sym typeface="Calibri"/>
              </a:rPr>
              <a:t>Parent Rep’s for your child’s class</a:t>
            </a:r>
            <a:endParaRPr b="1" sz="2400" u="sng">
              <a:solidFill>
                <a:srgbClr val="B80B50"/>
              </a:solidFill>
              <a:latin typeface="Calibri"/>
              <a:ea typeface="Calibri"/>
              <a:cs typeface="Calibri"/>
              <a:sym typeface="Calibri"/>
            </a:endParaRPr>
          </a:p>
        </p:txBody>
      </p:sp>
      <p:graphicFrame>
        <p:nvGraphicFramePr>
          <p:cNvPr id="207" name="Google Shape;207;p27"/>
          <p:cNvGraphicFramePr/>
          <p:nvPr/>
        </p:nvGraphicFramePr>
        <p:xfrm>
          <a:off x="528663" y="2066975"/>
          <a:ext cx="3000000" cy="3000000"/>
        </p:xfrm>
        <a:graphic>
          <a:graphicData uri="http://schemas.openxmlformats.org/drawingml/2006/table">
            <a:tbl>
              <a:tblPr>
                <a:noFill/>
                <a:tableStyleId>{E310C390-3376-4330-9A8F-DFFE5ADB5C27}</a:tableStyleId>
              </a:tblPr>
              <a:tblGrid>
                <a:gridCol w="1790700"/>
                <a:gridCol w="1857375"/>
                <a:gridCol w="1571625"/>
                <a:gridCol w="1381125"/>
              </a:tblGrid>
              <a:tr h="238125">
                <a:tc>
                  <a:txBody>
                    <a:bodyPr/>
                    <a:lstStyle/>
                    <a:p>
                      <a:pPr indent="0" lvl="0" marL="0" rtl="0" algn="l">
                        <a:lnSpc>
                          <a:spcPct val="115000"/>
                        </a:lnSpc>
                        <a:spcBef>
                          <a:spcPts val="0"/>
                        </a:spcBef>
                        <a:spcAft>
                          <a:spcPts val="0"/>
                        </a:spcAft>
                        <a:buNone/>
                      </a:pPr>
                      <a:r>
                        <a:rPr lang="en-GB" sz="1000"/>
                        <a:t>Ladybirds</a:t>
                      </a:r>
                      <a:endParaRPr sz="1000"/>
                    </a:p>
                  </a:txBody>
                  <a:tcPr marT="19050" marB="19050" marR="28575" marL="2857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lnSpc>
                          <a:spcPct val="115000"/>
                        </a:lnSpc>
                        <a:spcBef>
                          <a:spcPts val="0"/>
                        </a:spcBef>
                        <a:spcAft>
                          <a:spcPts val="0"/>
                        </a:spcAft>
                        <a:buNone/>
                      </a:pPr>
                      <a:r>
                        <a:rPr lang="en-GB" sz="1000"/>
                        <a:t>Isabelle Piris </a:t>
                      </a:r>
                      <a:endParaRPr sz="1000"/>
                    </a:p>
                  </a:txBody>
                  <a:tcPr marT="19050" marB="19050" marR="28575" marL="2857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t/>
                      </a:r>
                      <a:endParaRPr/>
                    </a:p>
                  </a:txBody>
                  <a:tcPr marT="19050" marB="19050" marR="28575" marL="2857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t/>
                      </a:r>
                      <a:endParaRPr/>
                    </a:p>
                  </a:txBody>
                  <a:tcPr marT="19050" marB="19050" marR="28575" marL="2857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238125">
                <a:tc>
                  <a:txBody>
                    <a:bodyPr/>
                    <a:lstStyle/>
                    <a:p>
                      <a:pPr indent="0" lvl="0" marL="0" rtl="0" algn="l">
                        <a:lnSpc>
                          <a:spcPct val="115000"/>
                        </a:lnSpc>
                        <a:spcBef>
                          <a:spcPts val="0"/>
                        </a:spcBef>
                        <a:spcAft>
                          <a:spcPts val="0"/>
                        </a:spcAft>
                        <a:buNone/>
                      </a:pPr>
                      <a:r>
                        <a:rPr lang="en-GB" sz="1000"/>
                        <a:t>Bumblebees</a:t>
                      </a:r>
                      <a:endParaRPr sz="1000"/>
                    </a:p>
                  </a:txBody>
                  <a:tcPr marT="19050" marB="19050" marR="28575" marL="2857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lnSpc>
                          <a:spcPct val="115000"/>
                        </a:lnSpc>
                        <a:spcBef>
                          <a:spcPts val="0"/>
                        </a:spcBef>
                        <a:spcAft>
                          <a:spcPts val="0"/>
                        </a:spcAft>
                        <a:buNone/>
                      </a:pPr>
                      <a:r>
                        <a:rPr lang="en-GB" sz="1000"/>
                        <a:t>Victoria Ferrier </a:t>
                      </a:r>
                      <a:endParaRPr sz="1000"/>
                    </a:p>
                  </a:txBody>
                  <a:tcPr marT="19050" marB="19050" marR="28575" marL="2857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lnSpc>
                          <a:spcPct val="115000"/>
                        </a:lnSpc>
                        <a:spcBef>
                          <a:spcPts val="0"/>
                        </a:spcBef>
                        <a:spcAft>
                          <a:spcPts val="0"/>
                        </a:spcAft>
                        <a:buNone/>
                      </a:pPr>
                      <a:r>
                        <a:rPr lang="en-GB" sz="1000"/>
                        <a:t>Kate Cooper</a:t>
                      </a:r>
                      <a:endParaRPr sz="1000"/>
                    </a:p>
                  </a:txBody>
                  <a:tcPr marT="19050" marB="19050" marR="28575" marL="2857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lnSpc>
                          <a:spcPct val="115000"/>
                        </a:lnSpc>
                        <a:spcBef>
                          <a:spcPts val="0"/>
                        </a:spcBef>
                        <a:spcAft>
                          <a:spcPts val="0"/>
                        </a:spcAft>
                        <a:buNone/>
                      </a:pPr>
                      <a:r>
                        <a:rPr lang="en-GB" sz="1000"/>
                        <a:t>Mary A</a:t>
                      </a:r>
                      <a:endParaRPr sz="1000"/>
                    </a:p>
                  </a:txBody>
                  <a:tcPr marT="19050" marB="19050" marR="28575" marL="2857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238125">
                <a:tc>
                  <a:txBody>
                    <a:bodyPr/>
                    <a:lstStyle/>
                    <a:p>
                      <a:pPr indent="0" lvl="0" marL="0" rtl="0" algn="l">
                        <a:lnSpc>
                          <a:spcPct val="115000"/>
                        </a:lnSpc>
                        <a:spcBef>
                          <a:spcPts val="0"/>
                        </a:spcBef>
                        <a:spcAft>
                          <a:spcPts val="0"/>
                        </a:spcAft>
                        <a:buNone/>
                      </a:pPr>
                      <a:r>
                        <a:rPr lang="en-GB" sz="1000"/>
                        <a:t>Dragonflies</a:t>
                      </a:r>
                      <a:endParaRPr sz="1000"/>
                    </a:p>
                  </a:txBody>
                  <a:tcPr marT="19050" marB="19050" marR="28575" marL="2857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lnSpc>
                          <a:spcPct val="115000"/>
                        </a:lnSpc>
                        <a:spcBef>
                          <a:spcPts val="0"/>
                        </a:spcBef>
                        <a:spcAft>
                          <a:spcPts val="0"/>
                        </a:spcAft>
                        <a:buNone/>
                      </a:pPr>
                      <a:r>
                        <a:rPr lang="en-GB" sz="1000"/>
                        <a:t>Sara Mackelworth-Ives</a:t>
                      </a:r>
                      <a:endParaRPr sz="1000"/>
                    </a:p>
                  </a:txBody>
                  <a:tcPr marT="19050" marB="19050" marR="28575" marL="2857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t/>
                      </a:r>
                      <a:endParaRPr/>
                    </a:p>
                  </a:txBody>
                  <a:tcPr marT="19050" marB="19050" marR="28575" marL="2857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t/>
                      </a:r>
                      <a:endParaRPr/>
                    </a:p>
                  </a:txBody>
                  <a:tcPr marT="19050" marB="19050" marR="28575" marL="2857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238125">
                <a:tc>
                  <a:txBody>
                    <a:bodyPr/>
                    <a:lstStyle/>
                    <a:p>
                      <a:pPr indent="0" lvl="0" marL="0" rtl="0" algn="l">
                        <a:lnSpc>
                          <a:spcPct val="115000"/>
                        </a:lnSpc>
                        <a:spcBef>
                          <a:spcPts val="0"/>
                        </a:spcBef>
                        <a:spcAft>
                          <a:spcPts val="0"/>
                        </a:spcAft>
                        <a:buNone/>
                      </a:pPr>
                      <a:r>
                        <a:rPr lang="en-GB" sz="1000"/>
                        <a:t>1 </a:t>
                      </a:r>
                      <a:r>
                        <a:rPr lang="en-GB" sz="1000"/>
                        <a:t>Bodiam</a:t>
                      </a:r>
                      <a:endParaRPr sz="1000"/>
                    </a:p>
                  </a:txBody>
                  <a:tcPr marT="19050" marB="19050" marR="28575" marL="2857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lnSpc>
                          <a:spcPct val="115000"/>
                        </a:lnSpc>
                        <a:spcBef>
                          <a:spcPts val="0"/>
                        </a:spcBef>
                        <a:spcAft>
                          <a:spcPts val="0"/>
                        </a:spcAft>
                        <a:buNone/>
                      </a:pPr>
                      <a:r>
                        <a:rPr lang="en-GB" sz="1000"/>
                        <a:t>Ellis Reilly</a:t>
                      </a:r>
                      <a:endParaRPr sz="1000"/>
                    </a:p>
                  </a:txBody>
                  <a:tcPr marT="19050" marB="19050" marR="28575" marL="2857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t/>
                      </a:r>
                      <a:endParaRPr/>
                    </a:p>
                  </a:txBody>
                  <a:tcPr marT="19050" marB="19050" marR="28575" marL="2857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t/>
                      </a:r>
                      <a:endParaRPr/>
                    </a:p>
                  </a:txBody>
                  <a:tcPr marT="19050" marB="19050" marR="28575" marL="2857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238125">
                <a:tc>
                  <a:txBody>
                    <a:bodyPr/>
                    <a:lstStyle/>
                    <a:p>
                      <a:pPr indent="0" lvl="0" marL="0" rtl="0" algn="l">
                        <a:lnSpc>
                          <a:spcPct val="115000"/>
                        </a:lnSpc>
                        <a:spcBef>
                          <a:spcPts val="0"/>
                        </a:spcBef>
                        <a:spcAft>
                          <a:spcPts val="0"/>
                        </a:spcAft>
                        <a:buNone/>
                      </a:pPr>
                      <a:r>
                        <a:rPr lang="en-GB" sz="1000"/>
                        <a:t>1 Hever</a:t>
                      </a:r>
                      <a:endParaRPr sz="1000"/>
                    </a:p>
                  </a:txBody>
                  <a:tcPr marT="19050" marB="19050" marR="28575" marL="2857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lnSpc>
                          <a:spcPct val="115000"/>
                        </a:lnSpc>
                        <a:spcBef>
                          <a:spcPts val="0"/>
                        </a:spcBef>
                        <a:spcAft>
                          <a:spcPts val="0"/>
                        </a:spcAft>
                        <a:buNone/>
                      </a:pPr>
                      <a:r>
                        <a:rPr lang="en-GB" sz="1000"/>
                        <a:t>Abiodun O</a:t>
                      </a:r>
                      <a:endParaRPr sz="1000"/>
                    </a:p>
                  </a:txBody>
                  <a:tcPr marT="19050" marB="19050" marR="28575" marL="2857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t/>
                      </a:r>
                      <a:endParaRPr/>
                    </a:p>
                  </a:txBody>
                  <a:tcPr marT="19050" marB="19050" marR="28575" marL="2857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t/>
                      </a:r>
                      <a:endParaRPr/>
                    </a:p>
                  </a:txBody>
                  <a:tcPr marT="19050" marB="19050" marR="28575" marL="2857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238125">
                <a:tc>
                  <a:txBody>
                    <a:bodyPr/>
                    <a:lstStyle/>
                    <a:p>
                      <a:pPr indent="0" lvl="0" marL="0" rtl="0" algn="l">
                        <a:lnSpc>
                          <a:spcPct val="115000"/>
                        </a:lnSpc>
                        <a:spcBef>
                          <a:spcPts val="0"/>
                        </a:spcBef>
                        <a:spcAft>
                          <a:spcPts val="0"/>
                        </a:spcAft>
                        <a:buNone/>
                      </a:pPr>
                      <a:r>
                        <a:rPr lang="en-GB" sz="1000"/>
                        <a:t>2 Waterloo</a:t>
                      </a:r>
                      <a:endParaRPr sz="1000"/>
                    </a:p>
                  </a:txBody>
                  <a:tcPr marT="19050" marB="19050" marR="28575" marL="2857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lnSpc>
                          <a:spcPct val="115000"/>
                        </a:lnSpc>
                        <a:spcBef>
                          <a:spcPts val="0"/>
                        </a:spcBef>
                        <a:spcAft>
                          <a:spcPts val="0"/>
                        </a:spcAft>
                        <a:buNone/>
                      </a:pPr>
                      <a:r>
                        <a:rPr lang="en-GB" sz="1000"/>
                        <a:t>Charlotte Bull</a:t>
                      </a:r>
                      <a:endParaRPr sz="1000"/>
                    </a:p>
                  </a:txBody>
                  <a:tcPr marT="19050" marB="19050" marR="28575" marL="2857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t/>
                      </a:r>
                      <a:endParaRPr/>
                    </a:p>
                  </a:txBody>
                  <a:tcPr marT="19050" marB="19050" marR="28575" marL="2857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t/>
                      </a:r>
                      <a:endParaRPr/>
                    </a:p>
                  </a:txBody>
                  <a:tcPr marT="19050" marB="19050" marR="28575" marL="2857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238125">
                <a:tc>
                  <a:txBody>
                    <a:bodyPr/>
                    <a:lstStyle/>
                    <a:p>
                      <a:pPr indent="0" lvl="0" marL="0" rtl="0" algn="l">
                        <a:lnSpc>
                          <a:spcPct val="115000"/>
                        </a:lnSpc>
                        <a:spcBef>
                          <a:spcPts val="0"/>
                        </a:spcBef>
                        <a:spcAft>
                          <a:spcPts val="0"/>
                        </a:spcAft>
                        <a:buNone/>
                      </a:pPr>
                      <a:r>
                        <a:rPr lang="en-GB" sz="1000"/>
                        <a:t>2 Paddington</a:t>
                      </a:r>
                      <a:endParaRPr sz="1000"/>
                    </a:p>
                  </a:txBody>
                  <a:tcPr marT="19050" marB="19050" marR="28575" marL="2857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lnSpc>
                          <a:spcPct val="115000"/>
                        </a:lnSpc>
                        <a:spcBef>
                          <a:spcPts val="0"/>
                        </a:spcBef>
                        <a:spcAft>
                          <a:spcPts val="0"/>
                        </a:spcAft>
                        <a:buNone/>
                      </a:pPr>
                      <a:r>
                        <a:rPr lang="en-GB" sz="1000"/>
                        <a:t>Charlotte Bull</a:t>
                      </a:r>
                      <a:endParaRPr sz="1000"/>
                    </a:p>
                  </a:txBody>
                  <a:tcPr marT="19050" marB="19050" marR="28575" marL="2857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lnSpc>
                          <a:spcPct val="115000"/>
                        </a:lnSpc>
                        <a:spcBef>
                          <a:spcPts val="0"/>
                        </a:spcBef>
                        <a:spcAft>
                          <a:spcPts val="0"/>
                        </a:spcAft>
                        <a:buNone/>
                      </a:pPr>
                      <a:r>
                        <a:rPr lang="en-GB" sz="1000"/>
                        <a:t>Amelia Packham</a:t>
                      </a:r>
                      <a:endParaRPr sz="1000"/>
                    </a:p>
                  </a:txBody>
                  <a:tcPr marT="19050" marB="19050" marR="28575" marL="2857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t/>
                      </a:r>
                      <a:endParaRPr/>
                    </a:p>
                  </a:txBody>
                  <a:tcPr marT="19050" marB="19050" marR="28575" marL="2857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238125">
                <a:tc>
                  <a:txBody>
                    <a:bodyPr/>
                    <a:lstStyle/>
                    <a:p>
                      <a:pPr indent="0" lvl="0" marL="0" rtl="0" algn="l">
                        <a:lnSpc>
                          <a:spcPct val="115000"/>
                        </a:lnSpc>
                        <a:spcBef>
                          <a:spcPts val="0"/>
                        </a:spcBef>
                        <a:spcAft>
                          <a:spcPts val="0"/>
                        </a:spcAft>
                        <a:buNone/>
                      </a:pPr>
                      <a:r>
                        <a:rPr lang="en-GB" sz="1000"/>
                        <a:t>3 Wray</a:t>
                      </a:r>
                      <a:endParaRPr sz="1000"/>
                    </a:p>
                  </a:txBody>
                  <a:tcPr marT="19050" marB="19050" marR="28575" marL="2857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lnSpc>
                          <a:spcPct val="115000"/>
                        </a:lnSpc>
                        <a:spcBef>
                          <a:spcPts val="0"/>
                        </a:spcBef>
                        <a:spcAft>
                          <a:spcPts val="0"/>
                        </a:spcAft>
                        <a:buNone/>
                      </a:pPr>
                      <a:r>
                        <a:rPr lang="en-GB" sz="1000"/>
                        <a:t>Emese Gaal</a:t>
                      </a:r>
                      <a:endParaRPr sz="1000"/>
                    </a:p>
                  </a:txBody>
                  <a:tcPr marT="19050" marB="19050" marR="28575" marL="2857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t/>
                      </a:r>
                      <a:endParaRPr/>
                    </a:p>
                  </a:txBody>
                  <a:tcPr marT="19050" marB="19050" marR="28575" marL="2857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t/>
                      </a:r>
                      <a:endParaRPr/>
                    </a:p>
                  </a:txBody>
                  <a:tcPr marT="19050" marB="19050" marR="28575" marL="2857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238125">
                <a:tc>
                  <a:txBody>
                    <a:bodyPr/>
                    <a:lstStyle/>
                    <a:p>
                      <a:pPr indent="0" lvl="0" marL="0" rtl="0" algn="l">
                        <a:lnSpc>
                          <a:spcPct val="115000"/>
                        </a:lnSpc>
                        <a:spcBef>
                          <a:spcPts val="0"/>
                        </a:spcBef>
                        <a:spcAft>
                          <a:spcPts val="0"/>
                        </a:spcAft>
                        <a:buNone/>
                      </a:pPr>
                      <a:r>
                        <a:rPr lang="en-GB" sz="1000"/>
                        <a:t>3 Buckland</a:t>
                      </a:r>
                      <a:endParaRPr sz="1000"/>
                    </a:p>
                  </a:txBody>
                  <a:tcPr marT="19050" marB="19050" marR="28575" marL="2857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lnSpc>
                          <a:spcPct val="115000"/>
                        </a:lnSpc>
                        <a:spcBef>
                          <a:spcPts val="0"/>
                        </a:spcBef>
                        <a:spcAft>
                          <a:spcPts val="0"/>
                        </a:spcAft>
                        <a:buNone/>
                      </a:pPr>
                      <a:r>
                        <a:rPr lang="en-GB" sz="1000"/>
                        <a:t>Ellis Reilly</a:t>
                      </a:r>
                      <a:endParaRPr sz="1000"/>
                    </a:p>
                  </a:txBody>
                  <a:tcPr marT="19050" marB="19050" marR="28575" marL="2857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t/>
                      </a:r>
                      <a:endParaRPr/>
                    </a:p>
                  </a:txBody>
                  <a:tcPr marT="19050" marB="19050" marR="28575" marL="2857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t/>
                      </a:r>
                      <a:endParaRPr/>
                    </a:p>
                  </a:txBody>
                  <a:tcPr marT="19050" marB="19050" marR="28575" marL="2857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238125">
                <a:tc>
                  <a:txBody>
                    <a:bodyPr/>
                    <a:lstStyle/>
                    <a:p>
                      <a:pPr indent="0" lvl="0" marL="0" rtl="0" algn="l">
                        <a:lnSpc>
                          <a:spcPct val="115000"/>
                        </a:lnSpc>
                        <a:spcBef>
                          <a:spcPts val="0"/>
                        </a:spcBef>
                        <a:spcAft>
                          <a:spcPts val="0"/>
                        </a:spcAft>
                        <a:buNone/>
                      </a:pPr>
                      <a:r>
                        <a:rPr lang="en-GB" sz="1000"/>
                        <a:t>3 Orchards</a:t>
                      </a:r>
                      <a:endParaRPr sz="1000"/>
                    </a:p>
                  </a:txBody>
                  <a:tcPr marT="19050" marB="19050" marR="28575" marL="2857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lnSpc>
                          <a:spcPct val="115000"/>
                        </a:lnSpc>
                        <a:spcBef>
                          <a:spcPts val="0"/>
                        </a:spcBef>
                        <a:spcAft>
                          <a:spcPts val="0"/>
                        </a:spcAft>
                        <a:buNone/>
                      </a:pPr>
                      <a:r>
                        <a:rPr lang="en-GB" sz="1000"/>
                        <a:t>Victoria Ferrier </a:t>
                      </a:r>
                      <a:endParaRPr sz="1000"/>
                    </a:p>
                  </a:txBody>
                  <a:tcPr marT="19050" marB="19050" marR="28575" marL="2857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lnSpc>
                          <a:spcPct val="115000"/>
                        </a:lnSpc>
                        <a:spcBef>
                          <a:spcPts val="0"/>
                        </a:spcBef>
                        <a:spcAft>
                          <a:spcPts val="0"/>
                        </a:spcAft>
                        <a:buNone/>
                      </a:pPr>
                      <a:r>
                        <a:rPr lang="en-GB" sz="1000"/>
                        <a:t>Amelia Packham</a:t>
                      </a:r>
                      <a:endParaRPr sz="1000"/>
                    </a:p>
                  </a:txBody>
                  <a:tcPr marT="19050" marB="19050" marR="28575" marL="2857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t/>
                      </a:r>
                      <a:endParaRPr/>
                    </a:p>
                  </a:txBody>
                  <a:tcPr marT="19050" marB="19050" marR="28575" marL="2857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238125">
                <a:tc>
                  <a:txBody>
                    <a:bodyPr/>
                    <a:lstStyle/>
                    <a:p>
                      <a:pPr indent="0" lvl="0" marL="0" rtl="0" algn="l">
                        <a:lnSpc>
                          <a:spcPct val="115000"/>
                        </a:lnSpc>
                        <a:spcBef>
                          <a:spcPts val="0"/>
                        </a:spcBef>
                        <a:spcAft>
                          <a:spcPts val="0"/>
                        </a:spcAft>
                        <a:buNone/>
                      </a:pPr>
                      <a:r>
                        <a:rPr lang="en-GB" sz="1000"/>
                        <a:t>4 Tay</a:t>
                      </a:r>
                      <a:endParaRPr sz="1000"/>
                    </a:p>
                  </a:txBody>
                  <a:tcPr marT="19050" marB="19050" marR="28575" marL="2857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lnSpc>
                          <a:spcPct val="115000"/>
                        </a:lnSpc>
                        <a:spcBef>
                          <a:spcPts val="0"/>
                        </a:spcBef>
                        <a:spcAft>
                          <a:spcPts val="0"/>
                        </a:spcAft>
                        <a:buNone/>
                      </a:pPr>
                      <a:r>
                        <a:rPr lang="en-GB" sz="1000"/>
                        <a:t>Kirsty Howell</a:t>
                      </a:r>
                      <a:endParaRPr sz="1000"/>
                    </a:p>
                  </a:txBody>
                  <a:tcPr marT="19050" marB="19050" marR="28575" marL="2857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lnSpc>
                          <a:spcPct val="115000"/>
                        </a:lnSpc>
                        <a:spcBef>
                          <a:spcPts val="0"/>
                        </a:spcBef>
                        <a:spcAft>
                          <a:spcPts val="0"/>
                        </a:spcAft>
                        <a:buNone/>
                      </a:pPr>
                      <a:r>
                        <a:rPr lang="en-GB" sz="1000"/>
                        <a:t>Joy Cook</a:t>
                      </a:r>
                      <a:endParaRPr sz="1000"/>
                    </a:p>
                  </a:txBody>
                  <a:tcPr marT="19050" marB="19050" marR="28575" marL="2857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t/>
                      </a:r>
                      <a:endParaRPr/>
                    </a:p>
                  </a:txBody>
                  <a:tcPr marT="19050" marB="19050" marR="28575" marL="2857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238125">
                <a:tc>
                  <a:txBody>
                    <a:bodyPr/>
                    <a:lstStyle/>
                    <a:p>
                      <a:pPr indent="0" lvl="0" marL="0" rtl="0" algn="l">
                        <a:lnSpc>
                          <a:spcPct val="115000"/>
                        </a:lnSpc>
                        <a:spcBef>
                          <a:spcPts val="0"/>
                        </a:spcBef>
                        <a:spcAft>
                          <a:spcPts val="0"/>
                        </a:spcAft>
                        <a:buNone/>
                      </a:pPr>
                      <a:r>
                        <a:rPr lang="en-GB" sz="1000"/>
                        <a:t>4 Bann</a:t>
                      </a:r>
                      <a:endParaRPr sz="1000"/>
                    </a:p>
                  </a:txBody>
                  <a:tcPr marT="19050" marB="19050" marR="28575" marL="2857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lnSpc>
                          <a:spcPct val="115000"/>
                        </a:lnSpc>
                        <a:spcBef>
                          <a:spcPts val="0"/>
                        </a:spcBef>
                        <a:spcAft>
                          <a:spcPts val="0"/>
                        </a:spcAft>
                        <a:buNone/>
                      </a:pPr>
                      <a:r>
                        <a:rPr lang="en-GB" sz="1000"/>
                        <a:t>Charlotte Vallis</a:t>
                      </a:r>
                      <a:endParaRPr sz="1000"/>
                    </a:p>
                  </a:txBody>
                  <a:tcPr marT="19050" marB="19050" marR="28575" marL="2857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t/>
                      </a:r>
                      <a:endParaRPr/>
                    </a:p>
                  </a:txBody>
                  <a:tcPr marT="19050" marB="19050" marR="28575" marL="2857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t/>
                      </a:r>
                      <a:endParaRPr/>
                    </a:p>
                  </a:txBody>
                  <a:tcPr marT="19050" marB="19050" marR="28575" marL="2857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238125">
                <a:tc>
                  <a:txBody>
                    <a:bodyPr/>
                    <a:lstStyle/>
                    <a:p>
                      <a:pPr indent="0" lvl="0" marL="0" rtl="0" algn="l">
                        <a:lnSpc>
                          <a:spcPct val="115000"/>
                        </a:lnSpc>
                        <a:spcBef>
                          <a:spcPts val="0"/>
                        </a:spcBef>
                        <a:spcAft>
                          <a:spcPts val="0"/>
                        </a:spcAft>
                        <a:buNone/>
                      </a:pPr>
                      <a:r>
                        <a:rPr lang="en-GB" sz="1000"/>
                        <a:t>4 Wye</a:t>
                      </a:r>
                      <a:endParaRPr sz="1000"/>
                    </a:p>
                  </a:txBody>
                  <a:tcPr marT="19050" marB="19050" marR="28575" marL="2857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lnSpc>
                          <a:spcPct val="115000"/>
                        </a:lnSpc>
                        <a:spcBef>
                          <a:spcPts val="0"/>
                        </a:spcBef>
                        <a:spcAft>
                          <a:spcPts val="0"/>
                        </a:spcAft>
                        <a:buNone/>
                      </a:pPr>
                      <a:r>
                        <a:rPr lang="en-GB" sz="1000"/>
                        <a:t>Hayley Holmes</a:t>
                      </a:r>
                      <a:endParaRPr sz="1000"/>
                    </a:p>
                  </a:txBody>
                  <a:tcPr marT="19050" marB="19050" marR="28575" marL="2857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t/>
                      </a:r>
                      <a:endParaRPr/>
                    </a:p>
                  </a:txBody>
                  <a:tcPr marT="19050" marB="19050" marR="28575" marL="2857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t/>
                      </a:r>
                      <a:endParaRPr/>
                    </a:p>
                  </a:txBody>
                  <a:tcPr marT="19050" marB="19050" marR="28575" marL="2857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238125">
                <a:tc>
                  <a:txBody>
                    <a:bodyPr/>
                    <a:lstStyle/>
                    <a:p>
                      <a:pPr indent="0" lvl="0" marL="0" rtl="0" algn="l">
                        <a:lnSpc>
                          <a:spcPct val="115000"/>
                        </a:lnSpc>
                        <a:spcBef>
                          <a:spcPts val="0"/>
                        </a:spcBef>
                        <a:spcAft>
                          <a:spcPts val="0"/>
                        </a:spcAft>
                        <a:buNone/>
                      </a:pPr>
                      <a:r>
                        <a:rPr lang="en-GB" sz="1000"/>
                        <a:t>4 Mersey</a:t>
                      </a:r>
                      <a:endParaRPr sz="1000"/>
                    </a:p>
                  </a:txBody>
                  <a:tcPr marT="19050" marB="19050" marR="28575" marL="2857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t/>
                      </a:r>
                      <a:endParaRPr/>
                    </a:p>
                  </a:txBody>
                  <a:tcPr marT="19050" marB="19050" marR="28575" marL="2857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t/>
                      </a:r>
                      <a:endParaRPr/>
                    </a:p>
                  </a:txBody>
                  <a:tcPr marT="19050" marB="19050" marR="28575" marL="2857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t/>
                      </a:r>
                      <a:endParaRPr/>
                    </a:p>
                  </a:txBody>
                  <a:tcPr marT="19050" marB="19050" marR="28575" marL="2857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238125">
                <a:tc>
                  <a:txBody>
                    <a:bodyPr/>
                    <a:lstStyle/>
                    <a:p>
                      <a:pPr indent="0" lvl="0" marL="0" rtl="0" algn="l">
                        <a:lnSpc>
                          <a:spcPct val="115000"/>
                        </a:lnSpc>
                        <a:spcBef>
                          <a:spcPts val="0"/>
                        </a:spcBef>
                        <a:spcAft>
                          <a:spcPts val="0"/>
                        </a:spcAft>
                        <a:buNone/>
                      </a:pPr>
                      <a:r>
                        <a:rPr lang="en-GB" sz="1000"/>
                        <a:t>5 Goble</a:t>
                      </a:r>
                      <a:endParaRPr sz="1000"/>
                    </a:p>
                  </a:txBody>
                  <a:tcPr marT="19050" marB="19050" marR="28575" marL="2857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lnSpc>
                          <a:spcPct val="115000"/>
                        </a:lnSpc>
                        <a:spcBef>
                          <a:spcPts val="0"/>
                        </a:spcBef>
                        <a:spcAft>
                          <a:spcPts val="0"/>
                        </a:spcAft>
                        <a:buNone/>
                      </a:pPr>
                      <a:r>
                        <a:rPr lang="en-GB" sz="1000"/>
                        <a:t>Jennifer Kirby</a:t>
                      </a:r>
                      <a:endParaRPr sz="1000"/>
                    </a:p>
                  </a:txBody>
                  <a:tcPr marT="19050" marB="19050" marR="28575" marL="2857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t/>
                      </a:r>
                      <a:endParaRPr/>
                    </a:p>
                  </a:txBody>
                  <a:tcPr marT="19050" marB="19050" marR="28575" marL="2857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t/>
                      </a:r>
                      <a:endParaRPr/>
                    </a:p>
                  </a:txBody>
                  <a:tcPr marT="19050" marB="19050" marR="28575" marL="2857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238125">
                <a:tc>
                  <a:txBody>
                    <a:bodyPr/>
                    <a:lstStyle/>
                    <a:p>
                      <a:pPr indent="0" lvl="0" marL="0" rtl="0" algn="l">
                        <a:lnSpc>
                          <a:spcPct val="115000"/>
                        </a:lnSpc>
                        <a:spcBef>
                          <a:spcPts val="0"/>
                        </a:spcBef>
                        <a:spcAft>
                          <a:spcPts val="0"/>
                        </a:spcAft>
                        <a:buNone/>
                      </a:pPr>
                      <a:r>
                        <a:rPr lang="en-GB" sz="1000"/>
                        <a:t>5 Jemison</a:t>
                      </a:r>
                      <a:endParaRPr sz="1000"/>
                    </a:p>
                  </a:txBody>
                  <a:tcPr marT="19050" marB="19050" marR="28575" marL="2857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lnSpc>
                          <a:spcPct val="115000"/>
                        </a:lnSpc>
                        <a:spcBef>
                          <a:spcPts val="0"/>
                        </a:spcBef>
                        <a:spcAft>
                          <a:spcPts val="0"/>
                        </a:spcAft>
                        <a:buNone/>
                      </a:pPr>
                      <a:r>
                        <a:rPr lang="en-GB" sz="1000"/>
                        <a:t>Amanda Fletcher</a:t>
                      </a:r>
                      <a:endParaRPr sz="1000"/>
                    </a:p>
                  </a:txBody>
                  <a:tcPr marT="19050" marB="19050" marR="28575" marL="2857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t/>
                      </a:r>
                      <a:endParaRPr/>
                    </a:p>
                  </a:txBody>
                  <a:tcPr marT="19050" marB="19050" marR="28575" marL="2857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t/>
                      </a:r>
                      <a:endParaRPr/>
                    </a:p>
                  </a:txBody>
                  <a:tcPr marT="19050" marB="19050" marR="28575" marL="2857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310350">
                <a:tc>
                  <a:txBody>
                    <a:bodyPr/>
                    <a:lstStyle/>
                    <a:p>
                      <a:pPr indent="0" lvl="0" marL="0" rtl="0" algn="l">
                        <a:lnSpc>
                          <a:spcPct val="115000"/>
                        </a:lnSpc>
                        <a:spcBef>
                          <a:spcPts val="0"/>
                        </a:spcBef>
                        <a:spcAft>
                          <a:spcPts val="0"/>
                        </a:spcAft>
                        <a:buNone/>
                      </a:pPr>
                      <a:r>
                        <a:rPr lang="en-GB" sz="1000"/>
                        <a:t>5 Peake</a:t>
                      </a:r>
                      <a:endParaRPr sz="1000"/>
                    </a:p>
                  </a:txBody>
                  <a:tcPr marT="19050" marB="19050" marR="28575" marL="2857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lnSpc>
                          <a:spcPct val="115000"/>
                        </a:lnSpc>
                        <a:spcBef>
                          <a:spcPts val="0"/>
                        </a:spcBef>
                        <a:spcAft>
                          <a:spcPts val="0"/>
                        </a:spcAft>
                        <a:buNone/>
                      </a:pPr>
                      <a:r>
                        <a:rPr lang="en-GB" sz="1000"/>
                        <a:t>Sally David</a:t>
                      </a:r>
                      <a:endParaRPr sz="1000"/>
                    </a:p>
                  </a:txBody>
                  <a:tcPr marT="19050" marB="19050" marR="28575" marL="28575" anchor="b">
                    <a:lnL cap="flat" cmpd="sng" w="9525">
                      <a:solidFill>
                        <a:srgbClr val="000000"/>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lnSpc>
                          <a:spcPct val="115000"/>
                        </a:lnSpc>
                        <a:spcBef>
                          <a:spcPts val="0"/>
                        </a:spcBef>
                        <a:spcAft>
                          <a:spcPts val="0"/>
                        </a:spcAft>
                        <a:buNone/>
                      </a:pPr>
                      <a:r>
                        <a:rPr lang="en-GB" sz="1000"/>
                        <a:t>Jana Redelinghuys</a:t>
                      </a:r>
                      <a:endParaRPr sz="1000"/>
                    </a:p>
                  </a:txBody>
                  <a:tcPr marT="19050" marB="19050" marR="28575" marL="28575" anchor="b">
                    <a:lnL cap="flat" cmpd="sng" w="9525">
                      <a:solidFill>
                        <a:srgbClr val="CCCCCC"/>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t/>
                      </a:r>
                      <a:endParaRPr/>
                    </a:p>
                  </a:txBody>
                  <a:tcPr marT="19050" marB="19050" marR="28575" marL="2857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238125">
                <a:tc>
                  <a:txBody>
                    <a:bodyPr/>
                    <a:lstStyle/>
                    <a:p>
                      <a:pPr indent="0" lvl="0" marL="0" rtl="0" algn="l">
                        <a:lnSpc>
                          <a:spcPct val="115000"/>
                        </a:lnSpc>
                        <a:spcBef>
                          <a:spcPts val="0"/>
                        </a:spcBef>
                        <a:spcAft>
                          <a:spcPts val="0"/>
                        </a:spcAft>
                        <a:buNone/>
                      </a:pPr>
                      <a:r>
                        <a:rPr lang="en-GB" sz="1000"/>
                        <a:t>5 Armstrong</a:t>
                      </a:r>
                      <a:endParaRPr sz="1000"/>
                    </a:p>
                  </a:txBody>
                  <a:tcPr marT="19050" marB="19050" marR="28575" marL="2857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lnSpc>
                          <a:spcPct val="115000"/>
                        </a:lnSpc>
                        <a:spcBef>
                          <a:spcPts val="0"/>
                        </a:spcBef>
                        <a:spcAft>
                          <a:spcPts val="0"/>
                        </a:spcAft>
                        <a:buNone/>
                      </a:pPr>
                      <a:r>
                        <a:rPr lang="en-GB" sz="1000"/>
                        <a:t>Annette James</a:t>
                      </a:r>
                      <a:endParaRPr sz="1000"/>
                    </a:p>
                  </a:txBody>
                  <a:tcPr marT="19050" marB="19050" marR="28575" marL="2857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lnSpc>
                          <a:spcPct val="115000"/>
                        </a:lnSpc>
                        <a:spcBef>
                          <a:spcPts val="0"/>
                        </a:spcBef>
                        <a:spcAft>
                          <a:spcPts val="0"/>
                        </a:spcAft>
                        <a:buNone/>
                      </a:pPr>
                      <a:r>
                        <a:rPr lang="en-GB" sz="1000"/>
                        <a:t>Sonja Bowden</a:t>
                      </a:r>
                      <a:endParaRPr sz="1000"/>
                    </a:p>
                  </a:txBody>
                  <a:tcPr marT="19050" marB="19050" marR="28575" marL="2857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t/>
                      </a:r>
                      <a:endParaRPr/>
                    </a:p>
                  </a:txBody>
                  <a:tcPr marT="19050" marB="19050" marR="28575" marL="2857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238125">
                <a:tc>
                  <a:txBody>
                    <a:bodyPr/>
                    <a:lstStyle/>
                    <a:p>
                      <a:pPr indent="0" lvl="0" marL="0" rtl="0" algn="l">
                        <a:lnSpc>
                          <a:spcPct val="115000"/>
                        </a:lnSpc>
                        <a:spcBef>
                          <a:spcPts val="0"/>
                        </a:spcBef>
                        <a:spcAft>
                          <a:spcPts val="0"/>
                        </a:spcAft>
                        <a:buNone/>
                      </a:pPr>
                      <a:r>
                        <a:rPr lang="en-GB" sz="1000"/>
                        <a:t>6 Marley</a:t>
                      </a:r>
                      <a:endParaRPr sz="1000"/>
                    </a:p>
                  </a:txBody>
                  <a:tcPr marT="19050" marB="19050" marR="28575" marL="2857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lnSpc>
                          <a:spcPct val="115000"/>
                        </a:lnSpc>
                        <a:spcBef>
                          <a:spcPts val="0"/>
                        </a:spcBef>
                        <a:spcAft>
                          <a:spcPts val="0"/>
                        </a:spcAft>
                        <a:buNone/>
                      </a:pPr>
                      <a:r>
                        <a:rPr lang="en-GB" sz="1000"/>
                        <a:t>Lydia Poerstamper</a:t>
                      </a:r>
                      <a:endParaRPr sz="1000"/>
                    </a:p>
                  </a:txBody>
                  <a:tcPr marT="19050" marB="19050" marR="28575" marL="2857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t/>
                      </a:r>
                      <a:endParaRPr/>
                    </a:p>
                  </a:txBody>
                  <a:tcPr marT="19050" marB="19050" marR="28575" marL="2857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t/>
                      </a:r>
                      <a:endParaRPr/>
                    </a:p>
                  </a:txBody>
                  <a:tcPr marT="19050" marB="19050" marR="28575" marL="2857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238125">
                <a:tc>
                  <a:txBody>
                    <a:bodyPr/>
                    <a:lstStyle/>
                    <a:p>
                      <a:pPr indent="0" lvl="0" marL="0" rtl="0" algn="l">
                        <a:lnSpc>
                          <a:spcPct val="115000"/>
                        </a:lnSpc>
                        <a:spcBef>
                          <a:spcPts val="0"/>
                        </a:spcBef>
                        <a:spcAft>
                          <a:spcPts val="0"/>
                        </a:spcAft>
                        <a:buNone/>
                      </a:pPr>
                      <a:r>
                        <a:rPr lang="en-GB" sz="1000"/>
                        <a:t>6 Presley</a:t>
                      </a:r>
                      <a:endParaRPr sz="1000"/>
                    </a:p>
                  </a:txBody>
                  <a:tcPr marT="19050" marB="19050" marR="28575" marL="2857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lnSpc>
                          <a:spcPct val="115000"/>
                        </a:lnSpc>
                        <a:spcBef>
                          <a:spcPts val="0"/>
                        </a:spcBef>
                        <a:spcAft>
                          <a:spcPts val="0"/>
                        </a:spcAft>
                        <a:buNone/>
                      </a:pPr>
                      <a:r>
                        <a:rPr lang="en-GB" sz="1000"/>
                        <a:t>Suzi Lawrence</a:t>
                      </a:r>
                      <a:endParaRPr sz="1000"/>
                    </a:p>
                  </a:txBody>
                  <a:tcPr marT="19050" marB="19050" marR="28575" marL="2857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t/>
                      </a:r>
                      <a:endParaRPr/>
                    </a:p>
                  </a:txBody>
                  <a:tcPr marT="19050" marB="19050" marR="28575" marL="2857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t/>
                      </a:r>
                      <a:endParaRPr/>
                    </a:p>
                  </a:txBody>
                  <a:tcPr marT="19050" marB="19050" marR="28575" marL="2857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238125">
                <a:tc>
                  <a:txBody>
                    <a:bodyPr/>
                    <a:lstStyle/>
                    <a:p>
                      <a:pPr indent="0" lvl="0" marL="0" rtl="0" algn="l">
                        <a:lnSpc>
                          <a:spcPct val="115000"/>
                        </a:lnSpc>
                        <a:spcBef>
                          <a:spcPts val="0"/>
                        </a:spcBef>
                        <a:spcAft>
                          <a:spcPts val="0"/>
                        </a:spcAft>
                        <a:buNone/>
                      </a:pPr>
                      <a:r>
                        <a:rPr lang="en-GB" sz="1000"/>
                        <a:t>6 Beatles</a:t>
                      </a:r>
                      <a:endParaRPr sz="1000"/>
                    </a:p>
                  </a:txBody>
                  <a:tcPr marT="19050" marB="19050" marR="28575" marL="2857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t/>
                      </a:r>
                      <a:endParaRPr/>
                    </a:p>
                  </a:txBody>
                  <a:tcPr marT="19050" marB="19050" marR="28575" marL="2857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t/>
                      </a:r>
                      <a:endParaRPr/>
                    </a:p>
                  </a:txBody>
                  <a:tcPr marT="19050" marB="19050" marR="28575" marL="2857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t/>
                      </a:r>
                      <a:endParaRPr/>
                    </a:p>
                  </a:txBody>
                  <a:tcPr marT="19050" marB="19050" marR="28575" marL="2857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238125">
                <a:tc>
                  <a:txBody>
                    <a:bodyPr/>
                    <a:lstStyle/>
                    <a:p>
                      <a:pPr indent="0" lvl="0" marL="0" rtl="0" algn="l">
                        <a:lnSpc>
                          <a:spcPct val="115000"/>
                        </a:lnSpc>
                        <a:spcBef>
                          <a:spcPts val="0"/>
                        </a:spcBef>
                        <a:spcAft>
                          <a:spcPts val="0"/>
                        </a:spcAft>
                        <a:buNone/>
                      </a:pPr>
                      <a:r>
                        <a:rPr lang="en-GB" sz="1000"/>
                        <a:t>6 Franklin</a:t>
                      </a:r>
                      <a:endParaRPr sz="1000"/>
                    </a:p>
                  </a:txBody>
                  <a:tcPr marT="19050" marB="19050" marR="28575" marL="2857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lnSpc>
                          <a:spcPct val="115000"/>
                        </a:lnSpc>
                        <a:spcBef>
                          <a:spcPts val="0"/>
                        </a:spcBef>
                        <a:spcAft>
                          <a:spcPts val="0"/>
                        </a:spcAft>
                        <a:buNone/>
                      </a:pPr>
                      <a:r>
                        <a:rPr lang="en-GB" sz="1000"/>
                        <a:t>Gemma Bowden</a:t>
                      </a:r>
                      <a:endParaRPr sz="1000"/>
                    </a:p>
                  </a:txBody>
                  <a:tcPr marT="19050" marB="19050" marR="28575" marL="2857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t/>
                      </a:r>
                      <a:endParaRPr/>
                    </a:p>
                  </a:txBody>
                  <a:tcPr marT="19050" marB="19050" marR="28575" marL="2857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t/>
                      </a:r>
                      <a:endParaRPr/>
                    </a:p>
                  </a:txBody>
                  <a:tcPr marT="19050" marB="19050" marR="28575" marL="2857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bl>
          </a:graphicData>
        </a:graphic>
      </p:graphicFrame>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1C4587"/>
        </a:solidFill>
      </p:bgPr>
    </p:bg>
    <p:spTree>
      <p:nvGrpSpPr>
        <p:cNvPr id="211" name="Shape 211"/>
        <p:cNvGrpSpPr/>
        <p:nvPr/>
      </p:nvGrpSpPr>
      <p:grpSpPr>
        <a:xfrm>
          <a:off x="0" y="0"/>
          <a:ext cx="0" cy="0"/>
          <a:chOff x="0" y="0"/>
          <a:chExt cx="0" cy="0"/>
        </a:xfrm>
      </p:grpSpPr>
      <p:sp>
        <p:nvSpPr>
          <p:cNvPr id="212" name="Google Shape;212;p28"/>
          <p:cNvSpPr txBox="1"/>
          <p:nvPr/>
        </p:nvSpPr>
        <p:spPr>
          <a:xfrm>
            <a:off x="466638" y="3053900"/>
            <a:ext cx="1799100" cy="4023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GB" sz="1800" u="sng">
                <a:solidFill>
                  <a:srgbClr val="1C4587"/>
                </a:solidFill>
                <a:latin typeface="Impact"/>
                <a:ea typeface="Impact"/>
                <a:cs typeface="Impact"/>
                <a:sym typeface="Impact"/>
              </a:rPr>
              <a:t>Year 5</a:t>
            </a:r>
            <a:endParaRPr sz="1800" u="sng">
              <a:solidFill>
                <a:srgbClr val="1C4587"/>
              </a:solidFill>
              <a:latin typeface="Impact"/>
              <a:ea typeface="Impact"/>
              <a:cs typeface="Impact"/>
              <a:sym typeface="Impact"/>
            </a:endParaRPr>
          </a:p>
          <a:p>
            <a:pPr indent="0" lvl="0" marL="0" rtl="0" algn="l">
              <a:spcBef>
                <a:spcPts val="0"/>
              </a:spcBef>
              <a:spcAft>
                <a:spcPts val="0"/>
              </a:spcAft>
              <a:buClr>
                <a:schemeClr val="dk1"/>
              </a:buClr>
              <a:buSzPts val="1100"/>
              <a:buFont typeface="Arial"/>
              <a:buNone/>
            </a:pPr>
            <a:r>
              <a:rPr lang="en-GB" sz="1800" u="sng">
                <a:solidFill>
                  <a:srgbClr val="1C4587"/>
                </a:solidFill>
                <a:latin typeface="Calibri"/>
                <a:ea typeface="Calibri"/>
                <a:cs typeface="Calibri"/>
                <a:sym typeface="Calibri"/>
              </a:rPr>
              <a:t>Key Dates</a:t>
            </a:r>
            <a:endParaRPr sz="1800">
              <a:solidFill>
                <a:schemeClr val="dk2"/>
              </a:solidFill>
            </a:endParaRPr>
          </a:p>
        </p:txBody>
      </p:sp>
      <p:sp>
        <p:nvSpPr>
          <p:cNvPr id="213" name="Google Shape;213;p28"/>
          <p:cNvSpPr txBox="1"/>
          <p:nvPr/>
        </p:nvSpPr>
        <p:spPr>
          <a:xfrm>
            <a:off x="456213" y="5058650"/>
            <a:ext cx="2806800" cy="879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800" u="sng">
                <a:solidFill>
                  <a:srgbClr val="1C4587"/>
                </a:solidFill>
                <a:latin typeface="Impact"/>
                <a:ea typeface="Impact"/>
                <a:cs typeface="Impact"/>
                <a:sym typeface="Impact"/>
              </a:rPr>
              <a:t>Year 6 </a:t>
            </a:r>
            <a:endParaRPr sz="1800" u="sng">
              <a:solidFill>
                <a:srgbClr val="1C4587"/>
              </a:solidFill>
              <a:latin typeface="Impact"/>
              <a:ea typeface="Impact"/>
              <a:cs typeface="Impact"/>
              <a:sym typeface="Impact"/>
            </a:endParaRPr>
          </a:p>
          <a:p>
            <a:pPr indent="0" lvl="0" marL="0" rtl="0" algn="l">
              <a:spcBef>
                <a:spcPts val="0"/>
              </a:spcBef>
              <a:spcAft>
                <a:spcPts val="0"/>
              </a:spcAft>
              <a:buNone/>
            </a:pPr>
            <a:r>
              <a:rPr lang="en-GB" sz="1800" u="sng">
                <a:solidFill>
                  <a:srgbClr val="1C4587"/>
                </a:solidFill>
                <a:latin typeface="Calibri"/>
                <a:ea typeface="Calibri"/>
                <a:cs typeface="Calibri"/>
                <a:sym typeface="Calibri"/>
              </a:rPr>
              <a:t>Key Dates</a:t>
            </a:r>
            <a:endParaRPr sz="1800" u="sng">
              <a:solidFill>
                <a:srgbClr val="1C4587"/>
              </a:solidFill>
              <a:latin typeface="Calibri"/>
              <a:ea typeface="Calibri"/>
              <a:cs typeface="Calibri"/>
              <a:sym typeface="Calibri"/>
            </a:endParaRPr>
          </a:p>
        </p:txBody>
      </p:sp>
      <p:pic>
        <p:nvPicPr>
          <p:cNvPr id="214" name="Google Shape;214;p28"/>
          <p:cNvPicPr preferRelativeResize="0"/>
          <p:nvPr/>
        </p:nvPicPr>
        <p:blipFill>
          <a:blip r:embed="rId3">
            <a:alphaModFix/>
          </a:blip>
          <a:stretch>
            <a:fillRect/>
          </a:stretch>
        </p:blipFill>
        <p:spPr>
          <a:xfrm>
            <a:off x="505613" y="1350250"/>
            <a:ext cx="6692775" cy="9141401"/>
          </a:xfrm>
          <a:prstGeom prst="rect">
            <a:avLst/>
          </a:prstGeom>
          <a:noFill/>
          <a:ln>
            <a:noFill/>
          </a:ln>
        </p:spPr>
      </p:pic>
      <p:sp>
        <p:nvSpPr>
          <p:cNvPr id="215" name="Google Shape;215;p28"/>
          <p:cNvSpPr txBox="1"/>
          <p:nvPr/>
        </p:nvSpPr>
        <p:spPr>
          <a:xfrm>
            <a:off x="132550" y="265100"/>
            <a:ext cx="7704000" cy="1085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b="1" lang="en-GB" sz="1600">
                <a:solidFill>
                  <a:schemeClr val="lt1"/>
                </a:solidFill>
                <a:highlight>
                  <a:srgbClr val="1C4587"/>
                </a:highlight>
              </a:rPr>
              <a:t>Harvest Festival Lunch </a:t>
            </a:r>
            <a:endParaRPr b="1" sz="1600">
              <a:solidFill>
                <a:schemeClr val="lt1"/>
              </a:solidFill>
              <a:highlight>
                <a:srgbClr val="1C4587"/>
              </a:highlight>
            </a:endParaRPr>
          </a:p>
          <a:p>
            <a:pPr indent="0" lvl="0" marL="0" rtl="0" algn="l">
              <a:spcBef>
                <a:spcPts val="0"/>
              </a:spcBef>
              <a:spcAft>
                <a:spcPts val="0"/>
              </a:spcAft>
              <a:buClr>
                <a:schemeClr val="dk1"/>
              </a:buClr>
              <a:buSzPts val="1100"/>
              <a:buFont typeface="Arial"/>
              <a:buNone/>
            </a:pPr>
            <a:r>
              <a:rPr lang="en-GB" sz="1600">
                <a:solidFill>
                  <a:schemeClr val="lt1"/>
                </a:solidFill>
                <a:highlight>
                  <a:srgbClr val="1C4587"/>
                </a:highlight>
              </a:rPr>
              <a:t>Thursday 2nd October 2025</a:t>
            </a:r>
            <a:endParaRPr sz="1600">
              <a:solidFill>
                <a:schemeClr val="lt1"/>
              </a:solidFill>
              <a:highlight>
                <a:srgbClr val="1C4587"/>
              </a:highlight>
            </a:endParaRPr>
          </a:p>
          <a:p>
            <a:pPr indent="0" lvl="0" marL="0" rtl="0" algn="l">
              <a:spcBef>
                <a:spcPts val="0"/>
              </a:spcBef>
              <a:spcAft>
                <a:spcPts val="0"/>
              </a:spcAft>
              <a:buClr>
                <a:schemeClr val="dk1"/>
              </a:buClr>
              <a:buSzPts val="1100"/>
              <a:buFont typeface="Arial"/>
              <a:buNone/>
            </a:pPr>
            <a:r>
              <a:rPr lang="en-GB" sz="1600">
                <a:solidFill>
                  <a:schemeClr val="lt1"/>
                </a:solidFill>
                <a:highlight>
                  <a:srgbClr val="1C4587"/>
                </a:highlight>
              </a:rPr>
              <a:t>Please complete this form to order a lunch </a:t>
            </a:r>
            <a:r>
              <a:rPr b="1" lang="en-GB" sz="1600" u="sng">
                <a:solidFill>
                  <a:schemeClr val="lt2"/>
                </a:solidFill>
                <a:highlight>
                  <a:srgbClr val="1C4587"/>
                </a:highlight>
                <a:hlinkClick r:id="rId4">
                  <a:extLst>
                    <a:ext uri="{A12FA001-AC4F-418D-AE19-62706E023703}">
                      <ahyp:hlinkClr val="tx"/>
                    </a:ext>
                  </a:extLst>
                </a:hlinkClick>
              </a:rPr>
              <a:t>Harvest Festival School Lunch</a:t>
            </a:r>
            <a:r>
              <a:rPr b="1" lang="en-GB" sz="1600" u="sng">
                <a:solidFill>
                  <a:schemeClr val="lt2"/>
                </a:solidFill>
                <a:highlight>
                  <a:srgbClr val="1C4587"/>
                </a:highlight>
              </a:rPr>
              <a:t> Form</a:t>
            </a:r>
            <a:endParaRPr b="1" sz="1600" u="sng">
              <a:solidFill>
                <a:schemeClr val="lt2"/>
              </a:solidFill>
              <a:highlight>
                <a:srgbClr val="1C4587"/>
              </a:highlight>
            </a:endParaRPr>
          </a:p>
          <a:p>
            <a:pPr indent="0" lvl="0" marL="0" rtl="0" algn="l">
              <a:spcBef>
                <a:spcPts val="0"/>
              </a:spcBef>
              <a:spcAft>
                <a:spcPts val="0"/>
              </a:spcAft>
              <a:buNone/>
            </a:pPr>
            <a:r>
              <a:t/>
            </a:r>
            <a:endParaRPr sz="1800">
              <a:solidFill>
                <a:schemeClr val="dk2"/>
              </a:solidFill>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1C4587"/>
        </a:solidFill>
      </p:bgPr>
    </p:bg>
    <p:spTree>
      <p:nvGrpSpPr>
        <p:cNvPr id="219" name="Shape 219"/>
        <p:cNvGrpSpPr/>
        <p:nvPr/>
      </p:nvGrpSpPr>
      <p:grpSpPr>
        <a:xfrm>
          <a:off x="0" y="0"/>
          <a:ext cx="0" cy="0"/>
          <a:chOff x="0" y="0"/>
          <a:chExt cx="0" cy="0"/>
        </a:xfrm>
      </p:grpSpPr>
      <p:sp>
        <p:nvSpPr>
          <p:cNvPr id="220" name="Google Shape;220;p29"/>
          <p:cNvSpPr txBox="1"/>
          <p:nvPr/>
        </p:nvSpPr>
        <p:spPr>
          <a:xfrm>
            <a:off x="466638" y="3053900"/>
            <a:ext cx="1799100" cy="4023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GB" sz="1800" u="sng">
                <a:solidFill>
                  <a:srgbClr val="1C4587"/>
                </a:solidFill>
                <a:latin typeface="Impact"/>
                <a:ea typeface="Impact"/>
                <a:cs typeface="Impact"/>
                <a:sym typeface="Impact"/>
              </a:rPr>
              <a:t>Year 5</a:t>
            </a:r>
            <a:endParaRPr sz="1800" u="sng">
              <a:solidFill>
                <a:srgbClr val="1C4587"/>
              </a:solidFill>
              <a:latin typeface="Impact"/>
              <a:ea typeface="Impact"/>
              <a:cs typeface="Impact"/>
              <a:sym typeface="Impact"/>
            </a:endParaRPr>
          </a:p>
          <a:p>
            <a:pPr indent="0" lvl="0" marL="0" rtl="0" algn="l">
              <a:spcBef>
                <a:spcPts val="0"/>
              </a:spcBef>
              <a:spcAft>
                <a:spcPts val="0"/>
              </a:spcAft>
              <a:buClr>
                <a:schemeClr val="dk1"/>
              </a:buClr>
              <a:buSzPts val="1100"/>
              <a:buFont typeface="Arial"/>
              <a:buNone/>
            </a:pPr>
            <a:r>
              <a:rPr lang="en-GB" sz="1800" u="sng">
                <a:solidFill>
                  <a:srgbClr val="1C4587"/>
                </a:solidFill>
                <a:latin typeface="Calibri"/>
                <a:ea typeface="Calibri"/>
                <a:cs typeface="Calibri"/>
                <a:sym typeface="Calibri"/>
              </a:rPr>
              <a:t>Key Dates</a:t>
            </a:r>
            <a:endParaRPr sz="1800">
              <a:solidFill>
                <a:schemeClr val="dk2"/>
              </a:solidFill>
            </a:endParaRPr>
          </a:p>
        </p:txBody>
      </p:sp>
      <p:sp>
        <p:nvSpPr>
          <p:cNvPr id="221" name="Google Shape;221;p29"/>
          <p:cNvSpPr txBox="1"/>
          <p:nvPr/>
        </p:nvSpPr>
        <p:spPr>
          <a:xfrm>
            <a:off x="456213" y="5058650"/>
            <a:ext cx="2806800" cy="879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800" u="sng">
                <a:solidFill>
                  <a:srgbClr val="1C4587"/>
                </a:solidFill>
                <a:latin typeface="Impact"/>
                <a:ea typeface="Impact"/>
                <a:cs typeface="Impact"/>
                <a:sym typeface="Impact"/>
              </a:rPr>
              <a:t>Year 6 </a:t>
            </a:r>
            <a:endParaRPr sz="1800" u="sng">
              <a:solidFill>
                <a:srgbClr val="1C4587"/>
              </a:solidFill>
              <a:latin typeface="Impact"/>
              <a:ea typeface="Impact"/>
              <a:cs typeface="Impact"/>
              <a:sym typeface="Impact"/>
            </a:endParaRPr>
          </a:p>
          <a:p>
            <a:pPr indent="0" lvl="0" marL="0" rtl="0" algn="l">
              <a:spcBef>
                <a:spcPts val="0"/>
              </a:spcBef>
              <a:spcAft>
                <a:spcPts val="0"/>
              </a:spcAft>
              <a:buNone/>
            </a:pPr>
            <a:r>
              <a:rPr lang="en-GB" sz="1800" u="sng">
                <a:solidFill>
                  <a:srgbClr val="1C4587"/>
                </a:solidFill>
                <a:latin typeface="Calibri"/>
                <a:ea typeface="Calibri"/>
                <a:cs typeface="Calibri"/>
                <a:sym typeface="Calibri"/>
              </a:rPr>
              <a:t>Key Dates</a:t>
            </a:r>
            <a:endParaRPr sz="1800" u="sng">
              <a:solidFill>
                <a:srgbClr val="1C4587"/>
              </a:solidFill>
              <a:latin typeface="Calibri"/>
              <a:ea typeface="Calibri"/>
              <a:cs typeface="Calibri"/>
              <a:sym typeface="Calibri"/>
            </a:endParaRPr>
          </a:p>
        </p:txBody>
      </p:sp>
      <p:pic>
        <p:nvPicPr>
          <p:cNvPr id="222" name="Google Shape;222;p29"/>
          <p:cNvPicPr preferRelativeResize="0"/>
          <p:nvPr/>
        </p:nvPicPr>
        <p:blipFill>
          <a:blip r:embed="rId3">
            <a:alphaModFix/>
          </a:blip>
          <a:stretch>
            <a:fillRect/>
          </a:stretch>
        </p:blipFill>
        <p:spPr>
          <a:xfrm>
            <a:off x="133625" y="579500"/>
            <a:ext cx="7436750" cy="9376151"/>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1C4587"/>
        </a:solidFill>
      </p:bgPr>
    </p:bg>
    <p:spTree>
      <p:nvGrpSpPr>
        <p:cNvPr id="226" name="Shape 226"/>
        <p:cNvGrpSpPr/>
        <p:nvPr/>
      </p:nvGrpSpPr>
      <p:grpSpPr>
        <a:xfrm>
          <a:off x="0" y="0"/>
          <a:ext cx="0" cy="0"/>
          <a:chOff x="0" y="0"/>
          <a:chExt cx="0" cy="0"/>
        </a:xfrm>
      </p:grpSpPr>
      <p:sp>
        <p:nvSpPr>
          <p:cNvPr id="227" name="Google Shape;227;p30"/>
          <p:cNvSpPr txBox="1"/>
          <p:nvPr/>
        </p:nvSpPr>
        <p:spPr>
          <a:xfrm>
            <a:off x="466638" y="3053900"/>
            <a:ext cx="1799100" cy="4023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GB" sz="1800" u="sng">
                <a:solidFill>
                  <a:srgbClr val="1C4587"/>
                </a:solidFill>
                <a:latin typeface="Impact"/>
                <a:ea typeface="Impact"/>
                <a:cs typeface="Impact"/>
                <a:sym typeface="Impact"/>
              </a:rPr>
              <a:t>Year 5</a:t>
            </a:r>
            <a:endParaRPr sz="1800" u="sng">
              <a:solidFill>
                <a:srgbClr val="1C4587"/>
              </a:solidFill>
              <a:latin typeface="Impact"/>
              <a:ea typeface="Impact"/>
              <a:cs typeface="Impact"/>
              <a:sym typeface="Impact"/>
            </a:endParaRPr>
          </a:p>
          <a:p>
            <a:pPr indent="0" lvl="0" marL="0" rtl="0" algn="l">
              <a:spcBef>
                <a:spcPts val="0"/>
              </a:spcBef>
              <a:spcAft>
                <a:spcPts val="0"/>
              </a:spcAft>
              <a:buClr>
                <a:schemeClr val="dk1"/>
              </a:buClr>
              <a:buSzPts val="1100"/>
              <a:buFont typeface="Arial"/>
              <a:buNone/>
            </a:pPr>
            <a:r>
              <a:rPr lang="en-GB" sz="1800" u="sng">
                <a:solidFill>
                  <a:srgbClr val="1C4587"/>
                </a:solidFill>
                <a:latin typeface="Calibri"/>
                <a:ea typeface="Calibri"/>
                <a:cs typeface="Calibri"/>
                <a:sym typeface="Calibri"/>
              </a:rPr>
              <a:t>Key Dates</a:t>
            </a:r>
            <a:endParaRPr sz="1800">
              <a:solidFill>
                <a:schemeClr val="dk2"/>
              </a:solidFill>
            </a:endParaRPr>
          </a:p>
        </p:txBody>
      </p:sp>
      <p:sp>
        <p:nvSpPr>
          <p:cNvPr id="228" name="Google Shape;228;p30"/>
          <p:cNvSpPr txBox="1"/>
          <p:nvPr/>
        </p:nvSpPr>
        <p:spPr>
          <a:xfrm>
            <a:off x="456213" y="5058650"/>
            <a:ext cx="2806800" cy="879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800" u="sng">
                <a:solidFill>
                  <a:srgbClr val="1C4587"/>
                </a:solidFill>
                <a:latin typeface="Impact"/>
                <a:ea typeface="Impact"/>
                <a:cs typeface="Impact"/>
                <a:sym typeface="Impact"/>
              </a:rPr>
              <a:t>Year 6 </a:t>
            </a:r>
            <a:endParaRPr sz="1800" u="sng">
              <a:solidFill>
                <a:srgbClr val="1C4587"/>
              </a:solidFill>
              <a:latin typeface="Impact"/>
              <a:ea typeface="Impact"/>
              <a:cs typeface="Impact"/>
              <a:sym typeface="Impact"/>
            </a:endParaRPr>
          </a:p>
          <a:p>
            <a:pPr indent="0" lvl="0" marL="0" rtl="0" algn="l">
              <a:spcBef>
                <a:spcPts val="0"/>
              </a:spcBef>
              <a:spcAft>
                <a:spcPts val="0"/>
              </a:spcAft>
              <a:buNone/>
            </a:pPr>
            <a:r>
              <a:rPr lang="en-GB" sz="1800" u="sng">
                <a:solidFill>
                  <a:srgbClr val="1C4587"/>
                </a:solidFill>
                <a:latin typeface="Calibri"/>
                <a:ea typeface="Calibri"/>
                <a:cs typeface="Calibri"/>
                <a:sym typeface="Calibri"/>
              </a:rPr>
              <a:t>Key Dates</a:t>
            </a:r>
            <a:endParaRPr sz="1800" u="sng">
              <a:solidFill>
                <a:srgbClr val="1C4587"/>
              </a:solidFill>
              <a:latin typeface="Calibri"/>
              <a:ea typeface="Calibri"/>
              <a:cs typeface="Calibri"/>
              <a:sym typeface="Calibri"/>
            </a:endParaRPr>
          </a:p>
        </p:txBody>
      </p:sp>
      <p:pic>
        <p:nvPicPr>
          <p:cNvPr id="229" name="Google Shape;229;p30"/>
          <p:cNvPicPr preferRelativeResize="0"/>
          <p:nvPr/>
        </p:nvPicPr>
        <p:blipFill>
          <a:blip r:embed="rId3">
            <a:alphaModFix/>
          </a:blip>
          <a:stretch>
            <a:fillRect/>
          </a:stretch>
        </p:blipFill>
        <p:spPr>
          <a:xfrm>
            <a:off x="158388" y="1134000"/>
            <a:ext cx="7387224" cy="6209775"/>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1C4587"/>
        </a:solidFill>
      </p:bgPr>
    </p:bg>
    <p:spTree>
      <p:nvGrpSpPr>
        <p:cNvPr id="233" name="Shape 233"/>
        <p:cNvGrpSpPr/>
        <p:nvPr/>
      </p:nvGrpSpPr>
      <p:grpSpPr>
        <a:xfrm>
          <a:off x="0" y="0"/>
          <a:ext cx="0" cy="0"/>
          <a:chOff x="0" y="0"/>
          <a:chExt cx="0" cy="0"/>
        </a:xfrm>
      </p:grpSpPr>
      <p:sp>
        <p:nvSpPr>
          <p:cNvPr id="234" name="Google Shape;234;p31"/>
          <p:cNvSpPr txBox="1"/>
          <p:nvPr/>
        </p:nvSpPr>
        <p:spPr>
          <a:xfrm>
            <a:off x="466638" y="3053900"/>
            <a:ext cx="1799100" cy="4023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GB" sz="1800" u="sng">
                <a:solidFill>
                  <a:srgbClr val="1C4587"/>
                </a:solidFill>
                <a:latin typeface="Impact"/>
                <a:ea typeface="Impact"/>
                <a:cs typeface="Impact"/>
                <a:sym typeface="Impact"/>
              </a:rPr>
              <a:t>Year 5</a:t>
            </a:r>
            <a:endParaRPr sz="1800" u="sng">
              <a:solidFill>
                <a:srgbClr val="1C4587"/>
              </a:solidFill>
              <a:latin typeface="Impact"/>
              <a:ea typeface="Impact"/>
              <a:cs typeface="Impact"/>
              <a:sym typeface="Impact"/>
            </a:endParaRPr>
          </a:p>
          <a:p>
            <a:pPr indent="0" lvl="0" marL="0" rtl="0" algn="l">
              <a:spcBef>
                <a:spcPts val="0"/>
              </a:spcBef>
              <a:spcAft>
                <a:spcPts val="0"/>
              </a:spcAft>
              <a:buClr>
                <a:schemeClr val="dk1"/>
              </a:buClr>
              <a:buSzPts val="1100"/>
              <a:buFont typeface="Arial"/>
              <a:buNone/>
            </a:pPr>
            <a:r>
              <a:rPr lang="en-GB" sz="1800" u="sng">
                <a:solidFill>
                  <a:srgbClr val="1C4587"/>
                </a:solidFill>
                <a:latin typeface="Calibri"/>
                <a:ea typeface="Calibri"/>
                <a:cs typeface="Calibri"/>
                <a:sym typeface="Calibri"/>
              </a:rPr>
              <a:t>Key Dates</a:t>
            </a:r>
            <a:endParaRPr sz="1800">
              <a:solidFill>
                <a:schemeClr val="dk2"/>
              </a:solidFill>
            </a:endParaRPr>
          </a:p>
        </p:txBody>
      </p:sp>
      <p:sp>
        <p:nvSpPr>
          <p:cNvPr id="235" name="Google Shape;235;p31"/>
          <p:cNvSpPr txBox="1"/>
          <p:nvPr/>
        </p:nvSpPr>
        <p:spPr>
          <a:xfrm>
            <a:off x="456213" y="5058650"/>
            <a:ext cx="2806800" cy="879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800" u="sng">
                <a:solidFill>
                  <a:srgbClr val="1C4587"/>
                </a:solidFill>
                <a:latin typeface="Impact"/>
                <a:ea typeface="Impact"/>
                <a:cs typeface="Impact"/>
                <a:sym typeface="Impact"/>
              </a:rPr>
              <a:t>Year 6 </a:t>
            </a:r>
            <a:endParaRPr sz="1800" u="sng">
              <a:solidFill>
                <a:srgbClr val="1C4587"/>
              </a:solidFill>
              <a:latin typeface="Impact"/>
              <a:ea typeface="Impact"/>
              <a:cs typeface="Impact"/>
              <a:sym typeface="Impact"/>
            </a:endParaRPr>
          </a:p>
          <a:p>
            <a:pPr indent="0" lvl="0" marL="0" rtl="0" algn="l">
              <a:spcBef>
                <a:spcPts val="0"/>
              </a:spcBef>
              <a:spcAft>
                <a:spcPts val="0"/>
              </a:spcAft>
              <a:buNone/>
            </a:pPr>
            <a:r>
              <a:rPr lang="en-GB" sz="1800" u="sng">
                <a:solidFill>
                  <a:srgbClr val="1C4587"/>
                </a:solidFill>
                <a:latin typeface="Calibri"/>
                <a:ea typeface="Calibri"/>
                <a:cs typeface="Calibri"/>
                <a:sym typeface="Calibri"/>
              </a:rPr>
              <a:t>Key Dates</a:t>
            </a:r>
            <a:endParaRPr sz="1800" u="sng">
              <a:solidFill>
                <a:srgbClr val="1C4587"/>
              </a:solidFill>
              <a:latin typeface="Calibri"/>
              <a:ea typeface="Calibri"/>
              <a:cs typeface="Calibri"/>
              <a:sym typeface="Calibri"/>
            </a:endParaRPr>
          </a:p>
        </p:txBody>
      </p:sp>
      <p:sp>
        <p:nvSpPr>
          <p:cNvPr id="236" name="Google Shape;236;p31"/>
          <p:cNvSpPr/>
          <p:nvPr/>
        </p:nvSpPr>
        <p:spPr>
          <a:xfrm>
            <a:off x="191450" y="191450"/>
            <a:ext cx="7319400" cy="10206000"/>
          </a:xfrm>
          <a:prstGeom prst="rect">
            <a:avLst/>
          </a:prstGeom>
          <a:solidFill>
            <a:schemeClr val="l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pic>
        <p:nvPicPr>
          <p:cNvPr id="237" name="Google Shape;237;p31"/>
          <p:cNvPicPr preferRelativeResize="0"/>
          <p:nvPr/>
        </p:nvPicPr>
        <p:blipFill>
          <a:blip r:embed="rId3">
            <a:alphaModFix/>
          </a:blip>
          <a:stretch>
            <a:fillRect/>
          </a:stretch>
        </p:blipFill>
        <p:spPr>
          <a:xfrm>
            <a:off x="531675" y="332388"/>
            <a:ext cx="6638925" cy="2143125"/>
          </a:xfrm>
          <a:prstGeom prst="rect">
            <a:avLst/>
          </a:prstGeom>
          <a:solidFill>
            <a:schemeClr val="lt1"/>
          </a:solidFill>
          <a:ln>
            <a:noFill/>
          </a:ln>
        </p:spPr>
      </p:pic>
      <p:sp>
        <p:nvSpPr>
          <p:cNvPr id="238" name="Google Shape;238;p31"/>
          <p:cNvSpPr txBox="1"/>
          <p:nvPr/>
        </p:nvSpPr>
        <p:spPr>
          <a:xfrm>
            <a:off x="456225" y="2475525"/>
            <a:ext cx="6700800" cy="7818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GB" sz="1800">
                <a:solidFill>
                  <a:srgbClr val="1C4587"/>
                </a:solidFill>
                <a:latin typeface="Calibri"/>
                <a:ea typeface="Calibri"/>
                <a:cs typeface="Calibri"/>
                <a:sym typeface="Calibri"/>
              </a:rPr>
              <a:t>23 September 2025</a:t>
            </a:r>
            <a:endParaRPr sz="1800">
              <a:solidFill>
                <a:srgbClr val="1C4587"/>
              </a:solidFill>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t/>
            </a:r>
            <a:endParaRPr sz="1800">
              <a:solidFill>
                <a:srgbClr val="1C4587"/>
              </a:solidFill>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lang="en-GB" sz="1800">
                <a:solidFill>
                  <a:srgbClr val="1C4587"/>
                </a:solidFill>
                <a:latin typeface="Calibri"/>
                <a:ea typeface="Calibri"/>
                <a:cs typeface="Calibri"/>
                <a:sym typeface="Calibri"/>
              </a:rPr>
              <a:t>Dear Parents,</a:t>
            </a:r>
            <a:endParaRPr sz="1800">
              <a:solidFill>
                <a:srgbClr val="1C4587"/>
              </a:solidFill>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b="1" lang="en-GB" sz="1800">
                <a:solidFill>
                  <a:srgbClr val="1C4587"/>
                </a:solidFill>
                <a:latin typeface="Calibri"/>
                <a:ea typeface="Calibri"/>
                <a:cs typeface="Calibri"/>
                <a:sym typeface="Calibri"/>
              </a:rPr>
              <a:t>Reigate Grammar School Invitation to Virtual Live Q&amp;A: Tuesday 7 October 2025</a:t>
            </a:r>
            <a:endParaRPr b="1" sz="1800">
              <a:solidFill>
                <a:srgbClr val="1C4587"/>
              </a:solidFill>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lang="en-GB" sz="1800">
                <a:solidFill>
                  <a:srgbClr val="1C4587"/>
                </a:solidFill>
                <a:latin typeface="Calibri"/>
                <a:ea typeface="Calibri"/>
                <a:cs typeface="Calibri"/>
                <a:sym typeface="Calibri"/>
              </a:rPr>
              <a:t>We are delighted to invite you to a Virtual Live Q&amp;A with Mr. Shaun Fenton, Headmaster of Reigate Grammar School, on Tuesday 7 October 2025 from 6:00-7:00pm. This will be a fantastic</a:t>
            </a:r>
            <a:endParaRPr sz="1800">
              <a:solidFill>
                <a:srgbClr val="1C4587"/>
              </a:solidFill>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lang="en-GB" sz="1800">
                <a:solidFill>
                  <a:srgbClr val="1C4587"/>
                </a:solidFill>
                <a:latin typeface="Calibri"/>
                <a:ea typeface="Calibri"/>
                <a:cs typeface="Calibri"/>
                <a:sym typeface="Calibri"/>
              </a:rPr>
              <a:t>opportunity for you to learn more about RGS, our values, and how we create a nurturing environment where students excel both academically and personally. You will also have the</a:t>
            </a:r>
            <a:endParaRPr sz="1800">
              <a:solidFill>
                <a:srgbClr val="1C4587"/>
              </a:solidFill>
              <a:latin typeface="Calibri"/>
              <a:ea typeface="Calibri"/>
              <a:cs typeface="Calibri"/>
              <a:sym typeface="Calibri"/>
            </a:endParaRPr>
          </a:p>
          <a:p>
            <a:pPr indent="0" lvl="0" marL="0" rtl="0" algn="l">
              <a:spcBef>
                <a:spcPts val="0"/>
              </a:spcBef>
              <a:spcAft>
                <a:spcPts val="0"/>
              </a:spcAft>
              <a:buNone/>
            </a:pPr>
            <a:r>
              <a:rPr lang="en-GB" sz="1800">
                <a:solidFill>
                  <a:srgbClr val="1C4587"/>
                </a:solidFill>
                <a:latin typeface="Calibri"/>
                <a:ea typeface="Calibri"/>
                <a:cs typeface="Calibri"/>
                <a:sym typeface="Calibri"/>
              </a:rPr>
              <a:t>chance to ask any questions you may have about the school and the opportunities it offers.</a:t>
            </a:r>
            <a:endParaRPr sz="1800">
              <a:solidFill>
                <a:srgbClr val="1C4587"/>
              </a:solidFill>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t/>
            </a:r>
            <a:endParaRPr sz="1800">
              <a:solidFill>
                <a:srgbClr val="1C4587"/>
              </a:solidFill>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lang="en-GB" sz="1800">
                <a:solidFill>
                  <a:srgbClr val="1C4587"/>
                </a:solidFill>
                <a:latin typeface="Calibri"/>
                <a:ea typeface="Calibri"/>
                <a:cs typeface="Calibri"/>
                <a:sym typeface="Calibri"/>
              </a:rPr>
              <a:t>Event Details:</a:t>
            </a:r>
            <a:endParaRPr sz="1800">
              <a:solidFill>
                <a:srgbClr val="1C4587"/>
              </a:solidFill>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lang="en-GB" sz="1800">
                <a:solidFill>
                  <a:srgbClr val="1C4587"/>
                </a:solidFill>
                <a:latin typeface="Calibri"/>
                <a:ea typeface="Calibri"/>
                <a:cs typeface="Calibri"/>
                <a:sym typeface="Calibri"/>
              </a:rPr>
              <a:t>• Date: Tuesday 7 October 2025</a:t>
            </a:r>
            <a:endParaRPr sz="1800">
              <a:solidFill>
                <a:srgbClr val="1C4587"/>
              </a:solidFill>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lang="en-GB" sz="1800">
                <a:solidFill>
                  <a:srgbClr val="1C4587"/>
                </a:solidFill>
                <a:latin typeface="Calibri"/>
                <a:ea typeface="Calibri"/>
                <a:cs typeface="Calibri"/>
                <a:sym typeface="Calibri"/>
              </a:rPr>
              <a:t>• Time: 6:00pm - 7:00pm</a:t>
            </a:r>
            <a:endParaRPr sz="1800">
              <a:solidFill>
                <a:srgbClr val="1C4587"/>
              </a:solidFill>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lang="en-GB" sz="1800">
                <a:solidFill>
                  <a:srgbClr val="1C4587"/>
                </a:solidFill>
                <a:latin typeface="Calibri"/>
                <a:ea typeface="Calibri"/>
                <a:cs typeface="Calibri"/>
                <a:sym typeface="Calibri"/>
              </a:rPr>
              <a:t>• Format: Virtual Live Q&amp;A via MS Teams, via this </a:t>
            </a:r>
            <a:r>
              <a:rPr lang="en-GB" sz="1800" u="sng">
                <a:solidFill>
                  <a:schemeClr val="hlink"/>
                </a:solidFill>
                <a:latin typeface="Calibri"/>
                <a:ea typeface="Calibri"/>
                <a:cs typeface="Calibri"/>
                <a:sym typeface="Calibri"/>
                <a:hlinkClick r:id="rId4"/>
              </a:rPr>
              <a:t>link.</a:t>
            </a:r>
            <a:endParaRPr sz="1800">
              <a:solidFill>
                <a:srgbClr val="1C4587"/>
              </a:solidFill>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t/>
            </a:r>
            <a:endParaRPr sz="1800">
              <a:solidFill>
                <a:srgbClr val="1C4587"/>
              </a:solidFill>
              <a:latin typeface="Calibri"/>
              <a:ea typeface="Calibri"/>
              <a:cs typeface="Calibri"/>
              <a:sym typeface="Calibri"/>
            </a:endParaRPr>
          </a:p>
          <a:p>
            <a:pPr indent="0" lvl="0" marL="0" rtl="0" algn="l">
              <a:spcBef>
                <a:spcPts val="0"/>
              </a:spcBef>
              <a:spcAft>
                <a:spcPts val="0"/>
              </a:spcAft>
              <a:buNone/>
            </a:pPr>
            <a:r>
              <a:rPr lang="en-GB" sz="1800">
                <a:solidFill>
                  <a:srgbClr val="1C4587"/>
                </a:solidFill>
                <a:latin typeface="Calibri"/>
                <a:ea typeface="Calibri"/>
                <a:cs typeface="Calibri"/>
                <a:sym typeface="Calibri"/>
              </a:rPr>
              <a:t>Please click </a:t>
            </a:r>
            <a:r>
              <a:rPr lang="en-GB" sz="1800" u="sng">
                <a:solidFill>
                  <a:schemeClr val="hlink"/>
                </a:solidFill>
                <a:latin typeface="Calibri"/>
                <a:ea typeface="Calibri"/>
                <a:cs typeface="Calibri"/>
                <a:sym typeface="Calibri"/>
                <a:hlinkClick r:id="rId5"/>
              </a:rPr>
              <a:t>here</a:t>
            </a:r>
            <a:r>
              <a:rPr lang="en-GB" sz="1800">
                <a:solidFill>
                  <a:srgbClr val="1C4587"/>
                </a:solidFill>
                <a:latin typeface="Calibri"/>
                <a:ea typeface="Calibri"/>
                <a:cs typeface="Calibri"/>
                <a:sym typeface="Calibri"/>
              </a:rPr>
              <a:t> to register for the event. We look forward to welcoming you online and sharing more about how RGS might be the right fit for your child’s educational journey.</a:t>
            </a:r>
            <a:endParaRPr sz="1800">
              <a:solidFill>
                <a:srgbClr val="1C4587"/>
              </a:solidFill>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t/>
            </a:r>
            <a:endParaRPr sz="1800">
              <a:solidFill>
                <a:srgbClr val="1C4587"/>
              </a:solidFill>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lang="en-GB" sz="1800">
                <a:solidFill>
                  <a:srgbClr val="1C4587"/>
                </a:solidFill>
                <a:latin typeface="Calibri"/>
                <a:ea typeface="Calibri"/>
                <a:cs typeface="Calibri"/>
                <a:sym typeface="Calibri"/>
              </a:rPr>
              <a:t>Warm regards</a:t>
            </a:r>
            <a:endParaRPr sz="1800">
              <a:solidFill>
                <a:srgbClr val="1C4587"/>
              </a:solidFill>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t/>
            </a:r>
            <a:endParaRPr sz="1800">
              <a:solidFill>
                <a:srgbClr val="1C4587"/>
              </a:solidFill>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lang="en-GB" sz="1800">
                <a:solidFill>
                  <a:srgbClr val="1C4587"/>
                </a:solidFill>
                <a:latin typeface="Calibri"/>
                <a:ea typeface="Calibri"/>
                <a:cs typeface="Calibri"/>
                <a:sym typeface="Calibri"/>
              </a:rPr>
              <a:t>Jane Callaghan</a:t>
            </a:r>
            <a:endParaRPr sz="1800">
              <a:solidFill>
                <a:srgbClr val="1C4587"/>
              </a:solidFill>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lang="en-GB" sz="1800">
                <a:solidFill>
                  <a:srgbClr val="1C4587"/>
                </a:solidFill>
                <a:latin typeface="Calibri"/>
                <a:ea typeface="Calibri"/>
                <a:cs typeface="Calibri"/>
                <a:sym typeface="Calibri"/>
              </a:rPr>
              <a:t>Admissions Team</a:t>
            </a:r>
            <a:endParaRPr sz="1800">
              <a:solidFill>
                <a:srgbClr val="1C4587"/>
              </a:solidFill>
              <a:latin typeface="Calibri"/>
              <a:ea typeface="Calibri"/>
              <a:cs typeface="Calibri"/>
              <a:sym typeface="Calibri"/>
            </a:endParaRPr>
          </a:p>
          <a:p>
            <a:pPr indent="0" lvl="0" marL="0" rtl="0" algn="l">
              <a:spcBef>
                <a:spcPts val="0"/>
              </a:spcBef>
              <a:spcAft>
                <a:spcPts val="0"/>
              </a:spcAft>
              <a:buNone/>
            </a:pPr>
            <a:r>
              <a:t/>
            </a:r>
            <a:endParaRPr sz="1800">
              <a:solidFill>
                <a:schemeClr val="dk2"/>
              </a:solidFill>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1C4587"/>
        </a:solidFill>
      </p:bgPr>
    </p:bg>
    <p:spTree>
      <p:nvGrpSpPr>
        <p:cNvPr id="242" name="Shape 242"/>
        <p:cNvGrpSpPr/>
        <p:nvPr/>
      </p:nvGrpSpPr>
      <p:grpSpPr>
        <a:xfrm>
          <a:off x="0" y="0"/>
          <a:ext cx="0" cy="0"/>
          <a:chOff x="0" y="0"/>
          <a:chExt cx="0" cy="0"/>
        </a:xfrm>
      </p:grpSpPr>
      <p:sp>
        <p:nvSpPr>
          <p:cNvPr id="243" name="Google Shape;243;p32"/>
          <p:cNvSpPr txBox="1"/>
          <p:nvPr/>
        </p:nvSpPr>
        <p:spPr>
          <a:xfrm>
            <a:off x="466638" y="3053900"/>
            <a:ext cx="1799100" cy="4023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GB" sz="1800" u="sng">
                <a:solidFill>
                  <a:srgbClr val="1C4587"/>
                </a:solidFill>
                <a:latin typeface="Impact"/>
                <a:ea typeface="Impact"/>
                <a:cs typeface="Impact"/>
                <a:sym typeface="Impact"/>
              </a:rPr>
              <a:t>Year 5</a:t>
            </a:r>
            <a:endParaRPr sz="1800" u="sng">
              <a:solidFill>
                <a:srgbClr val="1C4587"/>
              </a:solidFill>
              <a:latin typeface="Impact"/>
              <a:ea typeface="Impact"/>
              <a:cs typeface="Impact"/>
              <a:sym typeface="Impact"/>
            </a:endParaRPr>
          </a:p>
          <a:p>
            <a:pPr indent="0" lvl="0" marL="0" rtl="0" algn="l">
              <a:spcBef>
                <a:spcPts val="0"/>
              </a:spcBef>
              <a:spcAft>
                <a:spcPts val="0"/>
              </a:spcAft>
              <a:buClr>
                <a:schemeClr val="dk1"/>
              </a:buClr>
              <a:buSzPts val="1100"/>
              <a:buFont typeface="Arial"/>
              <a:buNone/>
            </a:pPr>
            <a:r>
              <a:rPr lang="en-GB" sz="1800" u="sng">
                <a:solidFill>
                  <a:srgbClr val="1C4587"/>
                </a:solidFill>
                <a:latin typeface="Calibri"/>
                <a:ea typeface="Calibri"/>
                <a:cs typeface="Calibri"/>
                <a:sym typeface="Calibri"/>
              </a:rPr>
              <a:t>Key Dates</a:t>
            </a:r>
            <a:endParaRPr sz="1800">
              <a:solidFill>
                <a:schemeClr val="dk2"/>
              </a:solidFill>
            </a:endParaRPr>
          </a:p>
        </p:txBody>
      </p:sp>
      <p:sp>
        <p:nvSpPr>
          <p:cNvPr id="244" name="Google Shape;244;p32"/>
          <p:cNvSpPr txBox="1"/>
          <p:nvPr/>
        </p:nvSpPr>
        <p:spPr>
          <a:xfrm>
            <a:off x="456213" y="5058650"/>
            <a:ext cx="2806800" cy="879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800" u="sng">
                <a:solidFill>
                  <a:srgbClr val="1C4587"/>
                </a:solidFill>
                <a:latin typeface="Impact"/>
                <a:ea typeface="Impact"/>
                <a:cs typeface="Impact"/>
                <a:sym typeface="Impact"/>
              </a:rPr>
              <a:t>Year 6 </a:t>
            </a:r>
            <a:endParaRPr sz="1800" u="sng">
              <a:solidFill>
                <a:srgbClr val="1C4587"/>
              </a:solidFill>
              <a:latin typeface="Impact"/>
              <a:ea typeface="Impact"/>
              <a:cs typeface="Impact"/>
              <a:sym typeface="Impact"/>
            </a:endParaRPr>
          </a:p>
          <a:p>
            <a:pPr indent="0" lvl="0" marL="0" rtl="0" algn="l">
              <a:spcBef>
                <a:spcPts val="0"/>
              </a:spcBef>
              <a:spcAft>
                <a:spcPts val="0"/>
              </a:spcAft>
              <a:buNone/>
            </a:pPr>
            <a:r>
              <a:rPr lang="en-GB" sz="1800" u="sng">
                <a:solidFill>
                  <a:srgbClr val="1C4587"/>
                </a:solidFill>
                <a:latin typeface="Calibri"/>
                <a:ea typeface="Calibri"/>
                <a:cs typeface="Calibri"/>
                <a:sym typeface="Calibri"/>
              </a:rPr>
              <a:t>Key Dates</a:t>
            </a:r>
            <a:endParaRPr sz="1800" u="sng">
              <a:solidFill>
                <a:srgbClr val="1C4587"/>
              </a:solidFill>
              <a:latin typeface="Calibri"/>
              <a:ea typeface="Calibri"/>
              <a:cs typeface="Calibri"/>
              <a:sym typeface="Calibri"/>
            </a:endParaRPr>
          </a:p>
        </p:txBody>
      </p:sp>
      <p:pic>
        <p:nvPicPr>
          <p:cNvPr id="245" name="Google Shape;245;p32"/>
          <p:cNvPicPr preferRelativeResize="0"/>
          <p:nvPr/>
        </p:nvPicPr>
        <p:blipFill>
          <a:blip r:embed="rId3">
            <a:alphaModFix/>
          </a:blip>
          <a:stretch>
            <a:fillRect/>
          </a:stretch>
        </p:blipFill>
        <p:spPr>
          <a:xfrm>
            <a:off x="160075" y="152400"/>
            <a:ext cx="7391526" cy="10377601"/>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1C4587"/>
        </a:solidFill>
      </p:bgPr>
    </p:bg>
    <p:spTree>
      <p:nvGrpSpPr>
        <p:cNvPr id="249" name="Shape 249"/>
        <p:cNvGrpSpPr/>
        <p:nvPr/>
      </p:nvGrpSpPr>
      <p:grpSpPr>
        <a:xfrm>
          <a:off x="0" y="0"/>
          <a:ext cx="0" cy="0"/>
          <a:chOff x="0" y="0"/>
          <a:chExt cx="0" cy="0"/>
        </a:xfrm>
      </p:grpSpPr>
      <p:sp>
        <p:nvSpPr>
          <p:cNvPr id="250" name="Google Shape;250;p33"/>
          <p:cNvSpPr txBox="1"/>
          <p:nvPr/>
        </p:nvSpPr>
        <p:spPr>
          <a:xfrm>
            <a:off x="466638" y="3053900"/>
            <a:ext cx="1799100" cy="4023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GB" sz="1800" u="sng">
                <a:solidFill>
                  <a:srgbClr val="1C4587"/>
                </a:solidFill>
                <a:latin typeface="Impact"/>
                <a:ea typeface="Impact"/>
                <a:cs typeface="Impact"/>
                <a:sym typeface="Impact"/>
              </a:rPr>
              <a:t>Year 5</a:t>
            </a:r>
            <a:endParaRPr sz="1800" u="sng">
              <a:solidFill>
                <a:srgbClr val="1C4587"/>
              </a:solidFill>
              <a:latin typeface="Impact"/>
              <a:ea typeface="Impact"/>
              <a:cs typeface="Impact"/>
              <a:sym typeface="Impact"/>
            </a:endParaRPr>
          </a:p>
          <a:p>
            <a:pPr indent="0" lvl="0" marL="0" rtl="0" algn="l">
              <a:spcBef>
                <a:spcPts val="0"/>
              </a:spcBef>
              <a:spcAft>
                <a:spcPts val="0"/>
              </a:spcAft>
              <a:buClr>
                <a:schemeClr val="dk1"/>
              </a:buClr>
              <a:buSzPts val="1100"/>
              <a:buFont typeface="Arial"/>
              <a:buNone/>
            </a:pPr>
            <a:r>
              <a:rPr lang="en-GB" sz="1800" u="sng">
                <a:solidFill>
                  <a:srgbClr val="1C4587"/>
                </a:solidFill>
                <a:latin typeface="Calibri"/>
                <a:ea typeface="Calibri"/>
                <a:cs typeface="Calibri"/>
                <a:sym typeface="Calibri"/>
              </a:rPr>
              <a:t>Key Dates</a:t>
            </a:r>
            <a:endParaRPr sz="1800">
              <a:solidFill>
                <a:schemeClr val="dk2"/>
              </a:solidFill>
            </a:endParaRPr>
          </a:p>
        </p:txBody>
      </p:sp>
      <p:sp>
        <p:nvSpPr>
          <p:cNvPr id="251" name="Google Shape;251;p33"/>
          <p:cNvSpPr txBox="1"/>
          <p:nvPr/>
        </p:nvSpPr>
        <p:spPr>
          <a:xfrm>
            <a:off x="456213" y="5058650"/>
            <a:ext cx="2806800" cy="879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800" u="sng">
                <a:solidFill>
                  <a:srgbClr val="1C4587"/>
                </a:solidFill>
                <a:latin typeface="Impact"/>
                <a:ea typeface="Impact"/>
                <a:cs typeface="Impact"/>
                <a:sym typeface="Impact"/>
              </a:rPr>
              <a:t>Year 6 </a:t>
            </a:r>
            <a:endParaRPr sz="1800" u="sng">
              <a:solidFill>
                <a:srgbClr val="1C4587"/>
              </a:solidFill>
              <a:latin typeface="Impact"/>
              <a:ea typeface="Impact"/>
              <a:cs typeface="Impact"/>
              <a:sym typeface="Impact"/>
            </a:endParaRPr>
          </a:p>
          <a:p>
            <a:pPr indent="0" lvl="0" marL="0" rtl="0" algn="l">
              <a:spcBef>
                <a:spcPts val="0"/>
              </a:spcBef>
              <a:spcAft>
                <a:spcPts val="0"/>
              </a:spcAft>
              <a:buNone/>
            </a:pPr>
            <a:r>
              <a:rPr lang="en-GB" sz="1800" u="sng">
                <a:solidFill>
                  <a:srgbClr val="1C4587"/>
                </a:solidFill>
                <a:latin typeface="Calibri"/>
                <a:ea typeface="Calibri"/>
                <a:cs typeface="Calibri"/>
                <a:sym typeface="Calibri"/>
              </a:rPr>
              <a:t>Key Dates</a:t>
            </a:r>
            <a:endParaRPr sz="1800" u="sng">
              <a:solidFill>
                <a:srgbClr val="1C4587"/>
              </a:solidFill>
              <a:latin typeface="Calibri"/>
              <a:ea typeface="Calibri"/>
              <a:cs typeface="Calibri"/>
              <a:sym typeface="Calibri"/>
            </a:endParaRPr>
          </a:p>
        </p:txBody>
      </p:sp>
      <p:pic>
        <p:nvPicPr>
          <p:cNvPr id="252" name="Google Shape;252;p33"/>
          <p:cNvPicPr preferRelativeResize="0"/>
          <p:nvPr/>
        </p:nvPicPr>
        <p:blipFill>
          <a:blip r:embed="rId3">
            <a:alphaModFix/>
          </a:blip>
          <a:stretch>
            <a:fillRect/>
          </a:stretch>
        </p:blipFill>
        <p:spPr>
          <a:xfrm>
            <a:off x="239675" y="201388"/>
            <a:ext cx="7224650" cy="10289225"/>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