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10692000" cx="7704000"/>
  <p:notesSz cx="6858000" cy="9144000"/>
  <p:embeddedFontLst>
    <p:embeddedFont>
      <p:font typeface="PT Sans"/>
      <p:regular r:id="rId23"/>
      <p:bold r:id="rId24"/>
      <p:italic r:id="rId25"/>
      <p:boldItalic r:id="rId26"/>
    </p:embeddedFont>
    <p:embeddedFont>
      <p:font typeface="Comfortaa"/>
      <p:regular r:id="rId27"/>
      <p:bold r:id="rId28"/>
    </p:embeddedFont>
    <p:embeddedFont>
      <p:font typeface="Century Gothic"/>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6690">
          <p15:clr>
            <a:srgbClr val="747775"/>
          </p15:clr>
        </p15:guide>
        <p15:guide id="2" orient="horz" pos="113">
          <p15:clr>
            <a:srgbClr val="747775"/>
          </p15:clr>
        </p15:guide>
        <p15:guide id="3" orient="horz" pos="209">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6690" orient="horz"/>
        <p:guide pos="113" orient="horz"/>
        <p:guide pos="209"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PTSans-bold.fntdata"/><Relationship Id="rId23" Type="http://schemas.openxmlformats.org/officeDocument/2006/relationships/font" Target="fonts/PTSans-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PTSans-boldItalic.fntdata"/><Relationship Id="rId25" Type="http://schemas.openxmlformats.org/officeDocument/2006/relationships/font" Target="fonts/PTSans-italic.fntdata"/><Relationship Id="rId28" Type="http://schemas.openxmlformats.org/officeDocument/2006/relationships/font" Target="fonts/Comfortaa-bold.fntdata"/><Relationship Id="rId27" Type="http://schemas.openxmlformats.org/officeDocument/2006/relationships/font" Target="fonts/Comfortaa-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enturyGothic-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italic.fntdata"/><Relationship Id="rId30" Type="http://schemas.openxmlformats.org/officeDocument/2006/relationships/font" Target="fonts/CenturyGothic-bold.fntdata"/><Relationship Id="rId11" Type="http://schemas.openxmlformats.org/officeDocument/2006/relationships/slide" Target="slides/slide6.xml"/><Relationship Id="rId10" Type="http://schemas.openxmlformats.org/officeDocument/2006/relationships/slide" Target="slides/slide5.xml"/><Relationship Id="rId32" Type="http://schemas.openxmlformats.org/officeDocument/2006/relationships/font" Target="fonts/CenturyGothic-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28b6f0904ac_0_9: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28b6f0904ac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37a546104cc_0_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37a546104cc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703cce53ea_0_7: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3703cce53ea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33dca5c1514_0_3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33dca5c1514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14da24842c_0_10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14da24842c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314da24842c_0_9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314da24842c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14da24842c_0_9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314da24842c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314da24842c_0_8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314da24842c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314da24842c_0_8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314da24842c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314da24842c_0_7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314da24842c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14da24842c_0_7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314da24842c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14da24842c_0_11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314da24842c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37bba9c048e_0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37bba9c048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37ddb5a1b9b_0_16: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37ddb5a1b9b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37b9f7f5e51_0_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37b9f7f5e51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37bba9c048e_0_19: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37bba9c048e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37bba9c048e_0_12: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37bba9c048e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262620" y="1547778"/>
            <a:ext cx="7178700" cy="426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62613" y="5891409"/>
            <a:ext cx="7178700" cy="1647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262613" y="4471058"/>
            <a:ext cx="7178700" cy="17499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262613" y="2395696"/>
            <a:ext cx="7178700" cy="7101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262613" y="2395696"/>
            <a:ext cx="3369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071392" y="2395696"/>
            <a:ext cx="3369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262613" y="1154948"/>
            <a:ext cx="2365800" cy="15708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262613" y="2888617"/>
            <a:ext cx="2365800" cy="66090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13045" y="935745"/>
            <a:ext cx="5364900" cy="8503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3852000" y="-260"/>
            <a:ext cx="3852000" cy="10692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23689" y="2563450"/>
            <a:ext cx="3408300" cy="3081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23689" y="5826865"/>
            <a:ext cx="3408300" cy="25674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161626" y="1505164"/>
            <a:ext cx="3232800" cy="76812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262613" y="8794266"/>
            <a:ext cx="5054100" cy="12579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262613" y="2299346"/>
            <a:ext cx="7178700" cy="4081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262613" y="6552657"/>
            <a:ext cx="7178700" cy="2703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529650" y="569252"/>
            <a:ext cx="6644700" cy="2066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2" name="Google Shape;52;p13"/>
          <p:cNvSpPr txBox="1"/>
          <p:nvPr>
            <p:ph idx="1" type="body"/>
          </p:nvPr>
        </p:nvSpPr>
        <p:spPr>
          <a:xfrm>
            <a:off x="529650" y="2846250"/>
            <a:ext cx="6644700" cy="67839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53" name="Google Shape;53;p13"/>
          <p:cNvSpPr txBox="1"/>
          <p:nvPr>
            <p:ph idx="10" type="dt"/>
          </p:nvPr>
        </p:nvSpPr>
        <p:spPr>
          <a:xfrm>
            <a:off x="529650" y="9909902"/>
            <a:ext cx="1733400" cy="569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4" name="Google Shape;54;p13"/>
          <p:cNvSpPr txBox="1"/>
          <p:nvPr>
            <p:ph idx="11" type="ftr"/>
          </p:nvPr>
        </p:nvSpPr>
        <p:spPr>
          <a:xfrm>
            <a:off x="2551950" y="9909902"/>
            <a:ext cx="2600100" cy="569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5" name="Google Shape;55;p13"/>
          <p:cNvSpPr txBox="1"/>
          <p:nvPr>
            <p:ph idx="12" type="sldNum"/>
          </p:nvPr>
        </p:nvSpPr>
        <p:spPr>
          <a:xfrm>
            <a:off x="5440950" y="9909902"/>
            <a:ext cx="1733400" cy="569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62613" y="925091"/>
            <a:ext cx="7178700" cy="11904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262613" y="2395696"/>
            <a:ext cx="7178700" cy="7101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7138212" y="9693616"/>
            <a:ext cx="462300" cy="8181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hyperlink" Target="https://docs.google.com/document/d/1BwDgPGCXDgiOlxX3U3atge_0829wppnb/edit?usp=sharing&amp;ouid=101497888946924776290&amp;rtpof=true&amp;sd=true" TargetMode="External"/><Relationship Id="rId5" Type="http://schemas.openxmlformats.org/officeDocument/2006/relationships/image" Target="../media/image6.png"/><Relationship Id="rId6" Type="http://schemas.openxmlformats.org/officeDocument/2006/relationships/hyperlink" Target="https://docs.google.com/document/d/1HX_WGP_L6b1JLgZh0fmSZCbVXjuh9wrjRxm11P9hNBA/edit?usp=sharing"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hyperlink" Target="https://docs.google.com/document/d/1RENd2URUQbAjQ1FCuUuHQQH7tMu3mH3cZfiGKVjstJY/edit?usp=sharing" TargetMode="External"/><Relationship Id="rId6" Type="http://schemas.openxmlformats.org/officeDocument/2006/relationships/image" Target="../media/image7.png"/><Relationship Id="rId7" Type="http://schemas.openxmlformats.org/officeDocument/2006/relationships/image" Target="../media/image4.png"/><Relationship Id="rId8"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hyperlink" Target="https://www.runseries.co.uk/run-reigate-2025/"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us02web.zoom.us/meeting/register/yKSmdR6YSwiweMSV11hQSQ" TargetMode="External"/><Relationship Id="rId4" Type="http://schemas.openxmlformats.org/officeDocument/2006/relationships/hyperlink" Target="https://docs.google.com/document/d/1KMNTObWTjrBNMiVFsxC1pZSu-0BxLobo-XHtItTQ-sg/edit?usp=sharing" TargetMode="External"/><Relationship Id="rId5" Type="http://schemas.openxmlformats.org/officeDocument/2006/relationships/hyperlink" Target="https://docs.google.com/forms/d/e/1FAIpQLScAHZyRyIjQhuM2XU0jAc4X8ZI67ScZNIvXueMSUUKESOBh7A/viewform?usp=sharing&amp;ouid=107910216940413691304" TargetMode="External"/><Relationship Id="rId6" Type="http://schemas.openxmlformats.org/officeDocument/2006/relationships/hyperlink" Target="https://docs.google.com/document/d/1Sxj0ubqZLmiehdKFQJ_Um-2ORdGifGB8/edit?usp=sharing&amp;ouid=113750978455465095145&amp;rtpof=true&amp;sd=true" TargetMode="External"/><Relationship Id="rId7" Type="http://schemas.openxmlformats.org/officeDocument/2006/relationships/image" Target="../media/image2.png"/><Relationship Id="rId8" Type="http://schemas.openxmlformats.org/officeDocument/2006/relationships/hyperlink" Target="https://docs.google.com/spreadsheets/d/1YbLjvdu4qBx5Dr5LO0R5hwfy2TnYZiqHncAT6DIHDfE/edit?usp=sharin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hyperlink" Target="https://docs.google.com/document/d/1ZVjz0-MLT-G3qTr6T5SoZfyT3SVJpyCFHmqRs3voyz0/edit?usp=sharing" TargetMode="External"/><Relationship Id="rId5" Type="http://schemas.openxmlformats.org/officeDocument/2006/relationships/hyperlink" Target="https://docs.google.com/presentation/d/1CfsNT_frFVB5YREWr5TDhmDhB8ZaINDbCopqFdq55jc/edit?usp=sharing"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hyperlink" Target="https://docs.google.com/document/d/1wnM1FwvrwqghwduskpxlZZwX2FznZm1nJ9kOm_r0MVc/edit?usp=sharing" TargetMode="External"/><Relationship Id="rId5" Type="http://schemas.openxmlformats.org/officeDocument/2006/relationships/hyperlink" Target="https://docs.google.com/document/d/1QZR53opO2QN0QLaDhr7ZitKSYqfaIc3AkEGbP9PQt4A/edit?usp=sharing" TargetMode="External"/><Relationship Id="rId6" Type="http://schemas.openxmlformats.org/officeDocument/2006/relationships/hyperlink" Target="https://docs.google.com/presentation/d/1-Wq6fsEYHLYzvUTf_GX3zOn7FgX3NyY9K8Jinv7sqyM/edit?usp=sharing"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hyperlink" Target="https://docs.google.com/document/d/1aqPfDMJKZzXFLKqD628ovb5onFEc5tHftYOPxMLtvOA/edit?usp=sharing" TargetMode="External"/><Relationship Id="rId5" Type="http://schemas.openxmlformats.org/officeDocument/2006/relationships/hyperlink" Target="https://docs.google.com/document/d/1P1m4SrdZJMnSmwq80FMe-bD5tYQdBrKgYnAyAVLdRoo/edit?tab=t.0" TargetMode="External"/><Relationship Id="rId6" Type="http://schemas.openxmlformats.org/officeDocument/2006/relationships/hyperlink" Target="https://docs.google.com/presentation/d/1XWV7wTmJEihAbXYmEHX0_kXsG2RZZWa522EGu3KCoew/edit?usp=sharing" TargetMode="External"/><Relationship Id="rId7" Type="http://schemas.openxmlformats.org/officeDocument/2006/relationships/hyperlink" Target="https://us02web.zoom.us/rec/share/PPAhiUqdkOilM35VYURUfOKJiFTD4SOgL0ejEuqb1GvAZfu8VqxuqtK7iutVUYAv.ssCX82J7v0zaiRww"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hyperlink" Target="https://docs.google.com/document/d/1e_3PoO66tPKCcFCMymExnsis_ccpJ7fDdyvwENunW_Y/edit?usp=sharing" TargetMode="External"/><Relationship Id="rId5" Type="http://schemas.openxmlformats.org/officeDocument/2006/relationships/hyperlink" Target="https://docs.google.com/document/d/1C2Uz2Ux2lqritKJUdtPw2vsE28Ao1ghiEAGqZu4y83I/edit?usp=sharing" TargetMode="External"/><Relationship Id="rId6" Type="http://schemas.openxmlformats.org/officeDocument/2006/relationships/hyperlink" Target="https://docs.google.com/document/d/1WzE4sXAq-IOKjaccBdOcPkFIP_G13m_wzoWy3QQ7koo/edit?tab=t.0" TargetMode="External"/><Relationship Id="rId7" Type="http://schemas.openxmlformats.org/officeDocument/2006/relationships/hyperlink" Target="https://docs.google.com/presentation/d/1V5KsLJfNlcgPbObf386uUwHtfozQjoH_O_hi7lRp1tw/edit?usp=sharing" TargetMode="External"/><Relationship Id="rId8" Type="http://schemas.openxmlformats.org/officeDocument/2006/relationships/hyperlink" Target="https://us02web.zoom.us/rec/share/oywKAc-e9rZl47eaYbdvbxgzrVwoVpDLvZoH4Es2ZDeR-Vba5G7xO4wUMD242pva.DvD4fnFUoDIxNV_i"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hyperlink" Target="https://docs.google.com/document/d/1Gc9ZzKOp1KCAwJ2A0U7iLevr06s_CkhxBabMDlPjc9k/edit?usp=sharing" TargetMode="External"/><Relationship Id="rId5" Type="http://schemas.openxmlformats.org/officeDocument/2006/relationships/hyperlink" Target="https://docs.google.com/document/d/1HvM3lgkt8cu0B-0bHjavgS1HBdExKut3UmOQ2WezWio/edit?usp=sharing" TargetMode="External"/><Relationship Id="rId6" Type="http://schemas.openxmlformats.org/officeDocument/2006/relationships/hyperlink" Target="https://docs.google.com/presentation/d/1-Lmz6x6z2bj7YoVEvdDNOxsIHRgIFYcqj5AxRmu4LQM/edit?usp=sharin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hyperlink" Target="https://docs.google.com/document/d/1oCNf6jstNkteZkZXeehwUpnTYgx8b9YfeZrgIlUjBBw/edit?usp=sharing" TargetMode="External"/><Relationship Id="rId9" Type="http://schemas.openxmlformats.org/officeDocument/2006/relationships/hyperlink" Target="https://us02web.zoom.us/rec/share/_bgYtpF-9g6KfZTVCWvIOqsoW6j1kLSraWJ8Z24S9NUMe7k3TzMF4dsDzgtzywr3.OEsk1574gRChLJcD" TargetMode="External"/><Relationship Id="rId5" Type="http://schemas.openxmlformats.org/officeDocument/2006/relationships/hyperlink" Target="https://docs.google.com/document/d/1q2f9bTxwh7RvGbA86KIREFGWdBcHmGKAd5x8guYANNY/edit?usp=sharing" TargetMode="External"/><Relationship Id="rId6" Type="http://schemas.openxmlformats.org/officeDocument/2006/relationships/hyperlink" Target="https://docs.google.com/document/d/1qliHKrKzbRGbQqtn4jFM4swBUQA5D9dN/edit?usp=sharing&amp;ouid=113750978455465095145&amp;rtpof=true&amp;sd=true" TargetMode="External"/><Relationship Id="rId7" Type="http://schemas.openxmlformats.org/officeDocument/2006/relationships/hyperlink" Target="https://docs.google.com/document/d/16ZRvvThEyhiE5IOh_wVlGYZZjG-I1HQ8prQFkTtAv3s/edit?usp=sharing" TargetMode="External"/><Relationship Id="rId8" Type="http://schemas.openxmlformats.org/officeDocument/2006/relationships/hyperlink" Target="https://docs.google.com/presentation/d/1VBUKU-dhfJtQJ9nWo3PV8WasGS-Mwq9MMemtuoD8XpE/edit?usp=sharin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hyperlink" Target="https://docs.google.com/document/d/1j626Z60PCVTq6laUlqmqBAekUBeO4sRFs7wwvyuwhtg/edit?usp=sharing" TargetMode="External"/><Relationship Id="rId5" Type="http://schemas.openxmlformats.org/officeDocument/2006/relationships/hyperlink" Target="https://docs.google.com/document/d/1sIMEi5AfOfxkLTzk7TpprDquGZ05OMttlf3e4ezZIw4/edit?usp=sharing" TargetMode="External"/><Relationship Id="rId6" Type="http://schemas.openxmlformats.org/officeDocument/2006/relationships/hyperlink" Target="https://docs.google.com/document/d/1P-NyIKARKWd0SePsC3EKXJ3byODvVGGdbUAlHr12P4Y/edit?usp=sharing" TargetMode="External"/><Relationship Id="rId7" Type="http://schemas.openxmlformats.org/officeDocument/2006/relationships/hyperlink" Target="https://docs.google.com/presentation/d/194oWcaI2JmR4xstU5PsDoL4yGfy88Zr3XXoqtWS2zog/edit?usp=sharing" TargetMode="External"/><Relationship Id="rId8" Type="http://schemas.openxmlformats.org/officeDocument/2006/relationships/hyperlink" Target="https://us02web.zoom.us/rec/share/PuVJnDJdE-mDo3ieRCgDxnkmiigXcwRsle_fGUHYzf2782GVe7FEt_4KnRaVQuhY.JcR7T5u72kk8A_BO" TargetMode="External"/></Relationships>
</file>

<file path=ppt/slides/_rels/slide12.xml.rels><?xml version="1.0" encoding="UTF-8" standalone="yes"?><Relationships xmlns="http://schemas.openxmlformats.org/package/2006/relationships"><Relationship Id="rId11" Type="http://schemas.openxmlformats.org/officeDocument/2006/relationships/hyperlink" Target="https://us02web.zoom.us/rec/share/PuVJnDJdE-mDo3ieRCgDxnkmiigXcwRsle_fGUHYzf2782GVe7FEt_4KnRaVQuhY.JcR7T5u72kk8A_BO" TargetMode="External"/><Relationship Id="rId10" Type="http://schemas.openxmlformats.org/officeDocument/2006/relationships/hyperlink" Target="https://docs.google.com/presentation/d/1FMKwLOlkR6ZSaWvh1iz2_uAvXrUtYQ5WFyW-b48FzAQ/edit?usp=sharing" TargetMode="External"/><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hyperlink" Target="https://docs.google.com/document/d/1rbR-fkKVD7PFt3asCFZ7U9sD5W_asCgeLsDfJVp8nq4/edit?usp=sharing" TargetMode="External"/><Relationship Id="rId9" Type="http://schemas.openxmlformats.org/officeDocument/2006/relationships/hyperlink" Target="https://docs.google.com/document/d/15rHVH3yaJiWynJ17CDc5QZyr8nB_RT9uYQxlooJ8GuQ/edit?usp=sharing" TargetMode="External"/><Relationship Id="rId5" Type="http://schemas.openxmlformats.org/officeDocument/2006/relationships/hyperlink" Target="https://docs.google.com/document/d/1GkMHlOxDePo3KZ6l4OEfwdTLECQBGZiYUt9RMyA5ANw/edit?usp=sharing" TargetMode="External"/><Relationship Id="rId6" Type="http://schemas.openxmlformats.org/officeDocument/2006/relationships/hyperlink" Target="https://docs.google.com/document/d/1GkMHlOxDePo3KZ6l4OEfwdTLECQBGZiYUt9RMyA5ANw/edit?usp=sharing" TargetMode="External"/><Relationship Id="rId7" Type="http://schemas.openxmlformats.org/officeDocument/2006/relationships/hyperlink" Target="https://docs.google.com/document/d/1GkMHlOxDePo3KZ6l4OEfwdTLECQBGZiYUt9RMyA5ANw/edit?usp=sharing" TargetMode="External"/><Relationship Id="rId8" Type="http://schemas.openxmlformats.org/officeDocument/2006/relationships/hyperlink" Target="https://docs.google.com/document/d/1xyCTlj-ccnISg3R8gLw_W4pZRTSpNZsPZbCMMCw9w8E/edit?usp=sharin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0.png"/><Relationship Id="rId4" Type="http://schemas.openxmlformats.org/officeDocument/2006/relationships/hyperlink" Target="https://docs.google.com/document/d/1ULmpvr0ri4s0hC4FgQJo0BHDNum0cAjTjTO8zuv9pFo/edit?usp=sharin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hyperlink" Target="https://docs.google.com/forms/d/e/1FAIpQLScAHZyRyIjQhuM2XU0jAc4X8ZI67ScZNIvXueMSUUKESOBh7A/viewform?usp=sharing&amp;ouid=107910216940413691304"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59" name="Shape 59"/>
        <p:cNvGrpSpPr/>
        <p:nvPr/>
      </p:nvGrpSpPr>
      <p:grpSpPr>
        <a:xfrm>
          <a:off x="0" y="0"/>
          <a:ext cx="0" cy="0"/>
          <a:chOff x="0" y="0"/>
          <a:chExt cx="0" cy="0"/>
        </a:xfrm>
      </p:grpSpPr>
      <p:sp>
        <p:nvSpPr>
          <p:cNvPr id="60" name="Google Shape;60;p14"/>
          <p:cNvSpPr txBox="1"/>
          <p:nvPr/>
        </p:nvSpPr>
        <p:spPr>
          <a:xfrm>
            <a:off x="493500" y="2719125"/>
            <a:ext cx="47100" cy="3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
        <p:nvSpPr>
          <p:cNvPr id="61" name="Google Shape;61;p14"/>
          <p:cNvSpPr/>
          <p:nvPr/>
        </p:nvSpPr>
        <p:spPr>
          <a:xfrm>
            <a:off x="141300" y="75900"/>
            <a:ext cx="7421400" cy="1281600"/>
          </a:xfrm>
          <a:prstGeom prst="rect">
            <a:avLst/>
          </a:prstGeom>
          <a:solidFill>
            <a:schemeClr val="lt1"/>
          </a:solidFill>
          <a:ln cap="flat" cmpd="sng" w="11430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C4587"/>
              </a:solidFill>
            </a:endParaRPr>
          </a:p>
        </p:txBody>
      </p:sp>
      <p:sp>
        <p:nvSpPr>
          <p:cNvPr id="62" name="Google Shape;62;p14"/>
          <p:cNvSpPr txBox="1"/>
          <p:nvPr/>
        </p:nvSpPr>
        <p:spPr>
          <a:xfrm>
            <a:off x="66150" y="246900"/>
            <a:ext cx="3636000" cy="97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5000">
                <a:solidFill>
                  <a:srgbClr val="1C4587"/>
                </a:solidFill>
                <a:highlight>
                  <a:srgbClr val="FFFFFF"/>
                </a:highlight>
                <a:latin typeface="Impact"/>
                <a:ea typeface="Impact"/>
                <a:cs typeface="Impact"/>
                <a:sym typeface="Impact"/>
              </a:rPr>
              <a:t>Newsflash</a:t>
            </a:r>
            <a:endParaRPr sz="1900">
              <a:solidFill>
                <a:srgbClr val="1C4587"/>
              </a:solidFill>
              <a:highlight>
                <a:srgbClr val="FFFFFF"/>
              </a:highlight>
              <a:latin typeface="Impact"/>
              <a:ea typeface="Impact"/>
              <a:cs typeface="Impact"/>
              <a:sym typeface="Impact"/>
            </a:endParaRPr>
          </a:p>
        </p:txBody>
      </p:sp>
      <p:pic>
        <p:nvPicPr>
          <p:cNvPr id="63" name="Google Shape;63;p14"/>
          <p:cNvPicPr preferRelativeResize="0"/>
          <p:nvPr/>
        </p:nvPicPr>
        <p:blipFill>
          <a:blip r:embed="rId3">
            <a:alphaModFix/>
          </a:blip>
          <a:stretch>
            <a:fillRect/>
          </a:stretch>
        </p:blipFill>
        <p:spPr>
          <a:xfrm>
            <a:off x="3805576" y="204625"/>
            <a:ext cx="3584198" cy="970800"/>
          </a:xfrm>
          <a:prstGeom prst="rect">
            <a:avLst/>
          </a:prstGeom>
          <a:solidFill>
            <a:schemeClr val="lt1"/>
          </a:solidFill>
          <a:ln>
            <a:noFill/>
          </a:ln>
        </p:spPr>
      </p:pic>
      <p:sp>
        <p:nvSpPr>
          <p:cNvPr id="64" name="Google Shape;64;p14"/>
          <p:cNvSpPr txBox="1"/>
          <p:nvPr/>
        </p:nvSpPr>
        <p:spPr>
          <a:xfrm>
            <a:off x="107700" y="911400"/>
            <a:ext cx="3552900" cy="44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1300">
                <a:solidFill>
                  <a:schemeClr val="dk1"/>
                </a:solidFill>
              </a:rPr>
              <a:t>12th September 2025</a:t>
            </a:r>
            <a:endParaRPr sz="1800">
              <a:solidFill>
                <a:schemeClr val="dk2"/>
              </a:solidFill>
            </a:endParaRPr>
          </a:p>
        </p:txBody>
      </p:sp>
      <p:sp>
        <p:nvSpPr>
          <p:cNvPr id="65" name="Google Shape;65;p14"/>
          <p:cNvSpPr txBox="1"/>
          <p:nvPr/>
        </p:nvSpPr>
        <p:spPr>
          <a:xfrm>
            <a:off x="141300" y="8182125"/>
            <a:ext cx="4630200" cy="2357400"/>
          </a:xfrm>
          <a:prstGeom prst="rect">
            <a:avLst/>
          </a:prstGeom>
          <a:solidFill>
            <a:srgbClr val="FFF2CC"/>
          </a:solidFill>
          <a:ln cap="flat" cmpd="sng" w="76200">
            <a:solidFill>
              <a:srgbClr val="6D9EEB"/>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700" u="sng">
                <a:solidFill>
                  <a:srgbClr val="0B5394"/>
                </a:solidFill>
                <a:latin typeface="Calibri"/>
                <a:ea typeface="Calibri"/>
                <a:cs typeface="Calibri"/>
                <a:sym typeface="Calibri"/>
              </a:rPr>
              <a:t>Wk/beginning 15th September PE Kit  </a:t>
            </a:r>
            <a:endParaRPr b="1" sz="1700" u="sng">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0B5394"/>
                </a:solidFill>
                <a:latin typeface="Calibri"/>
                <a:ea typeface="Calibri"/>
                <a:cs typeface="Calibri"/>
                <a:sym typeface="Calibri"/>
              </a:rPr>
              <a:t>Reception</a:t>
            </a:r>
            <a:r>
              <a:rPr lang="en-GB">
                <a:solidFill>
                  <a:srgbClr val="0B5394"/>
                </a:solidFill>
                <a:latin typeface="Calibri"/>
                <a:ea typeface="Calibri"/>
                <a:cs typeface="Calibri"/>
                <a:sym typeface="Calibri"/>
              </a:rPr>
              <a:t> - Wednesday &amp; Friday</a:t>
            </a:r>
            <a:endParaRPr>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0B5394"/>
                </a:solidFill>
                <a:latin typeface="Calibri"/>
                <a:ea typeface="Calibri"/>
                <a:cs typeface="Calibri"/>
                <a:sym typeface="Calibri"/>
              </a:rPr>
              <a:t>Year 1</a:t>
            </a:r>
            <a:r>
              <a:rPr lang="en-GB">
                <a:solidFill>
                  <a:srgbClr val="0B5394"/>
                </a:solidFill>
                <a:latin typeface="Calibri"/>
                <a:ea typeface="Calibri"/>
                <a:cs typeface="Calibri"/>
                <a:sym typeface="Calibri"/>
              </a:rPr>
              <a:t> - </a:t>
            </a:r>
            <a:r>
              <a:rPr lang="en-GB">
                <a:solidFill>
                  <a:srgbClr val="1C4587"/>
                </a:solidFill>
                <a:latin typeface="Calibri"/>
                <a:ea typeface="Calibri"/>
                <a:cs typeface="Calibri"/>
                <a:sym typeface="Calibri"/>
              </a:rPr>
              <a:t>Tuesday &amp; Wednesday</a:t>
            </a:r>
            <a:endParaRPr>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1C4587"/>
                </a:solidFill>
                <a:latin typeface="Calibri"/>
                <a:ea typeface="Calibri"/>
                <a:cs typeface="Calibri"/>
                <a:sym typeface="Calibri"/>
              </a:rPr>
              <a:t>Year 2</a:t>
            </a:r>
            <a:r>
              <a:rPr lang="en-GB">
                <a:solidFill>
                  <a:srgbClr val="1C4587"/>
                </a:solidFill>
                <a:latin typeface="Calibri"/>
                <a:ea typeface="Calibri"/>
                <a:cs typeface="Calibri"/>
                <a:sym typeface="Calibri"/>
              </a:rPr>
              <a:t> - Tuesday &amp; </a:t>
            </a:r>
            <a:r>
              <a:rPr lang="en-GB">
                <a:solidFill>
                  <a:srgbClr val="0B5394"/>
                </a:solidFill>
                <a:latin typeface="Calibri"/>
                <a:ea typeface="Calibri"/>
                <a:cs typeface="Calibri"/>
                <a:sym typeface="Calibri"/>
              </a:rPr>
              <a:t>Wednesday</a:t>
            </a:r>
            <a:endParaRPr>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1C4587"/>
                </a:solidFill>
                <a:latin typeface="Calibri"/>
                <a:ea typeface="Calibri"/>
                <a:cs typeface="Calibri"/>
                <a:sym typeface="Calibri"/>
              </a:rPr>
              <a:t>Year 3</a:t>
            </a:r>
            <a:r>
              <a:rPr lang="en-GB">
                <a:solidFill>
                  <a:srgbClr val="1C4587"/>
                </a:solidFill>
                <a:latin typeface="Calibri"/>
                <a:ea typeface="Calibri"/>
                <a:cs typeface="Calibri"/>
                <a:sym typeface="Calibri"/>
              </a:rPr>
              <a:t> -</a:t>
            </a:r>
            <a:r>
              <a:rPr lang="en-GB">
                <a:solidFill>
                  <a:srgbClr val="FF0000"/>
                </a:solidFill>
                <a:latin typeface="Calibri"/>
                <a:ea typeface="Calibri"/>
                <a:cs typeface="Calibri"/>
                <a:sym typeface="Calibri"/>
              </a:rPr>
              <a:t> </a:t>
            </a:r>
            <a:r>
              <a:rPr lang="en-GB">
                <a:solidFill>
                  <a:srgbClr val="1C4587"/>
                </a:solidFill>
                <a:latin typeface="Calibri"/>
                <a:ea typeface="Calibri"/>
                <a:cs typeface="Calibri"/>
                <a:sym typeface="Calibri"/>
              </a:rPr>
              <a:t>Tuesday &amp; Thursday </a:t>
            </a:r>
            <a:endParaRPr>
              <a:solidFill>
                <a:srgbClr val="1C4587"/>
              </a:solidFill>
              <a:highlight>
                <a:srgbClr val="1C4587"/>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1C4587"/>
                </a:solidFill>
                <a:latin typeface="Calibri"/>
                <a:ea typeface="Calibri"/>
                <a:cs typeface="Calibri"/>
                <a:sym typeface="Calibri"/>
              </a:rPr>
              <a:t>Year 4</a:t>
            </a:r>
            <a:r>
              <a:rPr lang="en-GB">
                <a:solidFill>
                  <a:srgbClr val="1C4587"/>
                </a:solidFill>
                <a:latin typeface="Calibri"/>
                <a:ea typeface="Calibri"/>
                <a:cs typeface="Calibri"/>
                <a:sym typeface="Calibri"/>
              </a:rPr>
              <a:t> - </a:t>
            </a:r>
            <a:r>
              <a:rPr lang="en-GB">
                <a:solidFill>
                  <a:srgbClr val="1C4587"/>
                </a:solidFill>
                <a:latin typeface="Calibri"/>
                <a:ea typeface="Calibri"/>
                <a:cs typeface="Calibri"/>
                <a:sym typeface="Calibri"/>
              </a:rPr>
              <a:t> Tuesday &amp; Thursday (no PE Tuesday for Mersey &amp; Wye as it is Roman Day - see letter for details)</a:t>
            </a:r>
            <a:endParaRPr>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0B5394"/>
                </a:solidFill>
                <a:latin typeface="Calibri"/>
                <a:ea typeface="Calibri"/>
                <a:cs typeface="Calibri"/>
                <a:sym typeface="Calibri"/>
              </a:rPr>
              <a:t>Year 5</a:t>
            </a:r>
            <a:r>
              <a:rPr lang="en-GB">
                <a:solidFill>
                  <a:srgbClr val="0B5394"/>
                </a:solidFill>
                <a:latin typeface="Calibri"/>
                <a:ea typeface="Calibri"/>
                <a:cs typeface="Calibri"/>
                <a:sym typeface="Calibri"/>
              </a:rPr>
              <a:t> - Monday &amp; Friday</a:t>
            </a:r>
            <a:endParaRPr>
              <a:solidFill>
                <a:srgbClr val="0B5394"/>
              </a:solidFill>
              <a:latin typeface="Calibri"/>
              <a:ea typeface="Calibri"/>
              <a:cs typeface="Calibri"/>
              <a:sym typeface="Calibri"/>
            </a:endParaRPr>
          </a:p>
          <a:p>
            <a:pPr indent="0" lvl="0" marL="0" rtl="0" algn="l">
              <a:spcBef>
                <a:spcPts val="0"/>
              </a:spcBef>
              <a:spcAft>
                <a:spcPts val="0"/>
              </a:spcAft>
              <a:buNone/>
            </a:pPr>
            <a:r>
              <a:rPr b="1" lang="en-GB">
                <a:solidFill>
                  <a:srgbClr val="0B5394"/>
                </a:solidFill>
                <a:latin typeface="Calibri"/>
                <a:ea typeface="Calibri"/>
                <a:cs typeface="Calibri"/>
                <a:sym typeface="Calibri"/>
              </a:rPr>
              <a:t>Year 6</a:t>
            </a:r>
            <a:r>
              <a:rPr lang="en-GB">
                <a:solidFill>
                  <a:srgbClr val="0B5394"/>
                </a:solidFill>
                <a:latin typeface="Calibri"/>
                <a:ea typeface="Calibri"/>
                <a:cs typeface="Calibri"/>
                <a:sym typeface="Calibri"/>
              </a:rPr>
              <a:t> - </a:t>
            </a:r>
            <a:r>
              <a:rPr lang="en-GB">
                <a:solidFill>
                  <a:srgbClr val="0B5394"/>
                </a:solidFill>
                <a:latin typeface="Calibri"/>
                <a:ea typeface="Calibri"/>
                <a:cs typeface="Calibri"/>
                <a:sym typeface="Calibri"/>
              </a:rPr>
              <a:t>Wednesday &amp; Friday  (swimming kit for Wednesday)</a:t>
            </a:r>
            <a:endParaRPr sz="1600">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b="1" sz="1600">
              <a:solidFill>
                <a:srgbClr val="0B5394"/>
              </a:solidFill>
              <a:latin typeface="Calibri"/>
              <a:ea typeface="Calibri"/>
              <a:cs typeface="Calibri"/>
              <a:sym typeface="Calibri"/>
            </a:endParaRPr>
          </a:p>
        </p:txBody>
      </p:sp>
      <p:sp>
        <p:nvSpPr>
          <p:cNvPr id="66" name="Google Shape;66;p14"/>
          <p:cNvSpPr txBox="1"/>
          <p:nvPr/>
        </p:nvSpPr>
        <p:spPr>
          <a:xfrm>
            <a:off x="147275" y="1442323"/>
            <a:ext cx="7348800" cy="2357400"/>
          </a:xfrm>
          <a:prstGeom prst="rect">
            <a:avLst/>
          </a:prstGeom>
          <a:solidFill>
            <a:srgbClr val="D9EAD3"/>
          </a:solidFill>
          <a:ln>
            <a:noFill/>
          </a:ln>
        </p:spPr>
        <p:txBody>
          <a:bodyPr anchorCtr="0" anchor="t" bIns="91425" lIns="91425" spcFirstLastPara="1" rIns="91425" wrap="square" tIns="91425">
            <a:noAutofit/>
          </a:bodyPr>
          <a:lstStyle/>
          <a:p>
            <a:pPr indent="0" lvl="0" marL="0" rtl="0" algn="ctr">
              <a:lnSpc>
                <a:spcPct val="115000"/>
              </a:lnSpc>
              <a:spcBef>
                <a:spcPts val="1000"/>
              </a:spcBef>
              <a:spcAft>
                <a:spcPts val="0"/>
              </a:spcAft>
              <a:buNone/>
            </a:pPr>
            <a:r>
              <a:rPr b="1" lang="en-GB" sz="1700">
                <a:solidFill>
                  <a:srgbClr val="1C4587"/>
                </a:solidFill>
                <a:highlight>
                  <a:srgbClr val="D9EAD3"/>
                </a:highlight>
                <a:latin typeface="Calibri"/>
                <a:ea typeface="Calibri"/>
                <a:cs typeface="Calibri"/>
                <a:sym typeface="Calibri"/>
              </a:rPr>
              <a:t>Summer Reading Challenge – Celebration Assembly</a:t>
            </a:r>
            <a:br>
              <a:rPr b="1" lang="en-GB" sz="1500">
                <a:solidFill>
                  <a:srgbClr val="1C4587"/>
                </a:solidFill>
                <a:highlight>
                  <a:srgbClr val="D9EAD3"/>
                </a:highlight>
                <a:latin typeface="Calibri"/>
                <a:ea typeface="Calibri"/>
                <a:cs typeface="Calibri"/>
                <a:sym typeface="Calibri"/>
              </a:rPr>
            </a:br>
            <a:r>
              <a:rPr lang="en-GB" sz="1500">
                <a:solidFill>
                  <a:srgbClr val="1C4587"/>
                </a:solidFill>
                <a:highlight>
                  <a:srgbClr val="D9EAD3"/>
                </a:highlight>
                <a:latin typeface="Calibri"/>
                <a:ea typeface="Calibri"/>
                <a:cs typeface="Calibri"/>
                <a:sym typeface="Calibri"/>
              </a:rPr>
              <a:t>The Summer Reading Challenge is still live until </a:t>
            </a:r>
            <a:r>
              <a:rPr b="1" lang="en-GB" sz="1500">
                <a:solidFill>
                  <a:srgbClr val="1C4587"/>
                </a:solidFill>
                <a:highlight>
                  <a:srgbClr val="D9EAD3"/>
                </a:highlight>
                <a:latin typeface="Calibri"/>
                <a:ea typeface="Calibri"/>
                <a:cs typeface="Calibri"/>
                <a:sym typeface="Calibri"/>
              </a:rPr>
              <a:t>30th September</a:t>
            </a:r>
            <a:r>
              <a:rPr lang="en-GB" sz="1500">
                <a:solidFill>
                  <a:srgbClr val="1C4587"/>
                </a:solidFill>
                <a:highlight>
                  <a:srgbClr val="D9EAD3"/>
                </a:highlight>
                <a:latin typeface="Calibri"/>
                <a:ea typeface="Calibri"/>
                <a:cs typeface="Calibri"/>
                <a:sym typeface="Calibri"/>
              </a:rPr>
              <a:t>. We are so proud of all the children who have taken part this year!</a:t>
            </a:r>
            <a:endParaRPr sz="1500">
              <a:solidFill>
                <a:srgbClr val="1C4587"/>
              </a:solidFill>
              <a:highlight>
                <a:srgbClr val="D9EAD3"/>
              </a:highlight>
              <a:latin typeface="Calibri"/>
              <a:ea typeface="Calibri"/>
              <a:cs typeface="Calibri"/>
              <a:sym typeface="Calibri"/>
            </a:endParaRPr>
          </a:p>
          <a:p>
            <a:pPr indent="0" lvl="0" marL="0" rtl="0" algn="ctr">
              <a:lnSpc>
                <a:spcPct val="115000"/>
              </a:lnSpc>
              <a:spcBef>
                <a:spcPts val="1000"/>
              </a:spcBef>
              <a:spcAft>
                <a:spcPts val="0"/>
              </a:spcAft>
              <a:buClr>
                <a:schemeClr val="dk1"/>
              </a:buClr>
              <a:buSzPts val="1100"/>
              <a:buFont typeface="Arial"/>
              <a:buNone/>
            </a:pPr>
            <a:r>
              <a:rPr lang="en-GB" sz="1500">
                <a:solidFill>
                  <a:srgbClr val="1C4587"/>
                </a:solidFill>
                <a:highlight>
                  <a:srgbClr val="D9EAD3"/>
                </a:highlight>
                <a:latin typeface="Calibri"/>
                <a:ea typeface="Calibri"/>
                <a:cs typeface="Calibri"/>
                <a:sym typeface="Calibri"/>
              </a:rPr>
              <a:t>To celebrate their achievements, we will be inviting children to bring in and share their certificates in our </a:t>
            </a:r>
            <a:r>
              <a:rPr b="1" lang="en-GB" sz="1500">
                <a:solidFill>
                  <a:srgbClr val="1C4587"/>
                </a:solidFill>
                <a:highlight>
                  <a:srgbClr val="D9EAD3"/>
                </a:highlight>
                <a:latin typeface="Calibri"/>
                <a:ea typeface="Calibri"/>
                <a:cs typeface="Calibri"/>
                <a:sym typeface="Calibri"/>
              </a:rPr>
              <a:t>Celebration Assembly on Friday 3rd October</a:t>
            </a:r>
            <a:r>
              <a:rPr lang="en-GB" sz="1500">
                <a:solidFill>
                  <a:srgbClr val="1C4587"/>
                </a:solidFill>
                <a:highlight>
                  <a:srgbClr val="D9EAD3"/>
                </a:highlight>
                <a:latin typeface="Calibri"/>
                <a:ea typeface="Calibri"/>
                <a:cs typeface="Calibri"/>
                <a:sym typeface="Calibri"/>
              </a:rPr>
              <a:t>.</a:t>
            </a:r>
            <a:endParaRPr sz="1500">
              <a:solidFill>
                <a:srgbClr val="1C4587"/>
              </a:solidFill>
              <a:highlight>
                <a:srgbClr val="D9EAD3"/>
              </a:highlight>
              <a:latin typeface="Calibri"/>
              <a:ea typeface="Calibri"/>
              <a:cs typeface="Calibri"/>
              <a:sym typeface="Calibri"/>
            </a:endParaRPr>
          </a:p>
          <a:p>
            <a:pPr indent="0" lvl="0" marL="0" rtl="0" algn="ctr">
              <a:lnSpc>
                <a:spcPct val="115000"/>
              </a:lnSpc>
              <a:spcBef>
                <a:spcPts val="1000"/>
              </a:spcBef>
              <a:spcAft>
                <a:spcPts val="0"/>
              </a:spcAft>
              <a:buClr>
                <a:schemeClr val="dk1"/>
              </a:buClr>
              <a:buSzPts val="1100"/>
              <a:buFont typeface="Arial"/>
              <a:buNone/>
            </a:pPr>
            <a:r>
              <a:rPr lang="en-GB" sz="1500">
                <a:solidFill>
                  <a:srgbClr val="1C4587"/>
                </a:solidFill>
                <a:highlight>
                  <a:srgbClr val="D9EAD3"/>
                </a:highlight>
                <a:latin typeface="Calibri"/>
                <a:ea typeface="Calibri"/>
                <a:cs typeface="Calibri"/>
                <a:sym typeface="Calibri"/>
              </a:rPr>
              <a:t>If your child has completed the challenge, please ensure they bring their certificate into school by this date so we can celebrate together. Thank you for your support with this. </a:t>
            </a:r>
            <a:endParaRPr sz="1500">
              <a:solidFill>
                <a:srgbClr val="1C4587"/>
              </a:solidFill>
              <a:highlight>
                <a:srgbClr val="D9EAD3"/>
              </a:highlight>
              <a:latin typeface="Calibri"/>
              <a:ea typeface="Calibri"/>
              <a:cs typeface="Calibri"/>
              <a:sym typeface="Calibri"/>
            </a:endParaRPr>
          </a:p>
          <a:p>
            <a:pPr indent="0" lvl="0" marL="0" rtl="0" algn="l">
              <a:spcBef>
                <a:spcPts val="1000"/>
              </a:spcBef>
              <a:spcAft>
                <a:spcPts val="0"/>
              </a:spcAft>
              <a:buNone/>
            </a:pPr>
            <a:r>
              <a:t/>
            </a:r>
            <a:endParaRPr sz="1800">
              <a:solidFill>
                <a:schemeClr val="dk2"/>
              </a:solidFill>
            </a:endParaRPr>
          </a:p>
        </p:txBody>
      </p:sp>
      <p:sp>
        <p:nvSpPr>
          <p:cNvPr id="67" name="Google Shape;67;p14"/>
          <p:cNvSpPr txBox="1"/>
          <p:nvPr/>
        </p:nvSpPr>
        <p:spPr>
          <a:xfrm>
            <a:off x="154625" y="3884550"/>
            <a:ext cx="3636000" cy="1281600"/>
          </a:xfrm>
          <a:prstGeom prst="rect">
            <a:avLst/>
          </a:prstGeom>
          <a:solidFill>
            <a:schemeClr val="lt1"/>
          </a:solidFill>
          <a:ln cap="flat" cmpd="sng" w="114300">
            <a:solidFill>
              <a:srgbClr val="99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u="sng">
                <a:solidFill>
                  <a:srgbClr val="990000"/>
                </a:solidFill>
              </a:rPr>
              <a:t>Christmas Cards</a:t>
            </a:r>
            <a:endParaRPr b="1" sz="1500" u="sng">
              <a:solidFill>
                <a:srgbClr val="CC0000"/>
              </a:solidFill>
            </a:endParaRPr>
          </a:p>
          <a:p>
            <a:pPr indent="0" lvl="0" marL="0" rtl="0" algn="ctr">
              <a:spcBef>
                <a:spcPts val="0"/>
              </a:spcBef>
              <a:spcAft>
                <a:spcPts val="0"/>
              </a:spcAft>
              <a:buNone/>
            </a:pPr>
            <a:r>
              <a:rPr lang="en-GB">
                <a:solidFill>
                  <a:srgbClr val="990000"/>
                </a:solidFill>
                <a:latin typeface="Calibri"/>
                <a:ea typeface="Calibri"/>
                <a:cs typeface="Calibri"/>
                <a:sym typeface="Calibri"/>
              </a:rPr>
              <a:t>Christmas is fast approaching and it’s time for our annual Christmas Card Fundraising Project! </a:t>
            </a:r>
            <a:endParaRPr>
              <a:solidFill>
                <a:srgbClr val="990000"/>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a:solidFill>
                <a:srgbClr val="990000"/>
              </a:solidFill>
              <a:latin typeface="Calibri"/>
              <a:ea typeface="Calibri"/>
              <a:cs typeface="Calibri"/>
              <a:sym typeface="Calibri"/>
            </a:endParaRPr>
          </a:p>
          <a:p>
            <a:pPr indent="0" lvl="0" marL="0" rtl="0" algn="ctr">
              <a:spcBef>
                <a:spcPts val="0"/>
              </a:spcBef>
              <a:spcAft>
                <a:spcPts val="0"/>
              </a:spcAft>
              <a:buNone/>
            </a:pPr>
            <a:r>
              <a:rPr b="1" lang="en-GB" sz="1200" u="sng">
                <a:solidFill>
                  <a:srgbClr val="990000"/>
                </a:solidFill>
              </a:rPr>
              <a:t>Please click </a:t>
            </a:r>
            <a:r>
              <a:rPr b="1" lang="en-GB" sz="1200" u="sng">
                <a:solidFill>
                  <a:srgbClr val="990000"/>
                </a:solidFill>
                <a:hlinkClick r:id="rId4">
                  <a:extLst>
                    <a:ext uri="{A12FA001-AC4F-418D-AE19-62706E023703}">
                      <ahyp:hlinkClr val="tx"/>
                    </a:ext>
                  </a:extLst>
                </a:hlinkClick>
              </a:rPr>
              <a:t>HERE </a:t>
            </a:r>
            <a:r>
              <a:rPr b="1" lang="en-GB" sz="1200" u="sng">
                <a:solidFill>
                  <a:srgbClr val="990000"/>
                </a:solidFill>
              </a:rPr>
              <a:t>for further information</a:t>
            </a:r>
            <a:endParaRPr b="1" sz="1200" u="sng">
              <a:solidFill>
                <a:srgbClr val="990000"/>
              </a:solidFill>
            </a:endParaRPr>
          </a:p>
        </p:txBody>
      </p:sp>
      <p:sp>
        <p:nvSpPr>
          <p:cNvPr id="68" name="Google Shape;68;p14"/>
          <p:cNvSpPr txBox="1"/>
          <p:nvPr/>
        </p:nvSpPr>
        <p:spPr>
          <a:xfrm>
            <a:off x="4877325" y="5306450"/>
            <a:ext cx="2685300" cy="5233200"/>
          </a:xfrm>
          <a:prstGeom prst="rect">
            <a:avLst/>
          </a:prstGeom>
          <a:solidFill>
            <a:srgbClr val="F6F6F6"/>
          </a:solidFill>
          <a:ln cap="flat" cmpd="sng" w="114300">
            <a:solidFill>
              <a:srgbClr val="783F0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pic>
        <p:nvPicPr>
          <p:cNvPr id="69" name="Google Shape;69;p14"/>
          <p:cNvPicPr preferRelativeResize="0"/>
          <p:nvPr/>
        </p:nvPicPr>
        <p:blipFill>
          <a:blip r:embed="rId5">
            <a:alphaModFix/>
          </a:blip>
          <a:stretch>
            <a:fillRect/>
          </a:stretch>
        </p:blipFill>
        <p:spPr>
          <a:xfrm>
            <a:off x="5019996" y="5457200"/>
            <a:ext cx="2399967" cy="1408850"/>
          </a:xfrm>
          <a:prstGeom prst="rect">
            <a:avLst/>
          </a:prstGeom>
          <a:noFill/>
          <a:ln>
            <a:noFill/>
          </a:ln>
        </p:spPr>
      </p:pic>
      <p:sp>
        <p:nvSpPr>
          <p:cNvPr id="70" name="Google Shape;70;p14"/>
          <p:cNvSpPr txBox="1"/>
          <p:nvPr/>
        </p:nvSpPr>
        <p:spPr>
          <a:xfrm>
            <a:off x="5019988" y="6804000"/>
            <a:ext cx="2400000" cy="3569700"/>
          </a:xfrm>
          <a:prstGeom prst="rect">
            <a:avLst/>
          </a:prstGeom>
          <a:solidFill>
            <a:srgbClr val="F6F6F6"/>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Please could any harvest donations be dropped into school on </a:t>
            </a:r>
            <a:r>
              <a:rPr b="1" lang="en-GB">
                <a:solidFill>
                  <a:schemeClr val="dk1"/>
                </a:solidFill>
                <a:highlight>
                  <a:schemeClr val="lt1"/>
                </a:highlight>
                <a:latin typeface="Calibri"/>
                <a:ea typeface="Calibri"/>
                <a:cs typeface="Calibri"/>
                <a:sym typeface="Calibri"/>
              </a:rPr>
              <a:t>Thursday 25th September</a:t>
            </a:r>
            <a:r>
              <a:rPr lang="en-GB">
                <a:solidFill>
                  <a:schemeClr val="dk1"/>
                </a:solidFill>
                <a:highlight>
                  <a:schemeClr val="lt1"/>
                </a:highlight>
                <a:latin typeface="Calibri"/>
                <a:ea typeface="Calibri"/>
                <a:cs typeface="Calibri"/>
                <a:sym typeface="Calibri"/>
              </a:rPr>
              <a:t>.</a:t>
            </a:r>
            <a:endParaRPr>
              <a:solidFill>
                <a:schemeClr val="dk1"/>
              </a:solidFill>
              <a:highlight>
                <a:schemeClr val="lt1"/>
              </a:highlight>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We will have buckets available on the playground at both drop-off and pick-up times. Children are also welcome to bring their donations into school and drop them off once they are inside.</a:t>
            </a:r>
            <a:endParaRPr>
              <a:solidFill>
                <a:schemeClr val="dk1"/>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Thank you very much for your support with this.</a:t>
            </a:r>
            <a:endParaRPr>
              <a:solidFill>
                <a:schemeClr val="dk1"/>
              </a:solidFill>
              <a:latin typeface="Calibri"/>
              <a:ea typeface="Calibri"/>
              <a:cs typeface="Calibri"/>
              <a:sym typeface="Calibri"/>
            </a:endParaRPr>
          </a:p>
          <a:p>
            <a:pPr indent="0" lvl="0" marL="0" rtl="0" algn="l">
              <a:spcBef>
                <a:spcPts val="1200"/>
              </a:spcBef>
              <a:spcAft>
                <a:spcPts val="0"/>
              </a:spcAft>
              <a:buNone/>
            </a:pPr>
            <a:r>
              <a:t/>
            </a:r>
            <a:endParaRPr sz="1800">
              <a:solidFill>
                <a:schemeClr val="dk2"/>
              </a:solidFill>
            </a:endParaRPr>
          </a:p>
        </p:txBody>
      </p:sp>
      <p:sp>
        <p:nvSpPr>
          <p:cNvPr id="71" name="Google Shape;71;p14"/>
          <p:cNvSpPr/>
          <p:nvPr/>
        </p:nvSpPr>
        <p:spPr>
          <a:xfrm>
            <a:off x="141300" y="5306438"/>
            <a:ext cx="4630200" cy="2730900"/>
          </a:xfrm>
          <a:prstGeom prst="rect">
            <a:avLst/>
          </a:prstGeom>
          <a:solidFill>
            <a:schemeClr val="lt2"/>
          </a:solidFill>
          <a:ln cap="flat" cmpd="sng" w="76200">
            <a:solidFill>
              <a:srgbClr val="4A86E8"/>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t/>
            </a:r>
            <a:endParaRPr b="1" sz="1500" u="sng">
              <a:solidFill>
                <a:schemeClr val="dk1"/>
              </a:solidFill>
              <a:latin typeface="Comfortaa"/>
              <a:ea typeface="Comfortaa"/>
              <a:cs typeface="Comfortaa"/>
              <a:sym typeface="Comfortaa"/>
            </a:endParaRPr>
          </a:p>
          <a:p>
            <a:pPr indent="0" lvl="0" marL="0" rtl="0" algn="ctr">
              <a:lnSpc>
                <a:spcPct val="115000"/>
              </a:lnSpc>
              <a:spcBef>
                <a:spcPts val="1200"/>
              </a:spcBef>
              <a:spcAft>
                <a:spcPts val="0"/>
              </a:spcAft>
              <a:buNone/>
            </a:pPr>
            <a:r>
              <a:t/>
            </a:r>
            <a:endParaRPr b="1" sz="1500" u="sng">
              <a:solidFill>
                <a:srgbClr val="1C4587"/>
              </a:solidFill>
              <a:latin typeface="Comfortaa"/>
              <a:ea typeface="Comfortaa"/>
              <a:cs typeface="Comfortaa"/>
              <a:sym typeface="Comfortaa"/>
            </a:endParaRPr>
          </a:p>
          <a:p>
            <a:pPr indent="0" lvl="0" marL="0" rtl="0" algn="ctr">
              <a:lnSpc>
                <a:spcPct val="115000"/>
              </a:lnSpc>
              <a:spcBef>
                <a:spcPts val="1200"/>
              </a:spcBef>
              <a:spcAft>
                <a:spcPts val="0"/>
              </a:spcAft>
              <a:buClr>
                <a:schemeClr val="dk1"/>
              </a:buClr>
              <a:buSzPts val="1100"/>
              <a:buFont typeface="Arial"/>
              <a:buNone/>
            </a:pPr>
            <a:r>
              <a:rPr b="1" lang="en-GB" sz="1500" u="sng">
                <a:solidFill>
                  <a:srgbClr val="1C4587"/>
                </a:solidFill>
                <a:latin typeface="Comfortaa"/>
                <a:ea typeface="Comfortaa"/>
                <a:cs typeface="Comfortaa"/>
                <a:sym typeface="Comfortaa"/>
              </a:rPr>
              <a:t>Looking for Holiday Helpers!</a:t>
            </a:r>
            <a:endParaRPr b="1" sz="1500" u="sng">
              <a:solidFill>
                <a:srgbClr val="1C4587"/>
              </a:solidFill>
              <a:latin typeface="Comfortaa"/>
              <a:ea typeface="Comfortaa"/>
              <a:cs typeface="Comfortaa"/>
              <a:sym typeface="Comfortaa"/>
            </a:endParaRPr>
          </a:p>
          <a:p>
            <a:pPr indent="0" lvl="0" marL="0" rtl="0" algn="ctr">
              <a:lnSpc>
                <a:spcPct val="115000"/>
              </a:lnSpc>
              <a:spcBef>
                <a:spcPts val="1200"/>
              </a:spcBef>
              <a:spcAft>
                <a:spcPts val="0"/>
              </a:spcAft>
              <a:buNone/>
            </a:pPr>
            <a:r>
              <a:rPr lang="en-GB" sz="1200">
                <a:solidFill>
                  <a:srgbClr val="1C4587"/>
                </a:solidFill>
                <a:latin typeface="Comfortaa"/>
                <a:ea typeface="Comfortaa"/>
                <a:cs typeface="Comfortaa"/>
                <a:sym typeface="Comfortaa"/>
              </a:rPr>
              <a:t>We’re looking for people to help out around the school during the upcoming holidays with jobs like cleaning, painting, and general maintenance.</a:t>
            </a:r>
            <a:endParaRPr sz="1200">
              <a:solidFill>
                <a:srgbClr val="1C4587"/>
              </a:solidFill>
              <a:latin typeface="Comfortaa"/>
              <a:ea typeface="Comfortaa"/>
              <a:cs typeface="Comfortaa"/>
              <a:sym typeface="Comfortaa"/>
            </a:endParaRPr>
          </a:p>
          <a:p>
            <a:pPr indent="0" lvl="0" marL="0" rtl="0" algn="ctr">
              <a:lnSpc>
                <a:spcPct val="115000"/>
              </a:lnSpc>
              <a:spcBef>
                <a:spcPts val="1200"/>
              </a:spcBef>
              <a:spcAft>
                <a:spcPts val="0"/>
              </a:spcAft>
              <a:buNone/>
            </a:pPr>
            <a:r>
              <a:rPr lang="en-GB" sz="1200">
                <a:solidFill>
                  <a:srgbClr val="1C4587"/>
                </a:solidFill>
                <a:latin typeface="Comfortaa"/>
                <a:ea typeface="Comfortaa"/>
                <a:cs typeface="Comfortaa"/>
                <a:sym typeface="Comfortaa"/>
              </a:rPr>
              <a:t>This is a </a:t>
            </a:r>
            <a:r>
              <a:rPr b="1" lang="en-GB" sz="1200">
                <a:solidFill>
                  <a:srgbClr val="1C4587"/>
                </a:solidFill>
                <a:latin typeface="Comfortaa"/>
                <a:ea typeface="Comfortaa"/>
                <a:cs typeface="Comfortaa"/>
                <a:sym typeface="Comfortaa"/>
              </a:rPr>
              <a:t>paid opportunity</a:t>
            </a:r>
            <a:r>
              <a:rPr lang="en-GB" sz="1200">
                <a:solidFill>
                  <a:srgbClr val="1C4587"/>
                </a:solidFill>
                <a:latin typeface="Comfortaa"/>
                <a:ea typeface="Comfortaa"/>
                <a:cs typeface="Comfortaa"/>
                <a:sym typeface="Comfortaa"/>
              </a:rPr>
              <a:t>, perfect for anyone looking to earn a bit extra while supporting our school community.</a:t>
            </a:r>
            <a:endParaRPr sz="1200">
              <a:solidFill>
                <a:srgbClr val="1C4587"/>
              </a:solidFill>
              <a:latin typeface="Comfortaa"/>
              <a:ea typeface="Comfortaa"/>
              <a:cs typeface="Comfortaa"/>
              <a:sym typeface="Comfortaa"/>
            </a:endParaRPr>
          </a:p>
          <a:p>
            <a:pPr indent="0" lvl="0" marL="0" rtl="0" algn="ctr">
              <a:lnSpc>
                <a:spcPct val="115000"/>
              </a:lnSpc>
              <a:spcBef>
                <a:spcPts val="1200"/>
              </a:spcBef>
              <a:spcAft>
                <a:spcPts val="0"/>
              </a:spcAft>
              <a:buNone/>
            </a:pPr>
            <a:r>
              <a:rPr lang="en-GB" sz="1200">
                <a:solidFill>
                  <a:srgbClr val="1C4587"/>
                </a:solidFill>
                <a:latin typeface="Comfortaa"/>
                <a:ea typeface="Comfortaa"/>
                <a:cs typeface="Comfortaa"/>
                <a:sym typeface="Comfortaa"/>
              </a:rPr>
              <a:t>If you’re interested or would like more details, please email us at </a:t>
            </a:r>
            <a:r>
              <a:rPr b="1" lang="en-GB" sz="1200">
                <a:solidFill>
                  <a:srgbClr val="1C4587"/>
                </a:solidFill>
                <a:latin typeface="Comfortaa"/>
                <a:ea typeface="Comfortaa"/>
                <a:cs typeface="Comfortaa"/>
                <a:sym typeface="Comfortaa"/>
              </a:rPr>
              <a:t>office@sandcross.sch</a:t>
            </a:r>
            <a:r>
              <a:rPr b="1" lang="en-GB" sz="1200">
                <a:solidFill>
                  <a:srgbClr val="1C4587"/>
                </a:solidFill>
                <a:latin typeface="Comfortaa"/>
                <a:ea typeface="Comfortaa"/>
                <a:cs typeface="Comfortaa"/>
                <a:sym typeface="Comfortaa"/>
              </a:rPr>
              <a:t>ool</a:t>
            </a:r>
            <a:endParaRPr sz="1200">
              <a:solidFill>
                <a:srgbClr val="1C4587"/>
              </a:solidFill>
              <a:latin typeface="Comfortaa"/>
              <a:ea typeface="Comfortaa"/>
              <a:cs typeface="Comfortaa"/>
              <a:sym typeface="Comfortaa"/>
            </a:endParaRPr>
          </a:p>
          <a:p>
            <a:pPr indent="0" lvl="0" marL="0" rtl="0" algn="ctr">
              <a:lnSpc>
                <a:spcPct val="115000"/>
              </a:lnSpc>
              <a:spcBef>
                <a:spcPts val="1200"/>
              </a:spcBef>
              <a:spcAft>
                <a:spcPts val="0"/>
              </a:spcAft>
              <a:buClr>
                <a:schemeClr val="dk1"/>
              </a:buClr>
              <a:buSzPts val="1100"/>
              <a:buFont typeface="Arial"/>
              <a:buNone/>
            </a:pPr>
            <a:r>
              <a:t/>
            </a:r>
            <a:endParaRPr sz="1200">
              <a:solidFill>
                <a:srgbClr val="1C4587"/>
              </a:solidFill>
              <a:latin typeface="Comfortaa"/>
              <a:ea typeface="Comfortaa"/>
              <a:cs typeface="Comfortaa"/>
              <a:sym typeface="Comfortaa"/>
            </a:endParaRPr>
          </a:p>
          <a:p>
            <a:pPr indent="0" lvl="0" marL="0" rtl="0" algn="l">
              <a:lnSpc>
                <a:spcPct val="115000"/>
              </a:lnSpc>
              <a:spcBef>
                <a:spcPts val="1200"/>
              </a:spcBef>
              <a:spcAft>
                <a:spcPts val="0"/>
              </a:spcAft>
              <a:buClr>
                <a:schemeClr val="dk1"/>
              </a:buClr>
              <a:buSzPts val="1100"/>
              <a:buFont typeface="Arial"/>
              <a:buNone/>
            </a:pPr>
            <a:r>
              <a:t/>
            </a:r>
            <a:endParaRPr sz="1200">
              <a:solidFill>
                <a:schemeClr val="dk1"/>
              </a:solidFill>
              <a:latin typeface="Comfortaa"/>
              <a:ea typeface="Comfortaa"/>
              <a:cs typeface="Comfortaa"/>
              <a:sym typeface="Comfortaa"/>
            </a:endParaRPr>
          </a:p>
          <a:p>
            <a:pPr indent="0" lvl="0" marL="0" rtl="0" algn="ctr">
              <a:spcBef>
                <a:spcPts val="1200"/>
              </a:spcBef>
              <a:spcAft>
                <a:spcPts val="0"/>
              </a:spcAft>
              <a:buNone/>
            </a:pPr>
            <a:r>
              <a:t/>
            </a:r>
            <a:endParaRPr/>
          </a:p>
        </p:txBody>
      </p:sp>
      <p:sp>
        <p:nvSpPr>
          <p:cNvPr id="72" name="Google Shape;72;p14"/>
          <p:cNvSpPr txBox="1"/>
          <p:nvPr/>
        </p:nvSpPr>
        <p:spPr>
          <a:xfrm>
            <a:off x="4009675" y="4066625"/>
            <a:ext cx="3380100" cy="7395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GB" sz="2000">
                <a:solidFill>
                  <a:schemeClr val="lt1"/>
                </a:solidFill>
                <a:latin typeface="Calibri"/>
                <a:ea typeface="Calibri"/>
                <a:cs typeface="Calibri"/>
                <a:sym typeface="Calibri"/>
              </a:rPr>
              <a:t>Click here for </a:t>
            </a:r>
            <a:r>
              <a:rPr lang="en-GB" sz="2000" u="sng">
                <a:solidFill>
                  <a:schemeClr val="lt1"/>
                </a:solidFill>
                <a:latin typeface="Calibri"/>
                <a:ea typeface="Calibri"/>
                <a:cs typeface="Calibri"/>
                <a:sym typeface="Calibri"/>
                <a:hlinkClick r:id="rId6">
                  <a:extLst>
                    <a:ext uri="{A12FA001-AC4F-418D-AE19-62706E023703}">
                      <ahyp:hlinkClr val="tx"/>
                    </a:ext>
                  </a:extLst>
                </a:hlinkClick>
              </a:rPr>
              <a:t>Crossing Patrol Update Letter </a:t>
            </a:r>
            <a:endParaRPr sz="2000">
              <a:solidFill>
                <a:schemeClr val="lt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76" name="Shape 76"/>
        <p:cNvGrpSpPr/>
        <p:nvPr/>
      </p:nvGrpSpPr>
      <p:grpSpPr>
        <a:xfrm>
          <a:off x="0" y="0"/>
          <a:ext cx="0" cy="0"/>
          <a:chOff x="0" y="0"/>
          <a:chExt cx="0" cy="0"/>
        </a:xfrm>
      </p:grpSpPr>
      <p:sp>
        <p:nvSpPr>
          <p:cNvPr id="77" name="Google Shape;77;p15"/>
          <p:cNvSpPr txBox="1"/>
          <p:nvPr/>
        </p:nvSpPr>
        <p:spPr>
          <a:xfrm>
            <a:off x="493500" y="2719125"/>
            <a:ext cx="47100" cy="3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
        <p:nvSpPr>
          <p:cNvPr id="78" name="Google Shape;78;p15"/>
          <p:cNvSpPr/>
          <p:nvPr/>
        </p:nvSpPr>
        <p:spPr>
          <a:xfrm>
            <a:off x="141300" y="75900"/>
            <a:ext cx="7421400" cy="1281600"/>
          </a:xfrm>
          <a:prstGeom prst="rect">
            <a:avLst/>
          </a:prstGeom>
          <a:solidFill>
            <a:schemeClr val="lt1"/>
          </a:solidFill>
          <a:ln cap="flat" cmpd="sng" w="11430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C4587"/>
              </a:solidFill>
            </a:endParaRPr>
          </a:p>
        </p:txBody>
      </p:sp>
      <p:sp>
        <p:nvSpPr>
          <p:cNvPr id="79" name="Google Shape;79;p15"/>
          <p:cNvSpPr txBox="1"/>
          <p:nvPr/>
        </p:nvSpPr>
        <p:spPr>
          <a:xfrm>
            <a:off x="66150" y="246900"/>
            <a:ext cx="3636000" cy="97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5000">
                <a:solidFill>
                  <a:srgbClr val="1C4587"/>
                </a:solidFill>
                <a:highlight>
                  <a:srgbClr val="FFFFFF"/>
                </a:highlight>
                <a:latin typeface="Impact"/>
                <a:ea typeface="Impact"/>
                <a:cs typeface="Impact"/>
                <a:sym typeface="Impact"/>
              </a:rPr>
              <a:t>Newsflash</a:t>
            </a:r>
            <a:endParaRPr sz="1900">
              <a:solidFill>
                <a:srgbClr val="1C4587"/>
              </a:solidFill>
              <a:highlight>
                <a:srgbClr val="FFFFFF"/>
              </a:highlight>
              <a:latin typeface="Impact"/>
              <a:ea typeface="Impact"/>
              <a:cs typeface="Impact"/>
              <a:sym typeface="Impact"/>
            </a:endParaRPr>
          </a:p>
        </p:txBody>
      </p:sp>
      <p:pic>
        <p:nvPicPr>
          <p:cNvPr id="80" name="Google Shape;80;p15"/>
          <p:cNvPicPr preferRelativeResize="0"/>
          <p:nvPr/>
        </p:nvPicPr>
        <p:blipFill>
          <a:blip r:embed="rId3">
            <a:alphaModFix/>
          </a:blip>
          <a:stretch>
            <a:fillRect/>
          </a:stretch>
        </p:blipFill>
        <p:spPr>
          <a:xfrm>
            <a:off x="3805576" y="204625"/>
            <a:ext cx="3584198" cy="970800"/>
          </a:xfrm>
          <a:prstGeom prst="rect">
            <a:avLst/>
          </a:prstGeom>
          <a:solidFill>
            <a:schemeClr val="lt1"/>
          </a:solidFill>
          <a:ln>
            <a:noFill/>
          </a:ln>
        </p:spPr>
      </p:pic>
      <p:sp>
        <p:nvSpPr>
          <p:cNvPr id="81" name="Google Shape;81;p15"/>
          <p:cNvSpPr txBox="1"/>
          <p:nvPr/>
        </p:nvSpPr>
        <p:spPr>
          <a:xfrm>
            <a:off x="107700" y="911400"/>
            <a:ext cx="3552900" cy="44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1300">
                <a:solidFill>
                  <a:schemeClr val="dk1"/>
                </a:solidFill>
              </a:rPr>
              <a:t>12th </a:t>
            </a:r>
            <a:r>
              <a:rPr b="1" lang="en-GB" sz="1300">
                <a:solidFill>
                  <a:schemeClr val="dk1"/>
                </a:solidFill>
              </a:rPr>
              <a:t>September 2025</a:t>
            </a:r>
            <a:endParaRPr sz="1800">
              <a:solidFill>
                <a:schemeClr val="dk2"/>
              </a:solidFill>
            </a:endParaRPr>
          </a:p>
        </p:txBody>
      </p:sp>
      <p:pic>
        <p:nvPicPr>
          <p:cNvPr id="82" name="Google Shape;82;p15"/>
          <p:cNvPicPr preferRelativeResize="0"/>
          <p:nvPr/>
        </p:nvPicPr>
        <p:blipFill>
          <a:blip r:embed="rId4">
            <a:alphaModFix/>
          </a:blip>
          <a:stretch>
            <a:fillRect/>
          </a:stretch>
        </p:blipFill>
        <p:spPr>
          <a:xfrm>
            <a:off x="243400" y="2250650"/>
            <a:ext cx="3809725" cy="5157775"/>
          </a:xfrm>
          <a:prstGeom prst="rect">
            <a:avLst/>
          </a:prstGeom>
          <a:noFill/>
          <a:ln>
            <a:noFill/>
          </a:ln>
        </p:spPr>
      </p:pic>
      <p:sp>
        <p:nvSpPr>
          <p:cNvPr id="83" name="Google Shape;83;p15"/>
          <p:cNvSpPr txBox="1"/>
          <p:nvPr/>
        </p:nvSpPr>
        <p:spPr>
          <a:xfrm>
            <a:off x="942550" y="1546375"/>
            <a:ext cx="5876100" cy="515400"/>
          </a:xfrm>
          <a:prstGeom prst="rect">
            <a:avLst/>
          </a:prstGeom>
          <a:noFill/>
          <a:ln cap="flat" cmpd="sng" w="76200">
            <a:solidFill>
              <a:schemeClr val="lt1"/>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1"/>
                </a:solidFill>
              </a:rPr>
              <a:t>Please </a:t>
            </a:r>
            <a:r>
              <a:rPr lang="en-GB" sz="1800">
                <a:solidFill>
                  <a:schemeClr val="lt1"/>
                </a:solidFill>
              </a:rPr>
              <a:t>click</a:t>
            </a:r>
            <a:r>
              <a:rPr lang="en-GB" sz="1800">
                <a:solidFill>
                  <a:schemeClr val="lt1"/>
                </a:solidFill>
              </a:rPr>
              <a:t> </a:t>
            </a:r>
            <a:r>
              <a:rPr lang="en-GB" sz="1800" u="sng">
                <a:solidFill>
                  <a:schemeClr val="hlink"/>
                </a:solidFill>
                <a:hlinkClick r:id="rId5"/>
              </a:rPr>
              <a:t>HERE</a:t>
            </a:r>
            <a:r>
              <a:rPr lang="en-GB" sz="1800">
                <a:solidFill>
                  <a:schemeClr val="lt1"/>
                </a:solidFill>
              </a:rPr>
              <a:t> to see a letter regarding attendance</a:t>
            </a:r>
            <a:endParaRPr sz="1800">
              <a:solidFill>
                <a:schemeClr val="lt1"/>
              </a:solidFill>
            </a:endParaRPr>
          </a:p>
        </p:txBody>
      </p:sp>
      <p:pic>
        <p:nvPicPr>
          <p:cNvPr id="84" name="Google Shape;84;p15" title="Last Week and This Week"/>
          <p:cNvPicPr preferRelativeResize="0"/>
          <p:nvPr/>
        </p:nvPicPr>
        <p:blipFill>
          <a:blip r:embed="rId6">
            <a:alphaModFix/>
          </a:blip>
          <a:stretch>
            <a:fillRect/>
          </a:stretch>
        </p:blipFill>
        <p:spPr>
          <a:xfrm>
            <a:off x="243400" y="7597300"/>
            <a:ext cx="4814382" cy="2978777"/>
          </a:xfrm>
          <a:prstGeom prst="rect">
            <a:avLst/>
          </a:prstGeom>
          <a:noFill/>
          <a:ln>
            <a:noFill/>
          </a:ln>
        </p:spPr>
      </p:pic>
      <p:pic>
        <p:nvPicPr>
          <p:cNvPr id="85" name="Google Shape;85;p15"/>
          <p:cNvPicPr preferRelativeResize="0"/>
          <p:nvPr/>
        </p:nvPicPr>
        <p:blipFill>
          <a:blip r:embed="rId7">
            <a:alphaModFix/>
          </a:blip>
          <a:stretch>
            <a:fillRect/>
          </a:stretch>
        </p:blipFill>
        <p:spPr>
          <a:xfrm>
            <a:off x="5172200" y="7597300"/>
            <a:ext cx="2468750" cy="2441525"/>
          </a:xfrm>
          <a:prstGeom prst="rect">
            <a:avLst/>
          </a:prstGeom>
          <a:noFill/>
          <a:ln>
            <a:noFill/>
          </a:ln>
        </p:spPr>
      </p:pic>
      <p:sp>
        <p:nvSpPr>
          <p:cNvPr id="86" name="Google Shape;86;p15"/>
          <p:cNvSpPr txBox="1"/>
          <p:nvPr/>
        </p:nvSpPr>
        <p:spPr>
          <a:xfrm>
            <a:off x="5172200" y="10159375"/>
            <a:ext cx="2468700" cy="4461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700">
                <a:solidFill>
                  <a:srgbClr val="0000FF"/>
                </a:solidFill>
              </a:rPr>
              <a:t>← Extra Break Winners</a:t>
            </a:r>
            <a:endParaRPr sz="1700">
              <a:solidFill>
                <a:srgbClr val="0000FF"/>
              </a:solidFill>
            </a:endParaRPr>
          </a:p>
        </p:txBody>
      </p:sp>
      <p:pic>
        <p:nvPicPr>
          <p:cNvPr id="87" name="Google Shape;87;p15"/>
          <p:cNvPicPr preferRelativeResize="0"/>
          <p:nvPr/>
        </p:nvPicPr>
        <p:blipFill>
          <a:blip r:embed="rId8">
            <a:alphaModFix/>
          </a:blip>
          <a:stretch>
            <a:fillRect/>
          </a:stretch>
        </p:blipFill>
        <p:spPr>
          <a:xfrm>
            <a:off x="4292750" y="2984075"/>
            <a:ext cx="3269950" cy="384278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91" name="Shape 91"/>
        <p:cNvGrpSpPr/>
        <p:nvPr/>
      </p:nvGrpSpPr>
      <p:grpSpPr>
        <a:xfrm>
          <a:off x="0" y="0"/>
          <a:ext cx="0" cy="0"/>
          <a:chOff x="0" y="0"/>
          <a:chExt cx="0" cy="0"/>
        </a:xfrm>
      </p:grpSpPr>
      <p:sp>
        <p:nvSpPr>
          <p:cNvPr id="92" name="Google Shape;92;p16"/>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93" name="Google Shape;93;p16"/>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94" name="Google Shape;94;p16"/>
          <p:cNvPicPr preferRelativeResize="0"/>
          <p:nvPr/>
        </p:nvPicPr>
        <p:blipFill>
          <a:blip r:embed="rId3">
            <a:alphaModFix/>
          </a:blip>
          <a:stretch>
            <a:fillRect/>
          </a:stretch>
        </p:blipFill>
        <p:spPr>
          <a:xfrm>
            <a:off x="152400" y="1358550"/>
            <a:ext cx="7399200" cy="3639041"/>
          </a:xfrm>
          <a:prstGeom prst="rect">
            <a:avLst/>
          </a:prstGeom>
          <a:noFill/>
          <a:ln>
            <a:noFill/>
          </a:ln>
        </p:spPr>
      </p:pic>
      <p:sp>
        <p:nvSpPr>
          <p:cNvPr id="95" name="Google Shape;95;p16"/>
          <p:cNvSpPr/>
          <p:nvPr/>
        </p:nvSpPr>
        <p:spPr>
          <a:xfrm>
            <a:off x="372450" y="5938550"/>
            <a:ext cx="6959100" cy="44628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2000" u="sng"/>
          </a:p>
          <a:p>
            <a:pPr indent="0" lvl="0" marL="0" rtl="0" algn="ctr">
              <a:spcBef>
                <a:spcPts val="0"/>
              </a:spcBef>
              <a:spcAft>
                <a:spcPts val="0"/>
              </a:spcAft>
              <a:buNone/>
            </a:pPr>
            <a:r>
              <a:t/>
            </a:r>
            <a:endParaRPr sz="2000" u="sng"/>
          </a:p>
          <a:p>
            <a:pPr indent="0" lvl="0" marL="0" rtl="0" algn="ctr">
              <a:spcBef>
                <a:spcPts val="0"/>
              </a:spcBef>
              <a:spcAft>
                <a:spcPts val="0"/>
              </a:spcAft>
              <a:buNone/>
            </a:pPr>
            <a:r>
              <a:rPr lang="en-GB" sz="2000" u="sng"/>
              <a:t>Sunday 21st September</a:t>
            </a:r>
            <a:endParaRPr sz="2000" u="sng"/>
          </a:p>
          <a:p>
            <a:pPr indent="0" lvl="0" marL="0" rtl="0" algn="ctr">
              <a:spcBef>
                <a:spcPts val="0"/>
              </a:spcBef>
              <a:spcAft>
                <a:spcPts val="0"/>
              </a:spcAft>
              <a:buNone/>
            </a:pPr>
            <a:r>
              <a:t/>
            </a:r>
            <a:endParaRPr sz="2000" u="sng"/>
          </a:p>
          <a:p>
            <a:pPr indent="0" lvl="0" marL="0" rtl="0" algn="ctr">
              <a:spcBef>
                <a:spcPts val="0"/>
              </a:spcBef>
              <a:spcAft>
                <a:spcPts val="0"/>
              </a:spcAft>
              <a:buNone/>
            </a:pPr>
            <a:r>
              <a:rPr lang="en-GB" sz="2000"/>
              <a:t>Come and visit Sandcross in the event village. We would love to see as many of our children signing up as possible - to register - please use this link:</a:t>
            </a:r>
            <a:endParaRPr sz="2000"/>
          </a:p>
          <a:p>
            <a:pPr indent="0" lvl="0" marL="0" rtl="0" algn="ctr">
              <a:spcBef>
                <a:spcPts val="0"/>
              </a:spcBef>
              <a:spcAft>
                <a:spcPts val="0"/>
              </a:spcAft>
              <a:buNone/>
            </a:pPr>
            <a:r>
              <a:t/>
            </a:r>
            <a:endParaRPr sz="2000"/>
          </a:p>
          <a:p>
            <a:pPr indent="0" lvl="0" marL="0" rtl="0" algn="ctr">
              <a:spcBef>
                <a:spcPts val="0"/>
              </a:spcBef>
              <a:spcAft>
                <a:spcPts val="0"/>
              </a:spcAft>
              <a:buNone/>
            </a:pPr>
            <a:r>
              <a:rPr lang="en-GB" sz="2000"/>
              <a:t> </a:t>
            </a:r>
            <a:r>
              <a:rPr lang="en-GB" sz="2000" u="sng">
                <a:solidFill>
                  <a:schemeClr val="hlink"/>
                </a:solidFill>
                <a:hlinkClick r:id="rId4"/>
              </a:rPr>
              <a:t>https://www.runseries.co.uk/run-reigate-2025/</a:t>
            </a:r>
            <a:endParaRPr sz="2000" u="sng"/>
          </a:p>
          <a:p>
            <a:pPr indent="0" lvl="0" marL="0" rtl="0" algn="ctr">
              <a:spcBef>
                <a:spcPts val="0"/>
              </a:spcBef>
              <a:spcAft>
                <a:spcPts val="0"/>
              </a:spcAft>
              <a:buNone/>
            </a:pPr>
            <a:r>
              <a:t/>
            </a:r>
            <a:endParaRPr sz="2000" u="sng"/>
          </a:p>
          <a:p>
            <a:pPr indent="0" lvl="0" marL="0" rtl="0" algn="ctr">
              <a:spcBef>
                <a:spcPts val="0"/>
              </a:spcBef>
              <a:spcAft>
                <a:spcPts val="0"/>
              </a:spcAft>
              <a:buNone/>
            </a:pPr>
            <a:r>
              <a:rPr lang="en-GB" sz="2000"/>
              <a:t>‘Team Sandcross’ will gather at the Sandcross stall at 11:30am for a team photo!</a:t>
            </a:r>
            <a:endParaRPr sz="2000"/>
          </a:p>
          <a:p>
            <a:pPr indent="0" lvl="0" marL="0" rtl="0" algn="ctr">
              <a:spcBef>
                <a:spcPts val="0"/>
              </a:spcBef>
              <a:spcAft>
                <a:spcPts val="0"/>
              </a:spcAft>
              <a:buNone/>
            </a:pPr>
            <a:r>
              <a:rPr lang="en-GB" sz="2000"/>
              <a:t>To join the official Sandcross team the code to enter is rh28hh</a:t>
            </a:r>
            <a:endParaRPr sz="2000"/>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99" name="Shape 99"/>
        <p:cNvGrpSpPr/>
        <p:nvPr/>
      </p:nvGrpSpPr>
      <p:grpSpPr>
        <a:xfrm>
          <a:off x="0" y="0"/>
          <a:ext cx="0" cy="0"/>
          <a:chOff x="0" y="0"/>
          <a:chExt cx="0" cy="0"/>
        </a:xfrm>
      </p:grpSpPr>
      <p:sp>
        <p:nvSpPr>
          <p:cNvPr id="100" name="Google Shape;100;p17"/>
          <p:cNvSpPr/>
          <p:nvPr/>
        </p:nvSpPr>
        <p:spPr>
          <a:xfrm>
            <a:off x="157950" y="180000"/>
            <a:ext cx="7388100" cy="10425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p:txBody>
      </p:sp>
      <p:sp>
        <p:nvSpPr>
          <p:cNvPr id="101" name="Google Shape;101;p17"/>
          <p:cNvSpPr txBox="1"/>
          <p:nvPr/>
        </p:nvSpPr>
        <p:spPr>
          <a:xfrm>
            <a:off x="423325" y="416858"/>
            <a:ext cx="2776500" cy="49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a:solidFill>
                  <a:srgbClr val="1C4587"/>
                </a:solidFill>
                <a:latin typeface="Calibri"/>
                <a:ea typeface="Calibri"/>
                <a:cs typeface="Calibri"/>
                <a:sym typeface="Calibri"/>
              </a:rPr>
              <a:t>Whole School Dates</a:t>
            </a:r>
            <a:endParaRPr b="1" sz="2100">
              <a:solidFill>
                <a:srgbClr val="1C4587"/>
              </a:solidFill>
              <a:latin typeface="Calibri"/>
              <a:ea typeface="Calibri"/>
              <a:cs typeface="Calibri"/>
              <a:sym typeface="Calibri"/>
            </a:endParaRPr>
          </a:p>
        </p:txBody>
      </p:sp>
      <p:sp>
        <p:nvSpPr>
          <p:cNvPr id="102" name="Google Shape;102;p17"/>
          <p:cNvSpPr txBox="1"/>
          <p:nvPr/>
        </p:nvSpPr>
        <p:spPr>
          <a:xfrm>
            <a:off x="239856" y="239242"/>
            <a:ext cx="7224300" cy="877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7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700">
              <a:solidFill>
                <a:srgbClr val="1C4587"/>
              </a:solidFill>
              <a:highlight>
                <a:schemeClr val="lt1"/>
              </a:highlight>
              <a:latin typeface="Calibri"/>
              <a:ea typeface="Calibri"/>
              <a:cs typeface="Calibri"/>
              <a:sym typeface="Calibri"/>
            </a:endParaRPr>
          </a:p>
          <a:p>
            <a:pPr indent="-336550" lvl="0" marL="457200" rtl="0" algn="l">
              <a:spcBef>
                <a:spcPts val="0"/>
              </a:spcBef>
              <a:spcAft>
                <a:spcPts val="0"/>
              </a:spcAft>
              <a:buClr>
                <a:srgbClr val="1C4587"/>
              </a:buClr>
              <a:buSzPts val="1700"/>
              <a:buFont typeface="Calibri"/>
              <a:buChar char="●"/>
            </a:pPr>
            <a:r>
              <a:rPr b="1" lang="en-GB" sz="1700">
                <a:solidFill>
                  <a:srgbClr val="1C4587"/>
                </a:solidFill>
                <a:highlight>
                  <a:schemeClr val="lt1"/>
                </a:highlight>
                <a:latin typeface="Calibri"/>
                <a:ea typeface="Calibri"/>
                <a:cs typeface="Calibri"/>
                <a:sym typeface="Calibri"/>
              </a:rPr>
              <a:t>Thursday 18th September </a:t>
            </a:r>
            <a:r>
              <a:rPr lang="en-GB" sz="1700">
                <a:solidFill>
                  <a:srgbClr val="1C4587"/>
                </a:solidFill>
                <a:highlight>
                  <a:schemeClr val="lt1"/>
                </a:highlight>
                <a:latin typeface="Calibri"/>
                <a:ea typeface="Calibri"/>
                <a:cs typeface="Calibri"/>
                <a:sym typeface="Calibri"/>
              </a:rPr>
              <a:t>- Parent Rep Forum - 5pm Virtual only - </a:t>
            </a:r>
            <a:r>
              <a:rPr lang="en-GB" sz="1700" u="sng">
                <a:solidFill>
                  <a:schemeClr val="hlink"/>
                </a:solidFill>
                <a:highlight>
                  <a:schemeClr val="lt1"/>
                </a:highlight>
                <a:latin typeface="Calibri"/>
                <a:ea typeface="Calibri"/>
                <a:cs typeface="Calibri"/>
                <a:sym typeface="Calibri"/>
                <a:hlinkClick r:id="rId3"/>
              </a:rPr>
              <a:t>Zoom Registration Link</a:t>
            </a:r>
            <a:endParaRPr sz="1700">
              <a:solidFill>
                <a:srgbClr val="1C4587"/>
              </a:solidFill>
              <a:highlight>
                <a:schemeClr val="lt1"/>
              </a:highlight>
              <a:latin typeface="Calibri"/>
              <a:ea typeface="Calibri"/>
              <a:cs typeface="Calibri"/>
              <a:sym typeface="Calibri"/>
            </a:endParaRPr>
          </a:p>
          <a:p>
            <a:pPr indent="-336550" lvl="0" marL="457200" rtl="0" algn="l">
              <a:spcBef>
                <a:spcPts val="0"/>
              </a:spcBef>
              <a:spcAft>
                <a:spcPts val="0"/>
              </a:spcAft>
              <a:buClr>
                <a:srgbClr val="1C4587"/>
              </a:buClr>
              <a:buSzPts val="1700"/>
              <a:buFont typeface="Calibri"/>
              <a:buChar char="●"/>
            </a:pPr>
            <a:r>
              <a:rPr b="1" lang="en-GB" sz="1700">
                <a:solidFill>
                  <a:srgbClr val="1C4587"/>
                </a:solidFill>
                <a:highlight>
                  <a:schemeClr val="lt1"/>
                </a:highlight>
                <a:latin typeface="Calibri"/>
                <a:ea typeface="Calibri"/>
                <a:cs typeface="Calibri"/>
                <a:sym typeface="Calibri"/>
              </a:rPr>
              <a:t>Sunday 21st September </a:t>
            </a:r>
            <a:r>
              <a:rPr lang="en-GB" sz="1700">
                <a:solidFill>
                  <a:srgbClr val="1C4587"/>
                </a:solidFill>
                <a:highlight>
                  <a:schemeClr val="lt1"/>
                </a:highlight>
                <a:latin typeface="Calibri"/>
                <a:ea typeface="Calibri"/>
                <a:cs typeface="Calibri"/>
                <a:sym typeface="Calibri"/>
              </a:rPr>
              <a:t>- Run Reigate</a:t>
            </a:r>
            <a:endParaRPr sz="1700">
              <a:solidFill>
                <a:srgbClr val="1C4587"/>
              </a:solidFill>
              <a:highlight>
                <a:schemeClr val="lt1"/>
              </a:highlight>
              <a:latin typeface="Calibri"/>
              <a:ea typeface="Calibri"/>
              <a:cs typeface="Calibri"/>
              <a:sym typeface="Calibri"/>
            </a:endParaRPr>
          </a:p>
          <a:p>
            <a:pPr indent="-336550" lvl="0" marL="457200" rtl="0" algn="l">
              <a:spcBef>
                <a:spcPts val="0"/>
              </a:spcBef>
              <a:spcAft>
                <a:spcPts val="0"/>
              </a:spcAft>
              <a:buClr>
                <a:srgbClr val="1C4587"/>
              </a:buClr>
              <a:buSzPts val="1700"/>
              <a:buFont typeface="Calibri"/>
              <a:buChar char="●"/>
            </a:pPr>
            <a:r>
              <a:rPr b="1" lang="en-GB" sz="1700">
                <a:solidFill>
                  <a:srgbClr val="1C4587"/>
                </a:solidFill>
                <a:highlight>
                  <a:schemeClr val="lt1"/>
                </a:highlight>
                <a:latin typeface="Calibri"/>
                <a:ea typeface="Calibri"/>
                <a:cs typeface="Calibri"/>
                <a:sym typeface="Calibri"/>
              </a:rPr>
              <a:t>Monday 22nd September </a:t>
            </a:r>
            <a:r>
              <a:rPr lang="en-GB" sz="1700">
                <a:solidFill>
                  <a:srgbClr val="1C4587"/>
                </a:solidFill>
                <a:highlight>
                  <a:schemeClr val="lt1"/>
                </a:highlight>
                <a:latin typeface="Calibri"/>
                <a:ea typeface="Calibri"/>
                <a:cs typeface="Calibri"/>
                <a:sym typeface="Calibri"/>
              </a:rPr>
              <a:t>- Clubs start -</a:t>
            </a:r>
            <a:r>
              <a:rPr lang="en-GB" sz="1700" u="sng">
                <a:solidFill>
                  <a:schemeClr val="hlink"/>
                </a:solidFill>
                <a:highlight>
                  <a:schemeClr val="lt1"/>
                </a:highlight>
                <a:latin typeface="Calibri"/>
                <a:ea typeface="Calibri"/>
                <a:cs typeface="Calibri"/>
                <a:sym typeface="Calibri"/>
                <a:hlinkClick r:id="rId4"/>
              </a:rPr>
              <a:t> Letter </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Thursday 2nd October</a:t>
            </a:r>
            <a:r>
              <a:rPr lang="en-GB" sz="1600">
                <a:solidFill>
                  <a:srgbClr val="1C4587"/>
                </a:solidFill>
                <a:highlight>
                  <a:schemeClr val="lt1"/>
                </a:highlight>
                <a:latin typeface="Calibri"/>
                <a:ea typeface="Calibri"/>
                <a:cs typeface="Calibri"/>
                <a:sym typeface="Calibri"/>
              </a:rPr>
              <a:t> - Harvest Festival Lunch - Form to order a lunch - </a:t>
            </a:r>
            <a:r>
              <a:rPr lang="en-GB" sz="1600" u="sng">
                <a:solidFill>
                  <a:srgbClr val="1C4587"/>
                </a:solidFill>
                <a:highlight>
                  <a:schemeClr val="lt1"/>
                </a:highlight>
                <a:latin typeface="Calibri"/>
                <a:ea typeface="Calibri"/>
                <a:cs typeface="Calibri"/>
                <a:sym typeface="Calibri"/>
                <a:hlinkClick r:id="rId5">
                  <a:extLst>
                    <a:ext uri="{A12FA001-AC4F-418D-AE19-62706E023703}">
                      <ahyp:hlinkClr val="tx"/>
                    </a:ext>
                  </a:extLst>
                </a:hlinkClick>
              </a:rPr>
              <a:t>HERE</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6th October </a:t>
            </a:r>
            <a:r>
              <a:rPr lang="en-GB" sz="1600">
                <a:solidFill>
                  <a:srgbClr val="1C4587"/>
                </a:solidFill>
                <a:highlight>
                  <a:schemeClr val="lt1"/>
                </a:highlight>
                <a:latin typeface="Calibri"/>
                <a:ea typeface="Calibri"/>
                <a:cs typeface="Calibri"/>
                <a:sym typeface="Calibri"/>
              </a:rPr>
              <a:t>- Y3 Open Morning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Thursday  9th October -</a:t>
            </a:r>
            <a:r>
              <a:rPr lang="en-GB" sz="1600">
                <a:solidFill>
                  <a:srgbClr val="1C4587"/>
                </a:solidFill>
                <a:highlight>
                  <a:schemeClr val="lt1"/>
                </a:highlight>
                <a:latin typeface="Calibri"/>
                <a:ea typeface="Calibri"/>
                <a:cs typeface="Calibri"/>
                <a:sym typeface="Calibri"/>
              </a:rPr>
              <a:t> EYFS Open Morning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13th October </a:t>
            </a:r>
            <a:r>
              <a:rPr lang="en-GB" sz="1600">
                <a:solidFill>
                  <a:srgbClr val="1C4587"/>
                </a:solidFill>
                <a:highlight>
                  <a:schemeClr val="lt1"/>
                </a:highlight>
                <a:latin typeface="Calibri"/>
                <a:ea typeface="Calibri"/>
                <a:cs typeface="Calibri"/>
                <a:sym typeface="Calibri"/>
              </a:rPr>
              <a:t>- Parents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Thursday 16th October</a:t>
            </a:r>
            <a:r>
              <a:rPr lang="en-GB" sz="1600">
                <a:solidFill>
                  <a:srgbClr val="1C4587"/>
                </a:solidFill>
                <a:highlight>
                  <a:schemeClr val="lt1"/>
                </a:highlight>
                <a:latin typeface="Calibri"/>
                <a:ea typeface="Calibri"/>
                <a:cs typeface="Calibri"/>
                <a:sym typeface="Calibri"/>
              </a:rPr>
              <a:t> - Parents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Wednesday 5th &amp; Monday 10th November</a:t>
            </a:r>
            <a:r>
              <a:rPr lang="en-GB" sz="1600">
                <a:solidFill>
                  <a:srgbClr val="1C4587"/>
                </a:solidFill>
                <a:highlight>
                  <a:schemeClr val="lt1"/>
                </a:highlight>
                <a:latin typeface="Calibri"/>
                <a:ea typeface="Calibri"/>
                <a:cs typeface="Calibri"/>
                <a:sym typeface="Calibri"/>
              </a:rPr>
              <a:t> - Flu Vaccinations - </a:t>
            </a:r>
            <a:r>
              <a:rPr lang="en-GB" sz="1600" u="sng">
                <a:solidFill>
                  <a:srgbClr val="1C4587"/>
                </a:solidFill>
                <a:highlight>
                  <a:schemeClr val="lt1"/>
                </a:highlight>
                <a:latin typeface="Calibri"/>
                <a:ea typeface="Calibri"/>
                <a:cs typeface="Calibri"/>
                <a:sym typeface="Calibri"/>
                <a:hlinkClick r:id="rId6">
                  <a:extLst>
                    <a:ext uri="{A12FA001-AC4F-418D-AE19-62706E023703}">
                      <ahyp:hlinkClr val="tx"/>
                    </a:ext>
                  </a:extLst>
                </a:hlinkClick>
              </a:rPr>
              <a:t>Letter</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10th November </a:t>
            </a:r>
            <a:r>
              <a:rPr lang="en-GB" sz="1600">
                <a:solidFill>
                  <a:srgbClr val="1C4587"/>
                </a:solidFill>
                <a:highlight>
                  <a:schemeClr val="lt1"/>
                </a:highlight>
                <a:latin typeface="Calibri"/>
                <a:ea typeface="Calibri"/>
                <a:cs typeface="Calibri"/>
                <a:sym typeface="Calibri"/>
              </a:rPr>
              <a:t>- Y3 Open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Wednesday 19th November </a:t>
            </a:r>
            <a:r>
              <a:rPr lang="en-GB" sz="1600">
                <a:solidFill>
                  <a:srgbClr val="1C4587"/>
                </a:solidFill>
                <a:highlight>
                  <a:schemeClr val="lt1"/>
                </a:highlight>
                <a:latin typeface="Calibri"/>
                <a:ea typeface="Calibri"/>
                <a:cs typeface="Calibri"/>
                <a:sym typeface="Calibri"/>
              </a:rPr>
              <a:t>- EYFS Open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1st December </a:t>
            </a:r>
            <a:r>
              <a:rPr lang="en-GB" sz="1600">
                <a:solidFill>
                  <a:srgbClr val="1C4587"/>
                </a:solidFill>
                <a:highlight>
                  <a:schemeClr val="lt1"/>
                </a:highlight>
                <a:latin typeface="Calibri"/>
                <a:ea typeface="Calibri"/>
                <a:cs typeface="Calibri"/>
                <a:sym typeface="Calibri"/>
              </a:rPr>
              <a:t>- Year 3 Open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Wednesday 22nd - Friday 24th October </a:t>
            </a:r>
            <a:r>
              <a:rPr lang="en-GB" sz="1600">
                <a:solidFill>
                  <a:srgbClr val="1C4587"/>
                </a:solidFill>
                <a:highlight>
                  <a:schemeClr val="lt1"/>
                </a:highlight>
                <a:latin typeface="Calibri"/>
                <a:ea typeface="Calibri"/>
                <a:cs typeface="Calibri"/>
                <a:sym typeface="Calibri"/>
              </a:rPr>
              <a:t>- Inset Days</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27th October - Friday 31st October</a:t>
            </a:r>
            <a:r>
              <a:rPr lang="en-GB" sz="1600">
                <a:solidFill>
                  <a:srgbClr val="1C4587"/>
                </a:solidFill>
                <a:highlight>
                  <a:schemeClr val="lt1"/>
                </a:highlight>
                <a:latin typeface="Calibri"/>
                <a:ea typeface="Calibri"/>
                <a:cs typeface="Calibri"/>
                <a:sym typeface="Calibri"/>
              </a:rPr>
              <a:t> - Half Term</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3rd November</a:t>
            </a:r>
            <a:r>
              <a:rPr lang="en-GB" sz="1600">
                <a:solidFill>
                  <a:srgbClr val="1C4587"/>
                </a:solidFill>
                <a:highlight>
                  <a:schemeClr val="lt1"/>
                </a:highlight>
                <a:latin typeface="Calibri"/>
                <a:ea typeface="Calibri"/>
                <a:cs typeface="Calibri"/>
                <a:sym typeface="Calibri"/>
              </a:rPr>
              <a:t> - Inset Day </a:t>
            </a:r>
            <a:endParaRPr sz="2000">
              <a:solidFill>
                <a:srgbClr val="1C4587"/>
              </a:solidFill>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6th July </a:t>
            </a:r>
            <a:r>
              <a:rPr lang="en-GB" sz="1600">
                <a:solidFill>
                  <a:srgbClr val="1C4587"/>
                </a:solidFill>
                <a:highlight>
                  <a:schemeClr val="lt1"/>
                </a:highlight>
                <a:latin typeface="Calibri"/>
                <a:ea typeface="Calibri"/>
                <a:cs typeface="Calibri"/>
                <a:sym typeface="Calibri"/>
              </a:rPr>
              <a:t>- Sports Day - </a:t>
            </a:r>
            <a:r>
              <a:rPr lang="en-GB" sz="1600">
                <a:solidFill>
                  <a:srgbClr val="1C4587"/>
                </a:solidFill>
                <a:latin typeface="Calibri"/>
                <a:ea typeface="Calibri"/>
                <a:cs typeface="Calibri"/>
                <a:sym typeface="Calibri"/>
              </a:rPr>
              <a:t>Nursery, Reception (am)  Year 1 and Year 2 (pm)</a:t>
            </a:r>
            <a:endParaRPr sz="1600">
              <a:solidFill>
                <a:srgbClr val="1C4587"/>
              </a:solidFill>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latin typeface="Calibri"/>
                <a:ea typeface="Calibri"/>
                <a:cs typeface="Calibri"/>
                <a:sym typeface="Calibri"/>
              </a:rPr>
              <a:t>Friday 10th July </a:t>
            </a:r>
            <a:r>
              <a:rPr lang="en-GB" sz="1600">
                <a:solidFill>
                  <a:srgbClr val="1C4587"/>
                </a:solidFill>
                <a:latin typeface="Calibri"/>
                <a:ea typeface="Calibri"/>
                <a:cs typeface="Calibri"/>
                <a:sym typeface="Calibri"/>
              </a:rPr>
              <a:t>- Sports Day - Year 3, 4 (am)  5 and 6 (pm)</a:t>
            </a:r>
            <a:endParaRPr sz="2000">
              <a:solidFill>
                <a:srgbClr val="1C4587"/>
              </a:solidFill>
              <a:latin typeface="Calibri"/>
              <a:ea typeface="Calibri"/>
              <a:cs typeface="Calibri"/>
              <a:sym typeface="Calibri"/>
            </a:endParaRPr>
          </a:p>
        </p:txBody>
      </p:sp>
      <p:pic>
        <p:nvPicPr>
          <p:cNvPr id="103" name="Google Shape;103;p17"/>
          <p:cNvPicPr preferRelativeResize="0"/>
          <p:nvPr/>
        </p:nvPicPr>
        <p:blipFill>
          <a:blip r:embed="rId7">
            <a:alphaModFix/>
          </a:blip>
          <a:stretch>
            <a:fillRect/>
          </a:stretch>
        </p:blipFill>
        <p:spPr>
          <a:xfrm>
            <a:off x="5624149" y="239250"/>
            <a:ext cx="1831975" cy="496200"/>
          </a:xfrm>
          <a:prstGeom prst="rect">
            <a:avLst/>
          </a:prstGeom>
          <a:solidFill>
            <a:schemeClr val="lt1"/>
          </a:solidFill>
          <a:ln>
            <a:noFill/>
          </a:ln>
        </p:spPr>
      </p:pic>
      <p:sp>
        <p:nvSpPr>
          <p:cNvPr id="104" name="Google Shape;104;p17"/>
          <p:cNvSpPr/>
          <p:nvPr/>
        </p:nvSpPr>
        <p:spPr>
          <a:xfrm>
            <a:off x="4094175" y="9926175"/>
            <a:ext cx="3361800" cy="574800"/>
          </a:xfrm>
          <a:prstGeom prst="roundRect">
            <a:avLst>
              <a:gd fmla="val 37200" name="adj"/>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300">
                <a:solidFill>
                  <a:srgbClr val="FF0000"/>
                </a:solidFill>
              </a:rPr>
              <a:t>All dates in red are new additions</a:t>
            </a:r>
            <a:endParaRPr b="1" sz="1300">
              <a:solidFill>
                <a:srgbClr val="FF0000"/>
              </a:solidFill>
            </a:endParaRPr>
          </a:p>
          <a:p>
            <a:pPr indent="0" lvl="0" marL="0" rtl="0" algn="ctr">
              <a:spcBef>
                <a:spcPts val="0"/>
              </a:spcBef>
              <a:spcAft>
                <a:spcPts val="0"/>
              </a:spcAft>
              <a:buNone/>
            </a:pPr>
            <a:r>
              <a:rPr b="1" lang="en-GB" sz="1300">
                <a:solidFill>
                  <a:srgbClr val="1C4587"/>
                </a:solidFill>
              </a:rPr>
              <a:t>All dates in blue have already been sent ou</a:t>
            </a:r>
            <a:r>
              <a:rPr b="1" lang="en-GB" sz="1100">
                <a:solidFill>
                  <a:srgbClr val="1C4587"/>
                </a:solidFill>
              </a:rPr>
              <a:t>t</a:t>
            </a:r>
            <a:endParaRPr b="1" sz="1100">
              <a:solidFill>
                <a:srgbClr val="1C4587"/>
              </a:solidFill>
            </a:endParaRPr>
          </a:p>
        </p:txBody>
      </p:sp>
      <p:sp>
        <p:nvSpPr>
          <p:cNvPr id="105" name="Google Shape;105;p17"/>
          <p:cNvSpPr/>
          <p:nvPr/>
        </p:nvSpPr>
        <p:spPr>
          <a:xfrm>
            <a:off x="231875" y="9926150"/>
            <a:ext cx="2776500" cy="574800"/>
          </a:xfrm>
          <a:prstGeom prst="roundRect">
            <a:avLst>
              <a:gd fmla="val 16667" name="adj"/>
            </a:avLst>
          </a:prstGeom>
          <a:solidFill>
            <a:srgbClr val="F1C23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solidFill>
                  <a:srgbClr val="1C4587"/>
                </a:solidFill>
                <a:latin typeface="Calibri"/>
                <a:ea typeface="Calibri"/>
                <a:cs typeface="Calibri"/>
                <a:sym typeface="Calibri"/>
              </a:rPr>
              <a:t>Click </a:t>
            </a:r>
            <a:r>
              <a:rPr b="1" lang="en-GB" u="sng">
                <a:solidFill>
                  <a:srgbClr val="1C4587"/>
                </a:solidFill>
                <a:latin typeface="Calibri"/>
                <a:ea typeface="Calibri"/>
                <a:cs typeface="Calibri"/>
                <a:sym typeface="Calibri"/>
                <a:hlinkClick r:id="rId8">
                  <a:extLst>
                    <a:ext uri="{A12FA001-AC4F-418D-AE19-62706E023703}">
                      <ahyp:hlinkClr val="tx"/>
                    </a:ext>
                  </a:extLst>
                </a:hlinkClick>
              </a:rPr>
              <a:t>HERE</a:t>
            </a:r>
            <a:r>
              <a:rPr b="1" lang="en-GB">
                <a:solidFill>
                  <a:srgbClr val="1C4587"/>
                </a:solidFill>
                <a:latin typeface="Calibri"/>
                <a:ea typeface="Calibri"/>
                <a:cs typeface="Calibri"/>
                <a:sym typeface="Calibri"/>
              </a:rPr>
              <a:t> </a:t>
            </a:r>
            <a:r>
              <a:rPr lang="en-GB">
                <a:solidFill>
                  <a:srgbClr val="1C4587"/>
                </a:solidFill>
                <a:latin typeface="Calibri"/>
                <a:ea typeface="Calibri"/>
                <a:cs typeface="Calibri"/>
                <a:sym typeface="Calibri"/>
              </a:rPr>
              <a:t>to see the term dates for </a:t>
            </a:r>
            <a:r>
              <a:rPr b="1" lang="en-GB" u="sng">
                <a:solidFill>
                  <a:srgbClr val="1C4587"/>
                </a:solidFill>
                <a:latin typeface="Calibri"/>
                <a:ea typeface="Calibri"/>
                <a:cs typeface="Calibri"/>
                <a:sym typeface="Calibri"/>
              </a:rPr>
              <a:t>2025-2026</a:t>
            </a:r>
            <a:endParaRPr sz="17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09" name="Shape 109"/>
        <p:cNvGrpSpPr/>
        <p:nvPr/>
      </p:nvGrpSpPr>
      <p:grpSpPr>
        <a:xfrm>
          <a:off x="0" y="0"/>
          <a:ext cx="0" cy="0"/>
          <a:chOff x="0" y="0"/>
          <a:chExt cx="0" cy="0"/>
        </a:xfrm>
      </p:grpSpPr>
      <p:sp>
        <p:nvSpPr>
          <p:cNvPr id="110" name="Google Shape;110;p18"/>
          <p:cNvSpPr/>
          <p:nvPr/>
        </p:nvSpPr>
        <p:spPr>
          <a:xfrm>
            <a:off x="157950" y="2392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11" name="Google Shape;111;p18"/>
          <p:cNvSpPr txBox="1"/>
          <p:nvPr/>
        </p:nvSpPr>
        <p:spPr>
          <a:xfrm>
            <a:off x="288150" y="3503075"/>
            <a:ext cx="7127700" cy="69534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a:solidFill>
                  <a:srgbClr val="1C4587"/>
                </a:solidFill>
                <a:highlight>
                  <a:srgbClr val="FFFFFF"/>
                </a:highlight>
                <a:latin typeface="Calibri"/>
                <a:ea typeface="Calibri"/>
                <a:cs typeface="Calibri"/>
                <a:sym typeface="Calibri"/>
              </a:rPr>
              <a:t>In Nursery this week…..</a:t>
            </a:r>
            <a:endParaRPr b="1" sz="21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We've reached the end of our first week in Ladybirds and I'm sure all of the children are ready for the weekend!</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They have mostly approached this new experience with smiles and bravery, with those that have found separating from a parent, settling well eventually with lots of cuddles, reassurance and distraction techniques by our wonderful staff.</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Mr Richards was astounded when he visited us on our first day and saw all of the children sitting attentively on the carpet enthralled by 'Lucky the Ladybird' (Mrs Darar's puppet friend).</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We have been spending time playing alongside and interacting with the children this week, and have already started to get to know them and help them to confidently explore their new environment while negotiating any conflicts that may arise when sharing resources with such a large group of other children.</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This will continue next week when we will also begin some small group activities and simple assessments to help us determine targets for all areas of development for each child.</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Please do not hesitate to speak to me if you have any questions or concerns regarding your child. Communicating with each other is key to ensuring your child receives the tailored learning and care they require to feel successful, happy and confident during their time with us.</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To finish just a few reminders-</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1- If you have not yet brought in a pair of wellies for your child please do so. (If you do not have a pair let a member of the team know and we will find a spare pair for them and label them with their name)</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2- Please ensure all jumpers, water bottles, snack boxes and lunch boxes are clearly labelled with your child's name.</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3-If your child is staying for either the extra hour or extended wraparound care please let me know at drop off each morning.</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4- Please do not send any food that may contain traces of nuts in either lunch boxes or snack boxes, we are a no nuts school and we do have a child with a nut allergy in Ladybirds this year.</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5- Please ensure your child always has a change of clothes in their bag including : underwear, socks, a pair of leggings/tracksuit bottoms, a T Shirt and a jumper.</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Thank you so much, have a wonderful weekend,</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100">
                <a:solidFill>
                  <a:srgbClr val="1C4587"/>
                </a:solidFill>
                <a:highlight>
                  <a:srgbClr val="FFFFFF"/>
                </a:highlight>
              </a:rPr>
              <a:t>Ladybirds Team</a:t>
            </a:r>
            <a:endParaRPr sz="11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6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b="1" sz="21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6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chemeClr val="dk1"/>
              </a:solidFill>
              <a:highlight>
                <a:srgbClr val="FFFFFF"/>
              </a:highlight>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sz="1800">
              <a:solidFill>
                <a:srgbClr val="1C4587"/>
              </a:solidFill>
              <a:latin typeface="Calibri"/>
              <a:ea typeface="Calibri"/>
              <a:cs typeface="Calibri"/>
              <a:sym typeface="Calibri"/>
            </a:endParaRPr>
          </a:p>
        </p:txBody>
      </p:sp>
      <p:pic>
        <p:nvPicPr>
          <p:cNvPr id="112" name="Google Shape;112;p18"/>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13" name="Google Shape;113;p18"/>
          <p:cNvSpPr txBox="1"/>
          <p:nvPr/>
        </p:nvSpPr>
        <p:spPr>
          <a:xfrm>
            <a:off x="294550" y="368175"/>
            <a:ext cx="2724600" cy="54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500">
                <a:solidFill>
                  <a:srgbClr val="1C4587"/>
                </a:solidFill>
                <a:latin typeface="Calibri"/>
                <a:ea typeface="Calibri"/>
                <a:cs typeface="Calibri"/>
                <a:sym typeface="Calibri"/>
              </a:rPr>
              <a:t>Nursery</a:t>
            </a:r>
            <a:endParaRPr sz="2500">
              <a:solidFill>
                <a:srgbClr val="1C4587"/>
              </a:solidFill>
              <a:latin typeface="Calibri"/>
              <a:ea typeface="Calibri"/>
              <a:cs typeface="Calibri"/>
              <a:sym typeface="Calibri"/>
            </a:endParaRPr>
          </a:p>
        </p:txBody>
      </p:sp>
      <p:sp>
        <p:nvSpPr>
          <p:cNvPr id="114" name="Google Shape;114;p18"/>
          <p:cNvSpPr/>
          <p:nvPr/>
        </p:nvSpPr>
        <p:spPr>
          <a:xfrm>
            <a:off x="244050" y="1026175"/>
            <a:ext cx="7127700" cy="17574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a:t>
            </a:r>
            <a:r>
              <a:rPr lang="en-GB" sz="1500">
                <a:solidFill>
                  <a:srgbClr val="1C4587"/>
                </a:solidFill>
                <a:latin typeface="Calibri"/>
                <a:ea typeface="Calibri"/>
                <a:cs typeface="Calibri"/>
                <a:sym typeface="Calibri"/>
              </a:rPr>
              <a:t> - </a:t>
            </a:r>
            <a:r>
              <a:rPr lang="en-GB" sz="1500" u="sng">
                <a:solidFill>
                  <a:schemeClr val="accent5"/>
                </a:solidFill>
                <a:latin typeface="Calibri"/>
                <a:ea typeface="Calibri"/>
                <a:cs typeface="Calibri"/>
                <a:sym typeface="Calibri"/>
                <a:hlinkClick r:id="rId4">
                  <a:extLst>
                    <a:ext uri="{A12FA001-AC4F-418D-AE19-62706E023703}">
                      <ahyp:hlinkClr val="tx"/>
                    </a:ext>
                  </a:extLst>
                </a:hlinkClick>
              </a:rPr>
              <a:t>Letter</a:t>
            </a:r>
            <a:endParaRPr sz="1500">
              <a:solidFill>
                <a:schemeClr val="accent5"/>
              </a:solidFill>
              <a:latin typeface="Calibri"/>
              <a:ea typeface="Calibri"/>
              <a:cs typeface="Calibri"/>
              <a:sym typeface="Calibri"/>
            </a:endParaRPr>
          </a:p>
          <a:p>
            <a:pPr indent="-323850" lvl="0" marL="457200" rtl="0" algn="l">
              <a:lnSpc>
                <a:spcPct val="115000"/>
              </a:lnSpc>
              <a:spcBef>
                <a:spcPts val="0"/>
              </a:spcBef>
              <a:spcAft>
                <a:spcPts val="0"/>
              </a:spcAft>
              <a:buClr>
                <a:schemeClr val="accent5"/>
              </a:buClr>
              <a:buSzPts val="1500"/>
              <a:buFont typeface="Calibri"/>
              <a:buChar char="●"/>
            </a:pPr>
            <a:r>
              <a:rPr b="1" lang="en-GB">
                <a:solidFill>
                  <a:srgbClr val="FF0000"/>
                </a:solidFill>
                <a:highlight>
                  <a:schemeClr val="lt1"/>
                </a:highlight>
                <a:latin typeface="Calibri"/>
                <a:ea typeface="Calibri"/>
                <a:cs typeface="Calibri"/>
                <a:sym typeface="Calibri"/>
              </a:rPr>
              <a:t>Thursday 9th October-</a:t>
            </a:r>
            <a:r>
              <a:rPr lang="en-GB">
                <a:solidFill>
                  <a:srgbClr val="FF0000"/>
                </a:solidFill>
                <a:highlight>
                  <a:schemeClr val="lt1"/>
                </a:highlight>
                <a:latin typeface="Calibri"/>
                <a:ea typeface="Calibri"/>
                <a:cs typeface="Calibri"/>
                <a:sym typeface="Calibri"/>
              </a:rPr>
              <a:t> Early Years Teddy Bears Picnic</a:t>
            </a:r>
            <a:endParaRPr sz="1500">
              <a:solidFill>
                <a:schemeClr val="accent5"/>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Tuesday 9th December </a:t>
            </a:r>
            <a:r>
              <a:rPr lang="en-GB">
                <a:solidFill>
                  <a:srgbClr val="1C4587"/>
                </a:solidFill>
                <a:highlight>
                  <a:schemeClr val="lt1"/>
                </a:highlight>
                <a:latin typeface="Calibri"/>
                <a:ea typeface="Calibri"/>
                <a:cs typeface="Calibri"/>
                <a:sym typeface="Calibri"/>
              </a:rPr>
              <a:t>- Nursery Christmas Performance - Time to follow</a:t>
            </a:r>
            <a:endParaRPr sz="1500" u="sng">
              <a:solidFill>
                <a:srgbClr val="1C4587"/>
              </a:solidFill>
              <a:latin typeface="Calibri"/>
              <a:ea typeface="Calibri"/>
              <a:cs typeface="Calibri"/>
              <a:sym typeface="Calibri"/>
            </a:endParaRPr>
          </a:p>
        </p:txBody>
      </p:sp>
      <p:sp>
        <p:nvSpPr>
          <p:cNvPr id="115" name="Google Shape;115;p18"/>
          <p:cNvSpPr txBox="1"/>
          <p:nvPr/>
        </p:nvSpPr>
        <p:spPr>
          <a:xfrm>
            <a:off x="883625" y="2916000"/>
            <a:ext cx="5537400" cy="441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u="sng">
                <a:solidFill>
                  <a:schemeClr val="hlink"/>
                </a:solidFill>
                <a:hlinkClick r:id="rId5"/>
              </a:rPr>
              <a:t> Half Termly Newsletter</a:t>
            </a:r>
            <a:endParaRPr sz="1800">
              <a:solidFill>
                <a:schemeClr val="dk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19" name="Shape 119"/>
        <p:cNvGrpSpPr/>
        <p:nvPr/>
      </p:nvGrpSpPr>
      <p:grpSpPr>
        <a:xfrm>
          <a:off x="0" y="0"/>
          <a:ext cx="0" cy="0"/>
          <a:chOff x="0" y="0"/>
          <a:chExt cx="0" cy="0"/>
        </a:xfrm>
      </p:grpSpPr>
      <p:sp>
        <p:nvSpPr>
          <p:cNvPr id="120" name="Google Shape;120;p19"/>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21" name="Google Shape;121;p19"/>
          <p:cNvSpPr txBox="1"/>
          <p:nvPr/>
        </p:nvSpPr>
        <p:spPr>
          <a:xfrm>
            <a:off x="294675" y="239250"/>
            <a:ext cx="2905500" cy="50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Reception</a:t>
            </a:r>
            <a:endParaRPr sz="2200">
              <a:solidFill>
                <a:schemeClr val="dk2"/>
              </a:solidFill>
            </a:endParaRPr>
          </a:p>
        </p:txBody>
      </p:sp>
      <p:sp>
        <p:nvSpPr>
          <p:cNvPr id="122" name="Google Shape;122;p19"/>
          <p:cNvSpPr txBox="1"/>
          <p:nvPr/>
        </p:nvSpPr>
        <p:spPr>
          <a:xfrm>
            <a:off x="217050" y="3888000"/>
            <a:ext cx="7155600" cy="65832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1C4587"/>
                </a:solidFill>
                <a:latin typeface="Calibri"/>
                <a:ea typeface="Calibri"/>
                <a:cs typeface="Calibri"/>
                <a:sym typeface="Calibri"/>
              </a:rPr>
              <a:t>In Reception this week…</a:t>
            </a:r>
            <a:endParaRPr sz="1100">
              <a:solidFill>
                <a:srgbClr val="222222"/>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highlight>
                  <a:srgbClr val="FFFFFF"/>
                </a:highlight>
              </a:rPr>
              <a:t>The children have been amazing at </a:t>
            </a:r>
            <a:r>
              <a:rPr lang="en-GB" sz="1300">
                <a:solidFill>
                  <a:srgbClr val="1C4587"/>
                </a:solidFill>
                <a:highlight>
                  <a:srgbClr val="FFFFFF"/>
                </a:highlight>
              </a:rPr>
              <a:t>continuing</a:t>
            </a:r>
            <a:r>
              <a:rPr lang="en-GB" sz="1300">
                <a:solidFill>
                  <a:srgbClr val="1C4587"/>
                </a:solidFill>
                <a:highlight>
                  <a:srgbClr val="FFFFFF"/>
                </a:highlight>
              </a:rPr>
              <a:t> to learn and follow our new school rules and routines. We have been so impressed with how well they have settled into school life. We have been busy learning our friends names and all the different areas of our </a:t>
            </a:r>
            <a:r>
              <a:rPr lang="en-GB" sz="1300">
                <a:solidFill>
                  <a:srgbClr val="1C4587"/>
                </a:solidFill>
                <a:highlight>
                  <a:srgbClr val="FFFFFF"/>
                </a:highlight>
              </a:rPr>
              <a:t>classrooms. </a:t>
            </a: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highlight>
                  <a:srgbClr val="FFFFFF"/>
                </a:highlight>
              </a:rPr>
              <a:t>The children have also been introduced to the ‘Zones of Regulation’ which we use to help support them to communicate their thoughts and feelings. There are 4 different colours: Green (happy, calm ready to learn) Blue (sad, tired, bored or sick) Yellow (frustrated, excited, worried or shy) and Red (angry, terrified, hitting or yelling). We use these colours to help children to broaden their vocabulary and learn different strategies to help them return to green. </a:t>
            </a:r>
            <a:br>
              <a:rPr lang="en-GB" sz="1300">
                <a:solidFill>
                  <a:srgbClr val="1C4587"/>
                </a:solidFill>
                <a:highlight>
                  <a:srgbClr val="FFFFFF"/>
                </a:highlight>
              </a:rPr>
            </a:b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highlight>
                  <a:srgbClr val="FFFFFF"/>
                </a:highlight>
              </a:rPr>
              <a:t>We have had a large amount of children arriving to school with rucksacks. As our cloakroom is very small with limited space, the children are often unable to reach their pegs or find their items. As this is stopping the children from being independent we are now asking for parents to please use bookbags going forward. As your child's learning develops, they will be bringing home reading books, library books and a homework folder which fit more easily into bookbags. We appreciate your support with this. </a:t>
            </a: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highlight>
                  <a:srgbClr val="FFFFFF"/>
                </a:highlight>
              </a:rPr>
              <a:t>From Monday, we will begin using the children’s school planners as our main point of communication with you. If we have any messages about your child’s day at school e.g. lost items or toileting accidents, we will now write them in their planner. It is vital that your child brings their planner to school each day in the plastic reading folder. </a:t>
            </a:r>
            <a:br>
              <a:rPr lang="en-GB" sz="1300">
                <a:solidFill>
                  <a:srgbClr val="1C4587"/>
                </a:solidFill>
                <a:highlight>
                  <a:srgbClr val="FFFFFF"/>
                </a:highlight>
              </a:rPr>
            </a:b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highlight>
                  <a:srgbClr val="FFFFFF"/>
                </a:highlight>
              </a:rPr>
              <a:t>A few little reminders, if you have not already brought a pair of named wellies in for your child to keep at school, we are now asking for them to brought by next Friday. Please also ensure all their items are clearly named, including water bottles. </a:t>
            </a: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highlight>
                  <a:srgbClr val="FFFFFF"/>
                </a:highlight>
              </a:rPr>
              <a:t>We hope you have a wonderful weekend. </a:t>
            </a: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highlight>
                  <a:srgbClr val="FFFFFF"/>
                </a:highlight>
              </a:rPr>
              <a:t>The Reception Team </a:t>
            </a: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9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900">
              <a:solidFill>
                <a:srgbClr val="1C4587"/>
              </a:solidFill>
              <a:highlight>
                <a:srgbClr val="FFFFFF"/>
              </a:highlight>
              <a:latin typeface="Calibri"/>
              <a:ea typeface="Calibri"/>
              <a:cs typeface="Calibri"/>
              <a:sym typeface="Calibri"/>
            </a:endParaRPr>
          </a:p>
          <a:p>
            <a:pPr indent="0" lvl="0" marL="0" rtl="0" algn="l">
              <a:lnSpc>
                <a:spcPct val="106999"/>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lnSpc>
                <a:spcPct val="106999"/>
              </a:lnSpc>
              <a:spcBef>
                <a:spcPts val="800"/>
              </a:spcBef>
              <a:spcAft>
                <a:spcPts val="0"/>
              </a:spcAft>
              <a:buClr>
                <a:schemeClr val="dk1"/>
              </a:buClr>
              <a:buSzPts val="1100"/>
              <a:buFont typeface="Arial"/>
              <a:buNone/>
            </a:pPr>
            <a:r>
              <a:t/>
            </a:r>
            <a:endParaRPr b="1" sz="1300">
              <a:solidFill>
                <a:srgbClr val="1C4587"/>
              </a:solidFill>
              <a:highlight>
                <a:srgbClr val="FFFFFF"/>
              </a:highlight>
              <a:latin typeface="Calibri"/>
              <a:ea typeface="Calibri"/>
              <a:cs typeface="Calibri"/>
              <a:sym typeface="Calibri"/>
            </a:endParaRPr>
          </a:p>
          <a:p>
            <a:pPr indent="0" lvl="0" marL="0" rtl="0" algn="l">
              <a:lnSpc>
                <a:spcPct val="115000"/>
              </a:lnSpc>
              <a:spcBef>
                <a:spcPts val="80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300" u="sng">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222222"/>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a:solidFill>
                <a:srgbClr val="1C4587"/>
              </a:solidFill>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None/>
            </a:pPr>
            <a:r>
              <a:t/>
            </a:r>
            <a:endParaRPr sz="1800">
              <a:solidFill>
                <a:schemeClr val="dk2"/>
              </a:solidFill>
            </a:endParaRPr>
          </a:p>
        </p:txBody>
      </p:sp>
      <p:pic>
        <p:nvPicPr>
          <p:cNvPr id="123" name="Google Shape;123;p19"/>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24" name="Google Shape;124;p19"/>
          <p:cNvSpPr/>
          <p:nvPr/>
        </p:nvSpPr>
        <p:spPr>
          <a:xfrm>
            <a:off x="390300" y="996725"/>
            <a:ext cx="7039500" cy="23316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lnSpc>
                <a:spcPct val="115000"/>
              </a:lnSpc>
              <a:spcBef>
                <a:spcPts val="0"/>
              </a:spcBef>
              <a:spcAft>
                <a:spcPts val="0"/>
              </a:spcAft>
              <a:buNone/>
            </a:pPr>
            <a:r>
              <a:t/>
            </a:r>
            <a:endParaRPr>
              <a:solidFill>
                <a:srgbClr val="1C4587"/>
              </a:solidFill>
              <a:highlight>
                <a:srgbClr val="FFFFFF"/>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Trips/Events 25/26 Summary </a:t>
            </a:r>
            <a:r>
              <a:rPr lang="en-GB">
                <a:solidFill>
                  <a:srgbClr val="1C4587"/>
                </a:solidFill>
                <a:highlight>
                  <a:srgbClr val="FFFFFF"/>
                </a:highlight>
                <a:latin typeface="Calibri"/>
                <a:ea typeface="Calibri"/>
                <a:cs typeface="Calibri"/>
                <a:sym typeface="Calibri"/>
              </a:rPr>
              <a:t>-</a:t>
            </a:r>
            <a:r>
              <a:rPr lang="en-GB">
                <a:solidFill>
                  <a:schemeClr val="accent5"/>
                </a:solidFill>
                <a:highlight>
                  <a:srgbClr val="FFFFFF"/>
                </a:highlight>
                <a:latin typeface="Calibri"/>
                <a:ea typeface="Calibri"/>
                <a:cs typeface="Calibri"/>
                <a:sym typeface="Calibri"/>
              </a:rPr>
              <a:t> </a:t>
            </a:r>
            <a:r>
              <a:rPr lang="en-GB" u="sng">
                <a:solidFill>
                  <a:schemeClr val="accent5"/>
                </a:solidFill>
                <a:highlight>
                  <a:srgbClr val="FFFFFF"/>
                </a:highlight>
                <a:latin typeface="Calibri"/>
                <a:ea typeface="Calibri"/>
                <a:cs typeface="Calibri"/>
                <a:sym typeface="Calibri"/>
                <a:hlinkClick r:id="rId4">
                  <a:extLst>
                    <a:ext uri="{A12FA001-AC4F-418D-AE19-62706E023703}">
                      <ahyp:hlinkClr val="tx"/>
                    </a:ext>
                  </a:extLst>
                </a:hlinkClick>
              </a:rPr>
              <a:t>Letter</a:t>
            </a:r>
            <a:endParaRPr>
              <a:solidFill>
                <a:schemeClr val="accent5"/>
              </a:solidFill>
              <a:highlight>
                <a:srgbClr val="FFFFFF"/>
              </a:highlight>
              <a:latin typeface="Calibri"/>
              <a:ea typeface="Calibri"/>
              <a:cs typeface="Calibri"/>
              <a:sym typeface="Calibri"/>
            </a:endParaRPr>
          </a:p>
          <a:p>
            <a:pPr indent="-317500" lvl="0" marL="457200" rtl="0" algn="l">
              <a:lnSpc>
                <a:spcPct val="115000"/>
              </a:lnSpc>
              <a:spcBef>
                <a:spcPts val="0"/>
              </a:spcBef>
              <a:spcAft>
                <a:spcPts val="0"/>
              </a:spcAft>
              <a:buClr>
                <a:srgbClr val="FF0000"/>
              </a:buClr>
              <a:buSzPts val="1400"/>
              <a:buFont typeface="Calibri"/>
              <a:buChar char="●"/>
            </a:pPr>
            <a:r>
              <a:rPr b="1" lang="en-GB">
                <a:solidFill>
                  <a:srgbClr val="FF0000"/>
                </a:solidFill>
                <a:highlight>
                  <a:srgbClr val="FFFFFF"/>
                </a:highlight>
                <a:latin typeface="Calibri"/>
                <a:ea typeface="Calibri"/>
                <a:cs typeface="Calibri"/>
                <a:sym typeface="Calibri"/>
              </a:rPr>
              <a:t>Tuesday 30th September - Reception Road Safety Day - </a:t>
            </a:r>
            <a:r>
              <a:rPr lang="en-GB" u="sng">
                <a:solidFill>
                  <a:schemeClr val="hlink"/>
                </a:solidFill>
                <a:highlight>
                  <a:srgbClr val="FFFFFF"/>
                </a:highlight>
                <a:latin typeface="Calibri"/>
                <a:ea typeface="Calibri"/>
                <a:cs typeface="Calibri"/>
                <a:sym typeface="Calibri"/>
                <a:hlinkClick r:id="rId5"/>
              </a:rPr>
              <a:t>Letter</a:t>
            </a:r>
            <a:endParaRPr>
              <a:solidFill>
                <a:schemeClr val="accent5"/>
              </a:solidFill>
              <a:highlight>
                <a:srgbClr val="FFFFFF"/>
              </a:highlight>
              <a:latin typeface="Calibri"/>
              <a:ea typeface="Calibri"/>
              <a:cs typeface="Calibri"/>
              <a:sym typeface="Calibri"/>
            </a:endParaRPr>
          </a:p>
          <a:p>
            <a:pPr indent="-317500" lvl="0" marL="457200" rtl="0" algn="l">
              <a:lnSpc>
                <a:spcPct val="115000"/>
              </a:lnSpc>
              <a:spcBef>
                <a:spcPts val="0"/>
              </a:spcBef>
              <a:spcAft>
                <a:spcPts val="0"/>
              </a:spcAft>
              <a:buClr>
                <a:srgbClr val="FF0000"/>
              </a:buClr>
              <a:buSzPts val="1400"/>
              <a:buFont typeface="Calibri"/>
              <a:buChar char="●"/>
            </a:pPr>
            <a:r>
              <a:rPr b="1" lang="en-GB">
                <a:solidFill>
                  <a:srgbClr val="FF0000"/>
                </a:solidFill>
                <a:highlight>
                  <a:srgbClr val="FFFFFF"/>
                </a:highlight>
                <a:latin typeface="Calibri"/>
                <a:ea typeface="Calibri"/>
                <a:cs typeface="Calibri"/>
                <a:sym typeface="Calibri"/>
              </a:rPr>
              <a:t>Thursday 9th October-</a:t>
            </a:r>
            <a:r>
              <a:rPr lang="en-GB">
                <a:solidFill>
                  <a:srgbClr val="FF0000"/>
                </a:solidFill>
                <a:highlight>
                  <a:srgbClr val="FFFFFF"/>
                </a:highlight>
                <a:latin typeface="Calibri"/>
                <a:ea typeface="Calibri"/>
                <a:cs typeface="Calibri"/>
                <a:sym typeface="Calibri"/>
              </a:rPr>
              <a:t> Early Years Teddy Bears Picnic</a:t>
            </a:r>
            <a:endParaRPr>
              <a:solidFill>
                <a:srgbClr val="FF0000"/>
              </a:solidFill>
              <a:highlight>
                <a:srgbClr val="FFFFFF"/>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Wednesday 10th &amp; Thursday 11th December </a:t>
            </a:r>
            <a:r>
              <a:rPr lang="en-GB">
                <a:solidFill>
                  <a:srgbClr val="1C4587"/>
                </a:solidFill>
                <a:highlight>
                  <a:schemeClr val="lt1"/>
                </a:highlight>
                <a:latin typeface="Calibri"/>
                <a:ea typeface="Calibri"/>
                <a:cs typeface="Calibri"/>
                <a:sym typeface="Calibri"/>
              </a:rPr>
              <a:t>- Reception, Year 1 and Year 2 Xmas Performance - </a:t>
            </a:r>
            <a:r>
              <a:rPr lang="en-GB">
                <a:solidFill>
                  <a:srgbClr val="1C4587"/>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sz="1500" u="sng">
              <a:solidFill>
                <a:srgbClr val="1C4587"/>
              </a:solidFill>
              <a:latin typeface="Calibri"/>
              <a:ea typeface="Calibri"/>
              <a:cs typeface="Calibri"/>
              <a:sym typeface="Calibri"/>
            </a:endParaRPr>
          </a:p>
        </p:txBody>
      </p:sp>
      <p:sp>
        <p:nvSpPr>
          <p:cNvPr id="125" name="Google Shape;125;p19"/>
          <p:cNvSpPr txBox="1"/>
          <p:nvPr/>
        </p:nvSpPr>
        <p:spPr>
          <a:xfrm>
            <a:off x="294675" y="3383613"/>
            <a:ext cx="4536000" cy="44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1800" u="sng">
                <a:solidFill>
                  <a:schemeClr val="hlink"/>
                </a:solidFill>
                <a:latin typeface="Calibri"/>
                <a:ea typeface="Calibri"/>
                <a:cs typeface="Calibri"/>
                <a:sym typeface="Calibri"/>
                <a:hlinkClick r:id="rId6"/>
              </a:rPr>
              <a:t> Half Termly Newsletter</a:t>
            </a:r>
            <a:endParaRPr sz="1800">
              <a:solidFill>
                <a:schemeClr val="dk2"/>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29" name="Shape 129"/>
        <p:cNvGrpSpPr/>
        <p:nvPr/>
      </p:nvGrpSpPr>
      <p:grpSpPr>
        <a:xfrm>
          <a:off x="0" y="0"/>
          <a:ext cx="0" cy="0"/>
          <a:chOff x="0" y="0"/>
          <a:chExt cx="0" cy="0"/>
        </a:xfrm>
      </p:grpSpPr>
      <p:sp>
        <p:nvSpPr>
          <p:cNvPr id="130" name="Google Shape;130;p20"/>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31" name="Google Shape;131;p20"/>
          <p:cNvSpPr txBox="1"/>
          <p:nvPr/>
        </p:nvSpPr>
        <p:spPr>
          <a:xfrm>
            <a:off x="254775" y="269400"/>
            <a:ext cx="2922000" cy="65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One</a:t>
            </a:r>
            <a:endParaRPr sz="2200">
              <a:solidFill>
                <a:schemeClr val="dk2"/>
              </a:solidFill>
            </a:endParaRPr>
          </a:p>
        </p:txBody>
      </p:sp>
      <p:sp>
        <p:nvSpPr>
          <p:cNvPr id="132" name="Google Shape;132;p20"/>
          <p:cNvSpPr txBox="1"/>
          <p:nvPr/>
        </p:nvSpPr>
        <p:spPr>
          <a:xfrm>
            <a:off x="367125" y="4506550"/>
            <a:ext cx="6956100" cy="59205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GB" sz="2100">
                <a:solidFill>
                  <a:srgbClr val="1C4587"/>
                </a:solidFill>
                <a:latin typeface="Calibri"/>
                <a:ea typeface="Calibri"/>
                <a:cs typeface="Calibri"/>
                <a:sym typeface="Calibri"/>
              </a:rPr>
              <a:t>I</a:t>
            </a:r>
            <a:r>
              <a:rPr b="1" lang="en-GB" sz="2100">
                <a:solidFill>
                  <a:srgbClr val="1C4587"/>
                </a:solidFill>
                <a:latin typeface="Calibri"/>
                <a:ea typeface="Calibri"/>
                <a:cs typeface="Calibri"/>
                <a:sym typeface="Calibri"/>
              </a:rPr>
              <a:t>n Year 1 this week……</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We are so proud of the way the children have settled into year 1! They are showing us that they already know the rules and routines, and we’ve seen some excellent examples of our school values.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Maths:</a:t>
            </a:r>
            <a:r>
              <a:rPr lang="en-GB" sz="1100">
                <a:solidFill>
                  <a:srgbClr val="1C4587"/>
                </a:solidFill>
              </a:rPr>
              <a:t> In maths this week we have been practising writing and reading numbers as words. We have also practised our skill of counting backwards. Can the children show you their learning at home?</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English:</a:t>
            </a:r>
            <a:r>
              <a:rPr lang="en-GB" sz="1100">
                <a:solidFill>
                  <a:srgbClr val="1C4587"/>
                </a:solidFill>
              </a:rPr>
              <a:t> In English we have begun writing our books ‘All about us’. We have had a special focus on saying our sentences aloud before writing. We have also used finger spaces, capital letters and full stops to write effective sentences.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Science:</a:t>
            </a:r>
            <a:r>
              <a:rPr b="1" lang="en-GB" sz="1100">
                <a:solidFill>
                  <a:srgbClr val="1C4587"/>
                </a:solidFill>
              </a:rPr>
              <a:t>  </a:t>
            </a:r>
            <a:r>
              <a:rPr lang="en-GB" sz="1100">
                <a:solidFill>
                  <a:srgbClr val="1C4587"/>
                </a:solidFill>
              </a:rPr>
              <a:t>In science we continued looking at animals as our topic this half term is Zany Zoologists. We have learnt how animals can be categorised into groups such as reptiles, mammals etc. We have compared the differences between the groups.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At home: </a:t>
            </a:r>
            <a:r>
              <a:rPr lang="en-GB" sz="1100">
                <a:solidFill>
                  <a:srgbClr val="1C4587"/>
                </a:solidFill>
              </a:rPr>
              <a:t>We are sending home the children's reading folders with 2 books this week. They will have a Book bag book (larger book) which the children may not have read before. They will also bring a smaller phonics book home. This is a book that they will have read a few times over the week so it will be familiar, meaning it can be read with a greater level of independence. It is important for the children to read this book as many times as possible as it will improve their fluency. Please write in their reading diary when your child reads at home. Home learning will come home next Friday.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b="1" sz="1100" u="sng">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Reminders:</a:t>
            </a:r>
            <a:r>
              <a:rPr lang="en-GB" sz="1100">
                <a:solidFill>
                  <a:srgbClr val="1C4587"/>
                </a:solidFill>
              </a:rPr>
              <a:t>  The field will be open at lunchtime next week, please ensure your child has a named pair of wellies in school to enable them to enjoy this. We would also like to remind you that we are a nut-free school. Please ensure that your child has a coat in school so we are able to go outside during showers.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Thank you - Year 1 Team</a:t>
            </a:r>
            <a:endParaRPr sz="11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sz="13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FF0000"/>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sz="2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300">
              <a:solidFill>
                <a:srgbClr val="1C4587"/>
              </a:solidFill>
              <a:latin typeface="Calibri"/>
              <a:ea typeface="Calibri"/>
              <a:cs typeface="Calibri"/>
              <a:sym typeface="Calibri"/>
            </a:endParaRPr>
          </a:p>
        </p:txBody>
      </p:sp>
      <p:pic>
        <p:nvPicPr>
          <p:cNvPr id="133" name="Google Shape;133;p20"/>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34" name="Google Shape;134;p20"/>
          <p:cNvSpPr/>
          <p:nvPr/>
        </p:nvSpPr>
        <p:spPr>
          <a:xfrm>
            <a:off x="332250" y="1026175"/>
            <a:ext cx="7039500" cy="26703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FF0000"/>
                </a:solidFill>
                <a:latin typeface="Calibri"/>
                <a:ea typeface="Calibri"/>
                <a:cs typeface="Calibri"/>
                <a:sym typeface="Calibri"/>
              </a:rPr>
              <a:t>Trips/Events 25/26 Summary</a:t>
            </a:r>
            <a:r>
              <a:rPr b="1" lang="en-GB" sz="1500">
                <a:solidFill>
                  <a:srgbClr val="1C4587"/>
                </a:solidFill>
                <a:latin typeface="Calibri"/>
                <a:ea typeface="Calibri"/>
                <a:cs typeface="Calibri"/>
                <a:sym typeface="Calibri"/>
              </a:rPr>
              <a:t> - </a:t>
            </a:r>
            <a:r>
              <a:rPr lang="en-GB" sz="1500" u="sng">
                <a:solidFill>
                  <a:schemeClr val="hlink"/>
                </a:solidFill>
                <a:latin typeface="Calibri"/>
                <a:ea typeface="Calibri"/>
                <a:cs typeface="Calibri"/>
                <a:sym typeface="Calibri"/>
                <a:hlinkClick r:id="rId4"/>
              </a:rPr>
              <a:t>Letter</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Tuesday 14th October </a:t>
            </a:r>
            <a:r>
              <a:rPr lang="en-GB" sz="1500">
                <a:solidFill>
                  <a:srgbClr val="1C4587"/>
                </a:solidFill>
                <a:latin typeface="Calibri"/>
                <a:ea typeface="Calibri"/>
                <a:cs typeface="Calibri"/>
                <a:sym typeface="Calibri"/>
              </a:rPr>
              <a:t>- Y1 Trip to gatton Park - Letter to follow</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20th November</a:t>
            </a:r>
            <a:r>
              <a:rPr lang="en-GB">
                <a:solidFill>
                  <a:srgbClr val="1C4587"/>
                </a:solidFill>
                <a:highlight>
                  <a:schemeClr val="lt1"/>
                </a:highlight>
                <a:latin typeface="Calibri"/>
                <a:ea typeface="Calibri"/>
                <a:cs typeface="Calibri"/>
                <a:sym typeface="Calibri"/>
              </a:rPr>
              <a:t> - Y1 and Y2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10th &amp; Thursday 11th December </a:t>
            </a:r>
            <a:r>
              <a:rPr lang="en-GB">
                <a:solidFill>
                  <a:srgbClr val="1C4587"/>
                </a:solidFill>
                <a:highlight>
                  <a:schemeClr val="lt1"/>
                </a:highlight>
                <a:latin typeface="Calibri"/>
                <a:ea typeface="Calibri"/>
                <a:cs typeface="Calibri"/>
                <a:sym typeface="Calibri"/>
              </a:rPr>
              <a:t>- Reception, Year 1 and Year 2 Xmas Performance - </a:t>
            </a:r>
            <a:r>
              <a:rPr lang="en-GB">
                <a:solidFill>
                  <a:srgbClr val="1C4587"/>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lang="en-GB">
                <a:solidFill>
                  <a:srgbClr val="1C4587"/>
                </a:solidFill>
                <a:latin typeface="Calibri"/>
                <a:ea typeface="Calibri"/>
                <a:cs typeface="Calibri"/>
                <a:sym typeface="Calibri"/>
              </a:rPr>
              <a:t>Home learning letter - </a:t>
            </a:r>
            <a:r>
              <a:rPr lang="en-GB" u="sng">
                <a:solidFill>
                  <a:schemeClr val="hlink"/>
                </a:solidFill>
                <a:latin typeface="Calibri"/>
                <a:ea typeface="Calibri"/>
                <a:cs typeface="Calibri"/>
                <a:sym typeface="Calibri"/>
                <a:hlinkClick r:id="rId5"/>
              </a:rPr>
              <a:t>Letter</a:t>
            </a:r>
            <a:endParaRPr>
              <a:solidFill>
                <a:srgbClr val="1C4587"/>
              </a:solidFill>
              <a:latin typeface="Calibri"/>
              <a:ea typeface="Calibri"/>
              <a:cs typeface="Calibri"/>
              <a:sym typeface="Calibri"/>
            </a:endParaRPr>
          </a:p>
        </p:txBody>
      </p:sp>
      <p:sp>
        <p:nvSpPr>
          <p:cNvPr id="135" name="Google Shape;135;p20"/>
          <p:cNvSpPr txBox="1"/>
          <p:nvPr/>
        </p:nvSpPr>
        <p:spPr>
          <a:xfrm>
            <a:off x="367125" y="4057438"/>
            <a:ext cx="4536000" cy="44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u="sng">
                <a:solidFill>
                  <a:schemeClr val="hlink"/>
                </a:solidFill>
                <a:latin typeface="Calibri"/>
                <a:ea typeface="Calibri"/>
                <a:cs typeface="Calibri"/>
                <a:sym typeface="Calibri"/>
                <a:hlinkClick r:id="rId6"/>
              </a:rPr>
              <a:t> Half Termly Newsletter</a:t>
            </a:r>
            <a:endParaRPr sz="1800">
              <a:solidFill>
                <a:schemeClr val="dk2"/>
              </a:solidFill>
              <a:latin typeface="Calibri"/>
              <a:ea typeface="Calibri"/>
              <a:cs typeface="Calibri"/>
              <a:sym typeface="Calibri"/>
            </a:endParaRPr>
          </a:p>
        </p:txBody>
      </p:sp>
      <p:sp>
        <p:nvSpPr>
          <p:cNvPr id="136" name="Google Shape;136;p20"/>
          <p:cNvSpPr txBox="1"/>
          <p:nvPr/>
        </p:nvSpPr>
        <p:spPr>
          <a:xfrm>
            <a:off x="324000" y="3726000"/>
            <a:ext cx="7039500" cy="331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chemeClr val="hlink"/>
                </a:solidFill>
                <a:latin typeface="Calibri"/>
                <a:ea typeface="Calibri"/>
                <a:cs typeface="Calibri"/>
                <a:sym typeface="Calibri"/>
                <a:hlinkClick r:id="rId7"/>
              </a:rPr>
              <a:t>Year 1 Curriculum Evening Recording </a:t>
            </a:r>
            <a:r>
              <a:rPr lang="en-GB" sz="1800">
                <a:solidFill>
                  <a:schemeClr val="dk2"/>
                </a:solidFill>
                <a:latin typeface="Calibri"/>
                <a:ea typeface="Calibri"/>
                <a:cs typeface="Calibri"/>
                <a:sym typeface="Calibri"/>
              </a:rPr>
              <a:t>Passcode: h?&amp;JKK27</a:t>
            </a:r>
            <a:endParaRPr sz="1800">
              <a:solidFill>
                <a:schemeClr val="dk2"/>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40" name="Shape 140"/>
        <p:cNvGrpSpPr/>
        <p:nvPr/>
      </p:nvGrpSpPr>
      <p:grpSpPr>
        <a:xfrm>
          <a:off x="0" y="0"/>
          <a:ext cx="0" cy="0"/>
          <a:chOff x="0" y="0"/>
          <a:chExt cx="0" cy="0"/>
        </a:xfrm>
      </p:grpSpPr>
      <p:sp>
        <p:nvSpPr>
          <p:cNvPr id="141" name="Google Shape;141;p21"/>
          <p:cNvSpPr/>
          <p:nvPr/>
        </p:nvSpPr>
        <p:spPr>
          <a:xfrm>
            <a:off x="157950" y="87925"/>
            <a:ext cx="7388100" cy="104283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pic>
        <p:nvPicPr>
          <p:cNvPr id="142" name="Google Shape;142;p21"/>
          <p:cNvPicPr preferRelativeResize="0"/>
          <p:nvPr/>
        </p:nvPicPr>
        <p:blipFill>
          <a:blip r:embed="rId3">
            <a:alphaModFix/>
          </a:blip>
          <a:stretch>
            <a:fillRect/>
          </a:stretch>
        </p:blipFill>
        <p:spPr>
          <a:xfrm>
            <a:off x="5638641" y="239250"/>
            <a:ext cx="1817484" cy="492275"/>
          </a:xfrm>
          <a:prstGeom prst="rect">
            <a:avLst/>
          </a:prstGeom>
          <a:solidFill>
            <a:schemeClr val="lt1"/>
          </a:solidFill>
          <a:ln>
            <a:noFill/>
          </a:ln>
        </p:spPr>
      </p:pic>
      <p:sp>
        <p:nvSpPr>
          <p:cNvPr id="143" name="Google Shape;143;p21"/>
          <p:cNvSpPr txBox="1"/>
          <p:nvPr/>
        </p:nvSpPr>
        <p:spPr>
          <a:xfrm>
            <a:off x="338100" y="4477100"/>
            <a:ext cx="7027800" cy="58203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600" u="sng">
                <a:solidFill>
                  <a:srgbClr val="1C4587"/>
                </a:solidFill>
                <a:highlight>
                  <a:schemeClr val="lt1"/>
                </a:highlight>
                <a:latin typeface="PT Sans"/>
                <a:ea typeface="PT Sans"/>
                <a:cs typeface="PT Sans"/>
                <a:sym typeface="PT Sans"/>
              </a:rPr>
              <a:t>Year Two </a:t>
            </a:r>
            <a:endParaRPr b="1" sz="1600" u="sng">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None/>
            </a:pPr>
            <a:r>
              <a:t/>
            </a:r>
            <a:endParaRPr b="1" sz="110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We have had a wonderfully productive week in Year 2!</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Maths:</a:t>
            </a:r>
            <a:r>
              <a:rPr lang="en-GB" sz="1100">
                <a:solidFill>
                  <a:srgbClr val="1C4587"/>
                </a:solidFill>
              </a:rPr>
              <a:t> This week, we have been working on recognising </a:t>
            </a:r>
            <a:r>
              <a:rPr i="1" lang="en-GB" sz="1100">
                <a:solidFill>
                  <a:srgbClr val="1C4587"/>
                </a:solidFill>
              </a:rPr>
              <a:t>tens</a:t>
            </a:r>
            <a:r>
              <a:rPr lang="en-GB" sz="1100">
                <a:solidFill>
                  <a:srgbClr val="1C4587"/>
                </a:solidFill>
              </a:rPr>
              <a:t> and </a:t>
            </a:r>
            <a:r>
              <a:rPr i="1" lang="en-GB" sz="1100">
                <a:solidFill>
                  <a:srgbClr val="1C4587"/>
                </a:solidFill>
              </a:rPr>
              <a:t>ones</a:t>
            </a:r>
            <a:r>
              <a:rPr lang="en-GB" sz="1100">
                <a:solidFill>
                  <a:srgbClr val="1C4587"/>
                </a:solidFill>
              </a:rPr>
              <a:t> in two-digit numbers. The children have used concrete resources (dienes), place value charts, and part-whole models to deepen their understanding of partitioning numbers. They have impressed us with their use of mathematical language such as </a:t>
            </a:r>
            <a:r>
              <a:rPr i="1" lang="en-GB" sz="1100">
                <a:solidFill>
                  <a:srgbClr val="1C4587"/>
                </a:solidFill>
              </a:rPr>
              <a:t>part</a:t>
            </a:r>
            <a:r>
              <a:rPr lang="en-GB" sz="1100">
                <a:solidFill>
                  <a:srgbClr val="1C4587"/>
                </a:solidFill>
              </a:rPr>
              <a:t>, </a:t>
            </a:r>
            <a:r>
              <a:rPr i="1" lang="en-GB" sz="1100">
                <a:solidFill>
                  <a:srgbClr val="1C4587"/>
                </a:solidFill>
              </a:rPr>
              <a:t>whole</a:t>
            </a:r>
            <a:r>
              <a:rPr lang="en-GB" sz="1100">
                <a:solidFill>
                  <a:srgbClr val="1C4587"/>
                </a:solidFill>
              </a:rPr>
              <a:t>, </a:t>
            </a:r>
            <a:r>
              <a:rPr i="1" lang="en-GB" sz="1100">
                <a:solidFill>
                  <a:srgbClr val="1C4587"/>
                </a:solidFill>
              </a:rPr>
              <a:t>tens</a:t>
            </a:r>
            <a:r>
              <a:rPr lang="en-GB" sz="1100">
                <a:solidFill>
                  <a:srgbClr val="1C4587"/>
                </a:solidFill>
              </a:rPr>
              <a:t> and </a:t>
            </a:r>
            <a:r>
              <a:rPr i="1" lang="en-GB" sz="1100">
                <a:solidFill>
                  <a:srgbClr val="1C4587"/>
                </a:solidFill>
              </a:rPr>
              <a:t>ones</a:t>
            </a:r>
            <a:r>
              <a:rPr lang="en-GB" sz="1100">
                <a:solidFill>
                  <a:srgbClr val="1C4587"/>
                </a:solidFill>
              </a:rPr>
              <a:t>.</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b="1" sz="1100" u="sng">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English: </a:t>
            </a:r>
            <a:r>
              <a:rPr lang="en-GB" sz="1100">
                <a:solidFill>
                  <a:srgbClr val="1C4587"/>
                </a:solidFill>
              </a:rPr>
              <a:t>In English, we have been focusing on grammar and sentence structure. The children have learned about the </a:t>
            </a:r>
            <a:r>
              <a:rPr i="1" lang="en-GB" sz="1100">
                <a:solidFill>
                  <a:srgbClr val="1C4587"/>
                </a:solidFill>
              </a:rPr>
              <a:t>past progressive tense</a:t>
            </a:r>
            <a:r>
              <a:rPr lang="en-GB" sz="1100">
                <a:solidFill>
                  <a:srgbClr val="1C4587"/>
                </a:solidFill>
              </a:rPr>
              <a:t>, how to use </a:t>
            </a:r>
            <a:r>
              <a:rPr i="1" lang="en-GB" sz="1100">
                <a:solidFill>
                  <a:srgbClr val="1C4587"/>
                </a:solidFill>
              </a:rPr>
              <a:t>possessive apostrophes</a:t>
            </a:r>
            <a:r>
              <a:rPr lang="en-GB" sz="1100">
                <a:solidFill>
                  <a:srgbClr val="1C4587"/>
                </a:solidFill>
              </a:rPr>
              <a:t>, and how to turn adjectives into adverbs by adding the suffix </a:t>
            </a:r>
            <a:r>
              <a:rPr i="1" lang="en-GB" sz="1100">
                <a:solidFill>
                  <a:srgbClr val="1C4587"/>
                </a:solidFill>
              </a:rPr>
              <a:t>-ly</a:t>
            </a:r>
            <a:r>
              <a:rPr lang="en-GB" sz="1100">
                <a:solidFill>
                  <a:srgbClr val="1C4587"/>
                </a:solidFill>
              </a:rPr>
              <a:t>. They used these skills to create sensational sentences, such as: </a:t>
            </a:r>
            <a:r>
              <a:rPr i="1" lang="en-GB" sz="1100">
                <a:solidFill>
                  <a:srgbClr val="1C4587"/>
                </a:solidFill>
              </a:rPr>
              <a:t>People were screaming loudly in the streets. London’s houses were burning fiercely.</a:t>
            </a:r>
            <a:br>
              <a:rPr i="1" lang="en-GB" sz="1100">
                <a:solidFill>
                  <a:srgbClr val="1C4587"/>
                </a:solidFill>
              </a:rPr>
            </a:br>
            <a:r>
              <a:rPr lang="en-GB" sz="1100">
                <a:solidFill>
                  <a:srgbClr val="1C4587"/>
                </a:solidFill>
              </a:rPr>
              <a:t>We also practised using commas to separate items in a list.</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Science:</a:t>
            </a:r>
            <a:r>
              <a:rPr lang="en-GB" sz="1100">
                <a:solidFill>
                  <a:srgbClr val="1C4587"/>
                </a:solidFill>
              </a:rPr>
              <a:t> In Science, we began exploring </a:t>
            </a:r>
            <a:r>
              <a:rPr i="1" lang="en-GB" sz="1100">
                <a:solidFill>
                  <a:srgbClr val="1C4587"/>
                </a:solidFill>
              </a:rPr>
              <a:t>materials</a:t>
            </a:r>
            <a:r>
              <a:rPr lang="en-GB" sz="1100">
                <a:solidFill>
                  <a:srgbClr val="1C4587"/>
                </a:solidFill>
              </a:rPr>
              <a:t> and their properties. The children enjoyed going on a classroom hunt to find objects made of wood, plastic, metal, and more. They then grouped these objects according to the material they were made from.</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At home:</a:t>
            </a:r>
            <a:r>
              <a:rPr lang="en-GB" sz="1100">
                <a:solidFill>
                  <a:srgbClr val="1C4587"/>
                </a:solidFill>
              </a:rPr>
              <a:t> Please continue practising reading at home as often as possible.Home learning has been sent home for the first time today.  A reminder that all home learning should be returned to school by </a:t>
            </a:r>
            <a:r>
              <a:rPr b="1" lang="en-GB" sz="1100">
                <a:solidFill>
                  <a:srgbClr val="1C4587"/>
                </a:solidFill>
              </a:rPr>
              <a:t>Wednesday</a:t>
            </a:r>
            <a:r>
              <a:rPr lang="en-GB" sz="1100">
                <a:solidFill>
                  <a:srgbClr val="1C4587"/>
                </a:solidFill>
              </a:rPr>
              <a:t>. We will also be checking planners on </a:t>
            </a:r>
            <a:r>
              <a:rPr b="1" lang="en-GB" sz="1100">
                <a:solidFill>
                  <a:srgbClr val="1C4587"/>
                </a:solidFill>
              </a:rPr>
              <a:t>Wednesday</a:t>
            </a:r>
            <a:r>
              <a:rPr lang="en-GB" sz="1100">
                <a:solidFill>
                  <a:srgbClr val="1C4587"/>
                </a:solidFill>
              </a:rPr>
              <a:t>. Thank you, as always, for your support!</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Reminders:</a:t>
            </a:r>
            <a:r>
              <a:rPr lang="en-GB" sz="1100">
                <a:solidFill>
                  <a:srgbClr val="1C4587"/>
                </a:solidFill>
              </a:rPr>
              <a:t> We kindly ask that all children bring a pair of wellies to school so they can comfortably access the field. Please ensure that the wellies are clearly labelled with your child’s name. We would also be grateful if you could provide any spare underwear / socks or uniform that we can use as spares in school in case of accidents.</a:t>
            </a:r>
            <a:endParaRPr sz="1100">
              <a:solidFill>
                <a:srgbClr val="1C4587"/>
              </a:solidFill>
            </a:endParaRPr>
          </a:p>
          <a:p>
            <a:pPr indent="0" lvl="0" marL="0" rtl="0" algn="just">
              <a:lnSpc>
                <a:spcPct val="115000"/>
              </a:lnSpc>
              <a:spcBef>
                <a:spcPts val="1200"/>
              </a:spcBef>
              <a:spcAft>
                <a:spcPts val="0"/>
              </a:spcAft>
              <a:buClr>
                <a:schemeClr val="dk1"/>
              </a:buClr>
              <a:buSzPts val="1100"/>
              <a:buFont typeface="Arial"/>
              <a:buNone/>
            </a:pPr>
            <a:r>
              <a:rPr lang="en-GB" sz="1100">
                <a:solidFill>
                  <a:srgbClr val="1C4587"/>
                </a:solidFill>
              </a:rPr>
              <a:t>Thank you for your continued support and cooperation - Year 2 Team</a:t>
            </a:r>
            <a:endParaRPr>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05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b="1" sz="1050">
              <a:solidFill>
                <a:srgbClr val="716863"/>
              </a:solidFill>
              <a:highlight>
                <a:schemeClr val="lt1"/>
              </a:highlight>
              <a:latin typeface="PT Sans"/>
              <a:ea typeface="PT Sans"/>
              <a:cs typeface="PT Sans"/>
              <a:sym typeface="PT Sans"/>
            </a:endParaRPr>
          </a:p>
          <a:p>
            <a:pPr indent="0" lvl="0" marL="0" rtl="0" algn="l">
              <a:spcBef>
                <a:spcPts val="0"/>
              </a:spcBef>
              <a:spcAft>
                <a:spcPts val="0"/>
              </a:spcAft>
              <a:buNone/>
            </a:pPr>
            <a:r>
              <a:t/>
            </a:r>
            <a:endParaRPr sz="1800">
              <a:solidFill>
                <a:schemeClr val="dk2"/>
              </a:solidFill>
            </a:endParaRPr>
          </a:p>
        </p:txBody>
      </p:sp>
      <p:sp>
        <p:nvSpPr>
          <p:cNvPr id="144" name="Google Shape;144;p21"/>
          <p:cNvSpPr txBox="1"/>
          <p:nvPr/>
        </p:nvSpPr>
        <p:spPr>
          <a:xfrm>
            <a:off x="254775" y="269400"/>
            <a:ext cx="2922000" cy="65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Two</a:t>
            </a:r>
            <a:endParaRPr sz="2200">
              <a:solidFill>
                <a:schemeClr val="dk2"/>
              </a:solidFill>
            </a:endParaRPr>
          </a:p>
        </p:txBody>
      </p:sp>
      <p:sp>
        <p:nvSpPr>
          <p:cNvPr id="145" name="Google Shape;145;p21"/>
          <p:cNvSpPr/>
          <p:nvPr/>
        </p:nvSpPr>
        <p:spPr>
          <a:xfrm>
            <a:off x="332250" y="1026175"/>
            <a:ext cx="7039500" cy="26409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Trips/Events 25/26 Summary - </a:t>
            </a:r>
            <a:r>
              <a:rPr lang="en-GB" sz="1500" u="sng">
                <a:solidFill>
                  <a:schemeClr val="hlink"/>
                </a:solidFill>
                <a:latin typeface="Calibri"/>
                <a:ea typeface="Calibri"/>
                <a:cs typeface="Calibri"/>
                <a:sym typeface="Calibri"/>
                <a:hlinkClick r:id="rId4"/>
              </a:rPr>
              <a:t>Letter</a:t>
            </a:r>
            <a:endParaRPr sz="1500">
              <a:solidFill>
                <a:schemeClr val="dk1"/>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Tuesday 23rd September </a:t>
            </a:r>
            <a:r>
              <a:rPr lang="en-GB" sz="1500">
                <a:solidFill>
                  <a:srgbClr val="1C4587"/>
                </a:solidFill>
                <a:latin typeface="Calibri"/>
                <a:ea typeface="Calibri"/>
                <a:cs typeface="Calibri"/>
                <a:sym typeface="Calibri"/>
              </a:rPr>
              <a:t>- Y2 Great Fire of London Workshop in school -</a:t>
            </a:r>
            <a:r>
              <a:rPr lang="en-GB" sz="1500">
                <a:solidFill>
                  <a:srgbClr val="1C4587"/>
                </a:solidFill>
                <a:highlight>
                  <a:schemeClr val="lt1"/>
                </a:highlight>
                <a:latin typeface="Calibri"/>
                <a:ea typeface="Calibri"/>
                <a:cs typeface="Calibri"/>
                <a:sym typeface="Calibri"/>
              </a:rPr>
              <a:t> </a:t>
            </a:r>
            <a:r>
              <a:rPr lang="en-GB" sz="1500" u="sng">
                <a:solidFill>
                  <a:schemeClr val="hlink"/>
                </a:solidFill>
                <a:highlight>
                  <a:schemeClr val="lt1"/>
                </a:highlight>
                <a:latin typeface="Calibri"/>
                <a:ea typeface="Calibri"/>
                <a:cs typeface="Calibri"/>
                <a:sym typeface="Calibri"/>
                <a:hlinkClick r:id="rId5"/>
              </a:rPr>
              <a:t>Letter</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20th November</a:t>
            </a:r>
            <a:r>
              <a:rPr lang="en-GB">
                <a:solidFill>
                  <a:srgbClr val="1C4587"/>
                </a:solidFill>
                <a:highlight>
                  <a:schemeClr val="lt1"/>
                </a:highlight>
                <a:latin typeface="Calibri"/>
                <a:ea typeface="Calibri"/>
                <a:cs typeface="Calibri"/>
                <a:sym typeface="Calibri"/>
              </a:rPr>
              <a:t> - Y1 and Y2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10th &amp; Thursday 11th December </a:t>
            </a:r>
            <a:r>
              <a:rPr lang="en-GB">
                <a:solidFill>
                  <a:srgbClr val="1C4587"/>
                </a:solidFill>
                <a:highlight>
                  <a:schemeClr val="lt1"/>
                </a:highlight>
                <a:latin typeface="Calibri"/>
                <a:ea typeface="Calibri"/>
                <a:cs typeface="Calibri"/>
                <a:sym typeface="Calibri"/>
              </a:rPr>
              <a:t>- Reception, Year 1 and Year 2 Xmas Performance - </a:t>
            </a:r>
            <a:r>
              <a:rPr lang="en-GB">
                <a:solidFill>
                  <a:srgbClr val="1C4587"/>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lang="en-GB">
                <a:solidFill>
                  <a:srgbClr val="1C4587"/>
                </a:solidFill>
                <a:latin typeface="Calibri"/>
                <a:ea typeface="Calibri"/>
                <a:cs typeface="Calibri"/>
                <a:sym typeface="Calibri"/>
              </a:rPr>
              <a:t>Home learning letter - </a:t>
            </a:r>
            <a:r>
              <a:rPr lang="en-GB" u="sng">
                <a:solidFill>
                  <a:schemeClr val="hlink"/>
                </a:solidFill>
                <a:latin typeface="Calibri"/>
                <a:ea typeface="Calibri"/>
                <a:cs typeface="Calibri"/>
                <a:sym typeface="Calibri"/>
                <a:hlinkClick r:id="rId6"/>
              </a:rPr>
              <a:t>Letter</a:t>
            </a:r>
            <a:r>
              <a:rPr lang="en-GB">
                <a:solidFill>
                  <a:srgbClr val="1C4587"/>
                </a:solidFill>
                <a:latin typeface="Calibri"/>
                <a:ea typeface="Calibri"/>
                <a:cs typeface="Calibri"/>
                <a:sym typeface="Calibri"/>
              </a:rPr>
              <a:t> </a:t>
            </a:r>
            <a:endParaRPr>
              <a:solidFill>
                <a:srgbClr val="1C4587"/>
              </a:solidFill>
              <a:latin typeface="Calibri"/>
              <a:ea typeface="Calibri"/>
              <a:cs typeface="Calibri"/>
              <a:sym typeface="Calibri"/>
            </a:endParaRPr>
          </a:p>
        </p:txBody>
      </p:sp>
      <p:sp>
        <p:nvSpPr>
          <p:cNvPr id="146" name="Google Shape;146;p21"/>
          <p:cNvSpPr txBox="1"/>
          <p:nvPr/>
        </p:nvSpPr>
        <p:spPr>
          <a:xfrm>
            <a:off x="338100" y="4028000"/>
            <a:ext cx="4536000" cy="44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u="sng">
                <a:solidFill>
                  <a:schemeClr val="hlink"/>
                </a:solidFill>
                <a:latin typeface="Calibri"/>
                <a:ea typeface="Calibri"/>
                <a:cs typeface="Calibri"/>
                <a:sym typeface="Calibri"/>
                <a:hlinkClick r:id="rId7"/>
              </a:rPr>
              <a:t> Half Termly Newsletter</a:t>
            </a:r>
            <a:endParaRPr sz="1800">
              <a:solidFill>
                <a:schemeClr val="dk2"/>
              </a:solidFill>
              <a:latin typeface="Calibri"/>
              <a:ea typeface="Calibri"/>
              <a:cs typeface="Calibri"/>
              <a:sym typeface="Calibri"/>
            </a:endParaRPr>
          </a:p>
        </p:txBody>
      </p:sp>
      <p:sp>
        <p:nvSpPr>
          <p:cNvPr id="147" name="Google Shape;147;p21"/>
          <p:cNvSpPr txBox="1"/>
          <p:nvPr/>
        </p:nvSpPr>
        <p:spPr>
          <a:xfrm>
            <a:off x="544900" y="3681825"/>
            <a:ext cx="6435900" cy="34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chemeClr val="hlink"/>
                </a:solidFill>
                <a:latin typeface="Calibri"/>
                <a:ea typeface="Calibri"/>
                <a:cs typeface="Calibri"/>
                <a:sym typeface="Calibri"/>
                <a:hlinkClick r:id="rId8"/>
              </a:rPr>
              <a:t>Year 2 Curriculum Evening Recording</a:t>
            </a:r>
            <a:r>
              <a:rPr lang="en-GB" sz="1800">
                <a:solidFill>
                  <a:schemeClr val="dk2"/>
                </a:solidFill>
                <a:latin typeface="Calibri"/>
                <a:ea typeface="Calibri"/>
                <a:cs typeface="Calibri"/>
                <a:sym typeface="Calibri"/>
              </a:rPr>
              <a:t> Passcode: 1Y@kst#F</a:t>
            </a:r>
            <a:endParaRPr sz="1800">
              <a:solidFill>
                <a:schemeClr val="dk2"/>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51" name="Shape 151"/>
        <p:cNvGrpSpPr/>
        <p:nvPr/>
      </p:nvGrpSpPr>
      <p:grpSpPr>
        <a:xfrm>
          <a:off x="0" y="0"/>
          <a:ext cx="0" cy="0"/>
          <a:chOff x="0" y="0"/>
          <a:chExt cx="0" cy="0"/>
        </a:xfrm>
      </p:grpSpPr>
      <p:sp>
        <p:nvSpPr>
          <p:cNvPr id="152" name="Google Shape;152;p22"/>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53" name="Google Shape;153;p22"/>
          <p:cNvSpPr txBox="1"/>
          <p:nvPr/>
        </p:nvSpPr>
        <p:spPr>
          <a:xfrm>
            <a:off x="239175" y="332400"/>
            <a:ext cx="2955300" cy="114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Three</a:t>
            </a:r>
            <a:endParaRPr sz="2200">
              <a:solidFill>
                <a:schemeClr val="dk2"/>
              </a:solidFill>
            </a:endParaRPr>
          </a:p>
        </p:txBody>
      </p:sp>
      <p:sp>
        <p:nvSpPr>
          <p:cNvPr id="154" name="Google Shape;154;p22"/>
          <p:cNvSpPr txBox="1"/>
          <p:nvPr/>
        </p:nvSpPr>
        <p:spPr>
          <a:xfrm>
            <a:off x="236625" y="4344550"/>
            <a:ext cx="7217100" cy="60327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Year 3 have continued to impress us with their behaviour and positive attitude this week. They are showing resilience even though they are quite tired. I have been in all of the classrooms and the children have been telling me about their work on the Stone Age, and I have seen two classes enjoying reading The Stone Age Boy book during English lessons. </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I have been outside with them at </a:t>
            </a:r>
            <a:r>
              <a:rPr lang="en-GB" sz="1700">
                <a:solidFill>
                  <a:srgbClr val="1C4587"/>
                </a:solidFill>
              </a:rPr>
              <a:t>break times</a:t>
            </a:r>
            <a:r>
              <a:rPr lang="en-GB" sz="1700">
                <a:solidFill>
                  <a:srgbClr val="1C4587"/>
                </a:solidFill>
              </a:rPr>
              <a:t> and lunchtimes and despite the changeable weather, they have been having fun with new friends, which has been lovely to see.</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The soft start room that the staff have set up is proving popular with those children who are struggling with leaving parents in the mornings. We will continue to run this for as long as is necessary.</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We look forward to seeing those of you who can make our INSPIRE session and coffee morning - it would be lovely if the children could bring some cakes in for this on the day before (the 25th September). Thank you very much in advance.</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b="1" sz="20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highlight>
                <a:srgbClr val="FFFF00"/>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0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highlight>
                <a:schemeClr val="accent6"/>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600">
              <a:solidFill>
                <a:srgbClr val="222222"/>
              </a:solidFill>
              <a:highlight>
                <a:schemeClr val="lt1"/>
              </a:highlight>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highlight>
                <a:srgbClr val="FFFF00"/>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b="1" sz="1700">
              <a:solidFill>
                <a:srgbClr val="1C4587"/>
              </a:solidFill>
              <a:highlight>
                <a:schemeClr val="accent6"/>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latin typeface="Calibri"/>
              <a:ea typeface="Calibri"/>
              <a:cs typeface="Calibri"/>
              <a:sym typeface="Calibri"/>
            </a:endParaRPr>
          </a:p>
        </p:txBody>
      </p:sp>
      <p:pic>
        <p:nvPicPr>
          <p:cNvPr id="155" name="Google Shape;155;p22"/>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56" name="Google Shape;156;p22"/>
          <p:cNvSpPr/>
          <p:nvPr/>
        </p:nvSpPr>
        <p:spPr>
          <a:xfrm>
            <a:off x="332250" y="1026175"/>
            <a:ext cx="7039500" cy="25599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26th September</a:t>
            </a:r>
            <a:r>
              <a:rPr lang="en-GB" sz="1500">
                <a:solidFill>
                  <a:srgbClr val="1C4587"/>
                </a:solidFill>
                <a:highlight>
                  <a:schemeClr val="lt1"/>
                </a:highlight>
                <a:latin typeface="Calibri"/>
                <a:ea typeface="Calibri"/>
                <a:cs typeface="Calibri"/>
                <a:sym typeface="Calibri"/>
              </a:rPr>
              <a:t> - Y3 Inspire Session 9:15am &amp; Coffee morning in the hall- </a:t>
            </a:r>
            <a:r>
              <a:rPr lang="en-GB">
                <a:solidFill>
                  <a:srgbClr val="1C4587"/>
                </a:solidFill>
                <a:highlight>
                  <a:schemeClr val="lt1"/>
                </a:highlight>
                <a:latin typeface="Calibri"/>
                <a:ea typeface="Calibri"/>
                <a:cs typeface="Calibri"/>
                <a:sym typeface="Calibri"/>
              </a:rPr>
              <a:t>(parent can visit their child’s class and observe the learning) </a:t>
            </a:r>
            <a:r>
              <a:rPr lang="en-GB">
                <a:solidFill>
                  <a:srgbClr val="FF0000"/>
                </a:solidFill>
                <a:highlight>
                  <a:schemeClr val="lt1"/>
                </a:highlight>
                <a:latin typeface="Calibri"/>
                <a:ea typeface="Calibri"/>
                <a:cs typeface="Calibri"/>
                <a:sym typeface="Calibri"/>
              </a:rPr>
              <a:t>- </a:t>
            </a:r>
            <a:r>
              <a:rPr lang="en-GB" u="sng">
                <a:solidFill>
                  <a:srgbClr val="FF0000"/>
                </a:solidFill>
                <a:highlight>
                  <a:schemeClr val="lt1"/>
                </a:highlight>
                <a:latin typeface="Calibri"/>
                <a:ea typeface="Calibri"/>
                <a:cs typeface="Calibri"/>
                <a:sym typeface="Calibri"/>
                <a:hlinkClick r:id="rId4">
                  <a:extLst>
                    <a:ext uri="{A12FA001-AC4F-418D-AE19-62706E023703}">
                      <ahyp:hlinkClr val="tx"/>
                    </a:ext>
                  </a:extLst>
                </a:hlinkClick>
              </a:rPr>
              <a:t>Letter </a:t>
            </a:r>
            <a:endParaRPr>
              <a:solidFill>
                <a:srgbClr val="FF0000"/>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Tuesday 30th September </a:t>
            </a:r>
            <a:r>
              <a:rPr lang="en-GB">
                <a:solidFill>
                  <a:srgbClr val="1C4587"/>
                </a:solidFill>
                <a:highlight>
                  <a:schemeClr val="lt1"/>
                </a:highlight>
                <a:latin typeface="Calibri"/>
                <a:ea typeface="Calibri"/>
                <a:cs typeface="Calibri"/>
                <a:sym typeface="Calibri"/>
              </a:rPr>
              <a:t>- Stone age Day - Letter to follow</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Tuesday 16th December</a:t>
            </a:r>
            <a:r>
              <a:rPr lang="en-GB">
                <a:solidFill>
                  <a:srgbClr val="1C4587"/>
                </a:solidFill>
                <a:latin typeface="Calibri"/>
                <a:ea typeface="Calibri"/>
                <a:cs typeface="Calibri"/>
                <a:sym typeface="Calibri"/>
              </a:rPr>
              <a:t> - Year 3 and 4 at Reigate Baptist Church (1:30 pm)</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4th March to Wednesday 20th - Swimming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5"/>
              </a:rPr>
              <a:t>Letter</a:t>
            </a:r>
            <a:endParaRPr>
              <a:solidFill>
                <a:srgbClr val="1C4587"/>
              </a:solidFill>
              <a:latin typeface="Calibri"/>
              <a:ea typeface="Calibri"/>
              <a:cs typeface="Calibri"/>
              <a:sym typeface="Calibri"/>
            </a:endParaRPr>
          </a:p>
        </p:txBody>
      </p:sp>
      <p:sp>
        <p:nvSpPr>
          <p:cNvPr id="157" name="Google Shape;157;p22"/>
          <p:cNvSpPr txBox="1"/>
          <p:nvPr/>
        </p:nvSpPr>
        <p:spPr>
          <a:xfrm>
            <a:off x="1384375" y="3755538"/>
            <a:ext cx="4536000" cy="44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u="sng">
                <a:solidFill>
                  <a:schemeClr val="hlink"/>
                </a:solidFill>
                <a:hlinkClick r:id="rId6"/>
              </a:rPr>
              <a:t> Half Termly Newsletter</a:t>
            </a:r>
            <a:endParaRPr sz="1800">
              <a:solidFill>
                <a:schemeClr val="dk2"/>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61" name="Shape 161"/>
        <p:cNvGrpSpPr/>
        <p:nvPr/>
      </p:nvGrpSpPr>
      <p:grpSpPr>
        <a:xfrm>
          <a:off x="0" y="0"/>
          <a:ext cx="0" cy="0"/>
          <a:chOff x="0" y="0"/>
          <a:chExt cx="0" cy="0"/>
        </a:xfrm>
      </p:grpSpPr>
      <p:sp>
        <p:nvSpPr>
          <p:cNvPr id="162" name="Google Shape;162;p23"/>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63" name="Google Shape;163;p23"/>
          <p:cNvSpPr txBox="1"/>
          <p:nvPr/>
        </p:nvSpPr>
        <p:spPr>
          <a:xfrm>
            <a:off x="234125" y="400650"/>
            <a:ext cx="2772600" cy="127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Four</a:t>
            </a:r>
            <a:endParaRPr sz="2200">
              <a:solidFill>
                <a:schemeClr val="dk2"/>
              </a:solidFill>
            </a:endParaRPr>
          </a:p>
        </p:txBody>
      </p:sp>
      <p:sp>
        <p:nvSpPr>
          <p:cNvPr id="164" name="Google Shape;164;p23"/>
          <p:cNvSpPr txBox="1"/>
          <p:nvPr/>
        </p:nvSpPr>
        <p:spPr>
          <a:xfrm>
            <a:off x="234225" y="5257625"/>
            <a:ext cx="7221900" cy="51987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sz="1600">
                <a:solidFill>
                  <a:srgbClr val="1C4587"/>
                </a:solidFill>
              </a:rPr>
              <a:t>Year 4 have had a busy week and are now fully settle back into the swing of school.</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600">
                <a:solidFill>
                  <a:srgbClr val="1C4587"/>
                </a:solidFill>
              </a:rPr>
              <a:t>We have been immersing ourselves in our new topic of The Romans, and I have seen children making human timelines, acting out scenes between the Celts and the Romans and generally enjoying their history lessons.</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600">
                <a:solidFill>
                  <a:srgbClr val="1C4587"/>
                </a:solidFill>
              </a:rPr>
              <a:t>I have also seen children making models of teeth out of plasticine, therefore getting totally immersed in their science </a:t>
            </a:r>
            <a:r>
              <a:rPr lang="en-GB" sz="1600">
                <a:solidFill>
                  <a:srgbClr val="1C4587"/>
                </a:solidFill>
              </a:rPr>
              <a:t>lessons</a:t>
            </a:r>
            <a:r>
              <a:rPr lang="en-GB" sz="1600">
                <a:solidFill>
                  <a:srgbClr val="1C4587"/>
                </a:solidFill>
              </a:rPr>
              <a:t>.</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600">
                <a:solidFill>
                  <a:srgbClr val="1C4587"/>
                </a:solidFill>
              </a:rPr>
              <a:t>We are looking forward to our Roman days next week. The children are welcome to dress as Romans for the day (4 Wye can wear the same costume for the Roman day and our assembly day).</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600">
                <a:solidFill>
                  <a:srgbClr val="1C4587"/>
                </a:solidFill>
              </a:rPr>
              <a:t>We are also looking forward to starting our trumpet lessons next Monday (Mersey &amp; Wye) - I have not heard 30 trumpets in the same room before, so it should be interesting. I will report back next week!</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600">
                <a:solidFill>
                  <a:srgbClr val="1C4587"/>
                </a:solidFill>
              </a:rPr>
              <a:t>Thank you for encouraging the children with their reading at home - I have almost run out of stickers this week!</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0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b="1" lang="en-GB" sz="1700">
                <a:solidFill>
                  <a:srgbClr val="1C4587"/>
                </a:solidFill>
                <a:latin typeface="Calibri"/>
                <a:ea typeface="Calibri"/>
                <a:cs typeface="Calibri"/>
                <a:sym typeface="Calibri"/>
              </a:rPr>
              <a:t>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6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300">
              <a:solidFill>
                <a:srgbClr val="1C4587"/>
              </a:solidFill>
              <a:latin typeface="Calibri"/>
              <a:ea typeface="Calibri"/>
              <a:cs typeface="Calibri"/>
              <a:sym typeface="Calibri"/>
            </a:endParaRPr>
          </a:p>
        </p:txBody>
      </p:sp>
      <p:pic>
        <p:nvPicPr>
          <p:cNvPr id="165" name="Google Shape;165;p23"/>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66" name="Google Shape;166;p23"/>
          <p:cNvSpPr/>
          <p:nvPr/>
        </p:nvSpPr>
        <p:spPr>
          <a:xfrm>
            <a:off x="332250" y="1026175"/>
            <a:ext cx="7039500" cy="30975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a:t>
            </a:r>
            <a:r>
              <a:rPr lang="en-GB" sz="1500">
                <a:solidFill>
                  <a:srgbClr val="1C4587"/>
                </a:solidFill>
                <a:latin typeface="Calibri"/>
                <a:ea typeface="Calibri"/>
                <a:cs typeface="Calibri"/>
                <a:sym typeface="Calibri"/>
              </a:rPr>
              <a:t> - </a:t>
            </a:r>
            <a:r>
              <a:rPr lang="en-GB" sz="1500" u="sng">
                <a:solidFill>
                  <a:schemeClr val="accent5"/>
                </a:solidFill>
                <a:latin typeface="Calibri"/>
                <a:ea typeface="Calibri"/>
                <a:cs typeface="Calibri"/>
                <a:sym typeface="Calibri"/>
                <a:hlinkClick r:id="rId4">
                  <a:extLst>
                    <a:ext uri="{A12FA001-AC4F-418D-AE19-62706E023703}">
                      <ahyp:hlinkClr val="tx"/>
                    </a:ext>
                  </a:extLst>
                </a:hlinkClick>
              </a:rPr>
              <a:t>Letter</a:t>
            </a:r>
            <a:endParaRPr sz="1500">
              <a:solidFill>
                <a:schemeClr val="accent5"/>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Tuesday 16th &amp; Wednesday 17th September </a:t>
            </a:r>
            <a:r>
              <a:rPr lang="en-GB" sz="1500">
                <a:solidFill>
                  <a:srgbClr val="1C4587"/>
                </a:solidFill>
                <a:latin typeface="Calibri"/>
                <a:ea typeface="Calibri"/>
                <a:cs typeface="Calibri"/>
                <a:sym typeface="Calibri"/>
              </a:rPr>
              <a:t>- Roman Britain Day -</a:t>
            </a:r>
            <a:r>
              <a:rPr lang="en-GB" sz="1500">
                <a:solidFill>
                  <a:schemeClr val="accent5"/>
                </a:solidFill>
                <a:latin typeface="Calibri"/>
                <a:ea typeface="Calibri"/>
                <a:cs typeface="Calibri"/>
                <a:sym typeface="Calibri"/>
              </a:rPr>
              <a:t> </a:t>
            </a:r>
            <a:r>
              <a:rPr lang="en-GB" sz="1500" u="sng">
                <a:solidFill>
                  <a:schemeClr val="accent5"/>
                </a:solidFill>
                <a:highlight>
                  <a:schemeClr val="lt1"/>
                </a:highlight>
                <a:latin typeface="Calibri"/>
                <a:ea typeface="Calibri"/>
                <a:cs typeface="Calibri"/>
                <a:sym typeface="Calibri"/>
                <a:hlinkClick r:id="rId5">
                  <a:extLst>
                    <a:ext uri="{A12FA001-AC4F-418D-AE19-62706E023703}">
                      <ahyp:hlinkClr val="tx"/>
                    </a:ext>
                  </a:extLst>
                </a:hlinkClick>
              </a:rPr>
              <a:t>Letter</a:t>
            </a:r>
            <a:endParaRPr sz="1500">
              <a:solidFill>
                <a:schemeClr val="accent5"/>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Monday 22nd September</a:t>
            </a:r>
            <a:r>
              <a:rPr lang="en-GB" sz="1500">
                <a:solidFill>
                  <a:srgbClr val="1C4587"/>
                </a:solidFill>
                <a:latin typeface="Calibri"/>
                <a:ea typeface="Calibri"/>
                <a:cs typeface="Calibri"/>
                <a:sym typeface="Calibri"/>
              </a:rPr>
              <a:t> - Bowles residential information presentation 5:00 via zoom</a:t>
            </a:r>
            <a:r>
              <a:rPr lang="en-GB" sz="1500">
                <a:solidFill>
                  <a:schemeClr val="accent5"/>
                </a:solidFill>
                <a:latin typeface="Calibri"/>
                <a:ea typeface="Calibri"/>
                <a:cs typeface="Calibri"/>
                <a:sym typeface="Calibri"/>
              </a:rPr>
              <a:t> </a:t>
            </a:r>
            <a:r>
              <a:rPr lang="en-GB" sz="1500" u="sng">
                <a:solidFill>
                  <a:schemeClr val="hlink"/>
                </a:solidFill>
                <a:latin typeface="Calibri"/>
                <a:ea typeface="Calibri"/>
                <a:cs typeface="Calibri"/>
                <a:sym typeface="Calibri"/>
                <a:hlinkClick r:id="rId6"/>
              </a:rPr>
              <a:t>LETTER</a:t>
            </a:r>
            <a:endParaRPr sz="1500">
              <a:solidFill>
                <a:schemeClr val="accent5"/>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24th September - 4 Wye Class Assembly</a:t>
            </a:r>
            <a:endParaRPr b="1"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latin typeface="Calibri"/>
                <a:ea typeface="Calibri"/>
                <a:cs typeface="Calibri"/>
                <a:sym typeface="Calibri"/>
              </a:rPr>
              <a:t>Wednesday 5th November </a:t>
            </a:r>
            <a:r>
              <a:rPr lang="en-GB">
                <a:solidFill>
                  <a:srgbClr val="1C4587"/>
                </a:solidFill>
                <a:latin typeface="Calibri"/>
                <a:ea typeface="Calibri"/>
                <a:cs typeface="Calibri"/>
                <a:sym typeface="Calibri"/>
              </a:rPr>
              <a:t>- Year 4 Swimming starts</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Thursday 13th November </a:t>
            </a:r>
            <a:r>
              <a:rPr lang="en-GB">
                <a:solidFill>
                  <a:srgbClr val="1C4587"/>
                </a:solidFill>
                <a:highlight>
                  <a:schemeClr val="lt1"/>
                </a:highlight>
                <a:latin typeface="Calibri"/>
                <a:ea typeface="Calibri"/>
                <a:cs typeface="Calibri"/>
                <a:sym typeface="Calibri"/>
              </a:rPr>
              <a:t>- Y4 9:15am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Tuesday 16th December</a:t>
            </a:r>
            <a:r>
              <a:rPr lang="en-GB">
                <a:solidFill>
                  <a:srgbClr val="1C4587"/>
                </a:solidFill>
                <a:latin typeface="Calibri"/>
                <a:ea typeface="Calibri"/>
                <a:cs typeface="Calibri"/>
                <a:sym typeface="Calibri"/>
              </a:rPr>
              <a:t> - Year 3 and 4 at Reigate Baptist Church (1:30 pm)</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5th November to Wednesday 10th December and Wednesday 7th January to Wednesday 4th February - Swimming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7"/>
              </a:rPr>
              <a:t>Letter</a:t>
            </a:r>
            <a:endParaRPr>
              <a:solidFill>
                <a:srgbClr val="1C4587"/>
              </a:solidFill>
              <a:latin typeface="Calibri"/>
              <a:ea typeface="Calibri"/>
              <a:cs typeface="Calibri"/>
              <a:sym typeface="Calibri"/>
            </a:endParaRPr>
          </a:p>
        </p:txBody>
      </p:sp>
      <p:sp>
        <p:nvSpPr>
          <p:cNvPr id="167" name="Google Shape;167;p23"/>
          <p:cNvSpPr txBox="1"/>
          <p:nvPr/>
        </p:nvSpPr>
        <p:spPr>
          <a:xfrm>
            <a:off x="332250" y="4731188"/>
            <a:ext cx="4536000" cy="44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u="sng">
                <a:solidFill>
                  <a:schemeClr val="hlink"/>
                </a:solidFill>
                <a:latin typeface="Calibri"/>
                <a:ea typeface="Calibri"/>
                <a:cs typeface="Calibri"/>
                <a:sym typeface="Calibri"/>
                <a:hlinkClick r:id="rId8"/>
              </a:rPr>
              <a:t> Half Termly Newsletter</a:t>
            </a:r>
            <a:endParaRPr sz="1800">
              <a:solidFill>
                <a:schemeClr val="dk2"/>
              </a:solidFill>
              <a:latin typeface="Calibri"/>
              <a:ea typeface="Calibri"/>
              <a:cs typeface="Calibri"/>
              <a:sym typeface="Calibri"/>
            </a:endParaRPr>
          </a:p>
        </p:txBody>
      </p:sp>
      <p:sp>
        <p:nvSpPr>
          <p:cNvPr id="168" name="Google Shape;168;p23"/>
          <p:cNvSpPr txBox="1"/>
          <p:nvPr/>
        </p:nvSpPr>
        <p:spPr>
          <a:xfrm>
            <a:off x="309275" y="4226725"/>
            <a:ext cx="7039500" cy="36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chemeClr val="hlink"/>
                </a:solidFill>
                <a:latin typeface="Calibri"/>
                <a:ea typeface="Calibri"/>
                <a:cs typeface="Calibri"/>
                <a:sym typeface="Calibri"/>
                <a:hlinkClick r:id="rId9"/>
              </a:rPr>
              <a:t>Year 4 Curriculum Evening Recording</a:t>
            </a:r>
            <a:r>
              <a:rPr lang="en-GB" sz="1800">
                <a:solidFill>
                  <a:schemeClr val="dk2"/>
                </a:solidFill>
                <a:latin typeface="Calibri"/>
                <a:ea typeface="Calibri"/>
                <a:cs typeface="Calibri"/>
                <a:sym typeface="Calibri"/>
              </a:rPr>
              <a:t> Passcode: v33Rdu%1</a:t>
            </a:r>
            <a:endParaRPr sz="1800">
              <a:solidFill>
                <a:schemeClr val="dk2"/>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72" name="Shape 172"/>
        <p:cNvGrpSpPr/>
        <p:nvPr/>
      </p:nvGrpSpPr>
      <p:grpSpPr>
        <a:xfrm>
          <a:off x="0" y="0"/>
          <a:ext cx="0" cy="0"/>
          <a:chOff x="0" y="0"/>
          <a:chExt cx="0" cy="0"/>
        </a:xfrm>
      </p:grpSpPr>
      <p:sp>
        <p:nvSpPr>
          <p:cNvPr id="173" name="Google Shape;173;p24"/>
          <p:cNvSpPr/>
          <p:nvPr/>
        </p:nvSpPr>
        <p:spPr>
          <a:xfrm>
            <a:off x="157950" y="1630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74" name="Google Shape;174;p24"/>
          <p:cNvSpPr txBox="1"/>
          <p:nvPr/>
        </p:nvSpPr>
        <p:spPr>
          <a:xfrm>
            <a:off x="263850" y="239250"/>
            <a:ext cx="2809800" cy="456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Five</a:t>
            </a:r>
            <a:endParaRPr sz="2200">
              <a:solidFill>
                <a:schemeClr val="dk2"/>
              </a:solidFill>
            </a:endParaRPr>
          </a:p>
        </p:txBody>
      </p:sp>
      <p:sp>
        <p:nvSpPr>
          <p:cNvPr id="175" name="Google Shape;175;p24"/>
          <p:cNvSpPr txBox="1"/>
          <p:nvPr/>
        </p:nvSpPr>
        <p:spPr>
          <a:xfrm>
            <a:off x="221700" y="5566900"/>
            <a:ext cx="7192200" cy="48909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GB" sz="1700">
                <a:solidFill>
                  <a:srgbClr val="1C4587"/>
                </a:solidFill>
                <a:latin typeface="Calibri"/>
                <a:ea typeface="Calibri"/>
                <a:cs typeface="Calibri"/>
                <a:sym typeface="Calibri"/>
              </a:rPr>
              <a:t>Year 5 have had a fantastic week and the children have shown all of our Sandcross Values. In maths, we have recapped negative numbers and Roman numerals, along with key arithmetic skills, ready to begin our flexible maths groups next week. </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GB" sz="1700">
                <a:solidFill>
                  <a:srgbClr val="1C4587"/>
                </a:solidFill>
                <a:latin typeface="Calibri"/>
                <a:ea typeface="Calibri"/>
                <a:cs typeface="Calibri"/>
                <a:sym typeface="Calibri"/>
              </a:rPr>
              <a:t>During reading and writing lessons, we have been transported back to the Victorian era, via the tale of Jim Jarvis from 'Streetchild' by Berlie Doherty. We have been impressed by the empathetic way the children have discussed the events in this story. Our study of the Victorian era has continued in history lessons, where year 5 have been learning about the jobs Victorian children did.  We're looking forward to our Victorian Day next week - dressing up for this is optional, but encouraged as it gives the best immersive experience.</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600">
                <a:solidFill>
                  <a:srgbClr val="1C4587"/>
                </a:solidFill>
                <a:latin typeface="Calibri"/>
                <a:ea typeface="Calibri"/>
                <a:cs typeface="Calibri"/>
                <a:sym typeface="Calibri"/>
              </a:rPr>
              <a:t> Home learning will be set on Century this week.  The children’s log ins will be stuck in to their planners. </a:t>
            </a:r>
            <a:endParaRPr b="1" sz="1700" u="sng">
              <a:solidFill>
                <a:srgbClr val="1C4587"/>
              </a:solidFill>
              <a:highlight>
                <a:schemeClr val="lt1"/>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chemeClr val="dk2"/>
              </a:solidFill>
            </a:endParaRPr>
          </a:p>
        </p:txBody>
      </p:sp>
      <p:pic>
        <p:nvPicPr>
          <p:cNvPr id="176" name="Google Shape;176;p24"/>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77" name="Google Shape;177;p24"/>
          <p:cNvSpPr/>
          <p:nvPr/>
        </p:nvSpPr>
        <p:spPr>
          <a:xfrm>
            <a:off x="263850" y="1026175"/>
            <a:ext cx="7107900" cy="22581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 - </a:t>
            </a:r>
            <a:r>
              <a:rPr lang="en-GB" sz="1500" u="sng">
                <a:solidFill>
                  <a:schemeClr val="hlink"/>
                </a:solidFill>
                <a:latin typeface="Calibri"/>
                <a:ea typeface="Calibri"/>
                <a:cs typeface="Calibri"/>
                <a:sym typeface="Calibri"/>
                <a:hlinkClick r:id="rId4"/>
              </a:rPr>
              <a:t>Letter</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Thursday 18th September</a:t>
            </a:r>
            <a:r>
              <a:rPr lang="en-GB" sz="1500">
                <a:solidFill>
                  <a:srgbClr val="1C4587"/>
                </a:solidFill>
                <a:latin typeface="Calibri"/>
                <a:ea typeface="Calibri"/>
                <a:cs typeface="Calibri"/>
                <a:sym typeface="Calibri"/>
              </a:rPr>
              <a:t> -</a:t>
            </a:r>
            <a:r>
              <a:rPr lang="en-GB" sz="1500" u="sng">
                <a:solidFill>
                  <a:srgbClr val="1C4587"/>
                </a:solidFill>
                <a:latin typeface="Calibri"/>
                <a:ea typeface="Calibri"/>
                <a:cs typeface="Calibri"/>
                <a:sym typeface="Calibri"/>
              </a:rPr>
              <a:t> </a:t>
            </a:r>
            <a:r>
              <a:rPr lang="en-GB" sz="1500">
                <a:solidFill>
                  <a:srgbClr val="1C4587"/>
                </a:solidFill>
                <a:latin typeface="Calibri"/>
                <a:ea typeface="Calibri"/>
                <a:cs typeface="Calibri"/>
                <a:sym typeface="Calibri"/>
              </a:rPr>
              <a:t>Y5 Victorian Day in school -</a:t>
            </a:r>
            <a:r>
              <a:rPr lang="en-GB" sz="1500">
                <a:solidFill>
                  <a:srgbClr val="FF0000"/>
                </a:solidFill>
                <a:latin typeface="Calibri"/>
                <a:ea typeface="Calibri"/>
                <a:cs typeface="Calibri"/>
                <a:sym typeface="Calibri"/>
              </a:rPr>
              <a:t> </a:t>
            </a:r>
            <a:r>
              <a:rPr lang="en-GB" sz="1500" u="sng">
                <a:solidFill>
                  <a:schemeClr val="hlink"/>
                </a:solidFill>
                <a:highlight>
                  <a:schemeClr val="lt1"/>
                </a:highlight>
                <a:latin typeface="Calibri"/>
                <a:ea typeface="Calibri"/>
                <a:cs typeface="Calibri"/>
                <a:sym typeface="Calibri"/>
                <a:hlinkClick r:id="rId5"/>
              </a:rPr>
              <a:t>Letter</a:t>
            </a:r>
            <a:endParaRPr sz="1500">
              <a:solidFill>
                <a:schemeClr val="dk1"/>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9th October -</a:t>
            </a:r>
            <a:r>
              <a:rPr lang="en-GB">
                <a:solidFill>
                  <a:srgbClr val="1C4587"/>
                </a:solidFill>
                <a:highlight>
                  <a:schemeClr val="lt1"/>
                </a:highlight>
                <a:latin typeface="Calibri"/>
                <a:ea typeface="Calibri"/>
                <a:cs typeface="Calibri"/>
                <a:sym typeface="Calibri"/>
              </a:rPr>
              <a:t> Y5 Inspire Session 9:15am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Monday 15th December </a:t>
            </a:r>
            <a:r>
              <a:rPr lang="en-GB">
                <a:solidFill>
                  <a:srgbClr val="1C4587"/>
                </a:solidFill>
                <a:latin typeface="Calibri"/>
                <a:ea typeface="Calibri"/>
                <a:cs typeface="Calibri"/>
                <a:sym typeface="Calibri"/>
              </a:rPr>
              <a:t>- Year 5 and 6 at Reigate Baptist Church Xmas Performance (1:30 pm) Details to follow</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3rd June to Wednesday 1st July - Swimming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6"/>
              </a:rPr>
              <a:t>Letter</a:t>
            </a:r>
            <a:endParaRPr>
              <a:solidFill>
                <a:srgbClr val="1C4587"/>
              </a:solidFill>
              <a:latin typeface="Calibri"/>
              <a:ea typeface="Calibri"/>
              <a:cs typeface="Calibri"/>
              <a:sym typeface="Calibri"/>
            </a:endParaRPr>
          </a:p>
        </p:txBody>
      </p:sp>
      <p:sp>
        <p:nvSpPr>
          <p:cNvPr id="178" name="Google Shape;178;p24"/>
          <p:cNvSpPr txBox="1"/>
          <p:nvPr/>
        </p:nvSpPr>
        <p:spPr>
          <a:xfrm>
            <a:off x="221700" y="4882025"/>
            <a:ext cx="4051200" cy="456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u="sng">
                <a:solidFill>
                  <a:schemeClr val="hlink"/>
                </a:solidFill>
                <a:latin typeface="Calibri"/>
                <a:ea typeface="Calibri"/>
                <a:cs typeface="Calibri"/>
                <a:sym typeface="Calibri"/>
                <a:hlinkClick r:id="rId7"/>
              </a:rPr>
              <a:t> Half Termly Newsletter</a:t>
            </a:r>
            <a:endParaRPr sz="1800">
              <a:solidFill>
                <a:schemeClr val="dk2"/>
              </a:solidFill>
              <a:latin typeface="Calibri"/>
              <a:ea typeface="Calibri"/>
              <a:cs typeface="Calibri"/>
              <a:sym typeface="Calibri"/>
            </a:endParaRPr>
          </a:p>
        </p:txBody>
      </p:sp>
      <p:sp>
        <p:nvSpPr>
          <p:cNvPr id="179" name="Google Shape;179;p24"/>
          <p:cNvSpPr txBox="1"/>
          <p:nvPr/>
        </p:nvSpPr>
        <p:spPr>
          <a:xfrm>
            <a:off x="263850" y="4094225"/>
            <a:ext cx="7107900" cy="456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chemeClr val="hlink"/>
                </a:solidFill>
                <a:latin typeface="Calibri"/>
                <a:ea typeface="Calibri"/>
                <a:cs typeface="Calibri"/>
                <a:sym typeface="Calibri"/>
                <a:hlinkClick r:id="rId8"/>
              </a:rPr>
              <a:t>Year 5 &amp; 6 Curriculum Evening Recording</a:t>
            </a:r>
            <a:r>
              <a:rPr lang="en-GB" sz="1800">
                <a:solidFill>
                  <a:schemeClr val="dk2"/>
                </a:solidFill>
                <a:latin typeface="Calibri"/>
                <a:ea typeface="Calibri"/>
                <a:cs typeface="Calibri"/>
                <a:sym typeface="Calibri"/>
              </a:rPr>
              <a:t> Passcode: 1FbdG&amp;ta</a:t>
            </a:r>
            <a:endParaRPr sz="1800">
              <a:solidFill>
                <a:schemeClr val="dk2"/>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83" name="Shape 183"/>
        <p:cNvGrpSpPr/>
        <p:nvPr/>
      </p:nvGrpSpPr>
      <p:grpSpPr>
        <a:xfrm>
          <a:off x="0" y="0"/>
          <a:ext cx="0" cy="0"/>
          <a:chOff x="0" y="0"/>
          <a:chExt cx="0" cy="0"/>
        </a:xfrm>
      </p:grpSpPr>
      <p:sp>
        <p:nvSpPr>
          <p:cNvPr id="184" name="Google Shape;184;p25"/>
          <p:cNvSpPr/>
          <p:nvPr/>
        </p:nvSpPr>
        <p:spPr>
          <a:xfrm>
            <a:off x="159000" y="1630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pic>
        <p:nvPicPr>
          <p:cNvPr id="185" name="Google Shape;185;p25"/>
          <p:cNvPicPr preferRelativeResize="0"/>
          <p:nvPr/>
        </p:nvPicPr>
        <p:blipFill>
          <a:blip r:embed="rId3">
            <a:alphaModFix/>
          </a:blip>
          <a:stretch>
            <a:fillRect/>
          </a:stretch>
        </p:blipFill>
        <p:spPr>
          <a:xfrm>
            <a:off x="5447579" y="239250"/>
            <a:ext cx="2008545" cy="544025"/>
          </a:xfrm>
          <a:prstGeom prst="rect">
            <a:avLst/>
          </a:prstGeom>
          <a:solidFill>
            <a:schemeClr val="lt1"/>
          </a:solidFill>
          <a:ln>
            <a:noFill/>
          </a:ln>
        </p:spPr>
      </p:pic>
      <p:sp>
        <p:nvSpPr>
          <p:cNvPr id="186" name="Google Shape;186;p25"/>
          <p:cNvSpPr txBox="1"/>
          <p:nvPr/>
        </p:nvSpPr>
        <p:spPr>
          <a:xfrm>
            <a:off x="226575" y="239250"/>
            <a:ext cx="2809800" cy="107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500">
                <a:solidFill>
                  <a:srgbClr val="1C4587"/>
                </a:solidFill>
                <a:latin typeface="Calibri"/>
                <a:ea typeface="Calibri"/>
                <a:cs typeface="Calibri"/>
                <a:sym typeface="Calibri"/>
              </a:rPr>
              <a:t>Year Six</a:t>
            </a:r>
            <a:endParaRPr sz="2200">
              <a:solidFill>
                <a:schemeClr val="dk2"/>
              </a:solidFill>
            </a:endParaRPr>
          </a:p>
        </p:txBody>
      </p:sp>
      <p:sp>
        <p:nvSpPr>
          <p:cNvPr id="187" name="Google Shape;187;p25"/>
          <p:cNvSpPr txBox="1"/>
          <p:nvPr/>
        </p:nvSpPr>
        <p:spPr>
          <a:xfrm>
            <a:off x="291150" y="7993925"/>
            <a:ext cx="7121700" cy="152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Clr>
                <a:schemeClr val="dk1"/>
              </a:buClr>
              <a:buSzPts val="1100"/>
              <a:buFont typeface="Arial"/>
              <a:buNone/>
            </a:pPr>
            <a:r>
              <a:t/>
            </a:r>
            <a:endParaRPr sz="1800">
              <a:solidFill>
                <a:schemeClr val="dk2"/>
              </a:solidFill>
            </a:endParaRPr>
          </a:p>
        </p:txBody>
      </p:sp>
      <p:sp>
        <p:nvSpPr>
          <p:cNvPr id="188" name="Google Shape;188;p25"/>
          <p:cNvSpPr txBox="1"/>
          <p:nvPr/>
        </p:nvSpPr>
        <p:spPr>
          <a:xfrm>
            <a:off x="250050" y="5078975"/>
            <a:ext cx="7206000" cy="45675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Year 6 Weekly Update:  </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b="1" u="sng">
              <a:solidFill>
                <a:srgbClr val="1C4587"/>
              </a:solidFill>
              <a:latin typeface="Calibri"/>
              <a:ea typeface="Calibri"/>
              <a:cs typeface="Calibri"/>
              <a:sym typeface="Calibri"/>
            </a:endParaRPr>
          </a:p>
          <a:p>
            <a:pPr indent="0" lvl="0" marL="0" rtl="0" algn="l">
              <a:spcBef>
                <a:spcPts val="0"/>
              </a:spcBef>
              <a:spcAft>
                <a:spcPts val="0"/>
              </a:spcAft>
              <a:buNone/>
            </a:pPr>
            <a:r>
              <a:rPr lang="en-GB" sz="1600">
                <a:solidFill>
                  <a:srgbClr val="1C4587"/>
                </a:solidFill>
                <a:latin typeface="Calibri"/>
                <a:ea typeface="Calibri"/>
                <a:cs typeface="Calibri"/>
                <a:sym typeface="Calibri"/>
              </a:rPr>
              <a:t>Year 6 have had a busy week as we have been learning about the causes of World War 2. We have also been learning about the geography of Europe and comparing modern day Europe with occupied Europe during the war. In maths we have been consolidating our knowledge of place value and preparing for our flexible groupings, which will begin </a:t>
            </a:r>
            <a:r>
              <a:rPr lang="en-GB" sz="1600">
                <a:solidFill>
                  <a:srgbClr val="1C4587"/>
                </a:solidFill>
                <a:latin typeface="Calibri"/>
                <a:ea typeface="Calibri"/>
                <a:cs typeface="Calibri"/>
                <a:sym typeface="Calibri"/>
              </a:rPr>
              <a:t>next</a:t>
            </a:r>
            <a:r>
              <a:rPr lang="en-GB" sz="1600">
                <a:solidFill>
                  <a:srgbClr val="1C4587"/>
                </a:solidFill>
                <a:latin typeface="Calibri"/>
                <a:ea typeface="Calibri"/>
                <a:cs typeface="Calibri"/>
                <a:sym typeface="Calibri"/>
              </a:rPr>
              <a:t> week. </a:t>
            </a:r>
            <a:endParaRPr sz="1600">
              <a:solidFill>
                <a:srgbClr val="1C4587"/>
              </a:solidFill>
              <a:latin typeface="Calibri"/>
              <a:ea typeface="Calibri"/>
              <a:cs typeface="Calibri"/>
              <a:sym typeface="Calibri"/>
            </a:endParaRPr>
          </a:p>
          <a:p>
            <a:pPr indent="0" lvl="0" marL="0" rtl="0" algn="l">
              <a:spcBef>
                <a:spcPts val="0"/>
              </a:spcBef>
              <a:spcAft>
                <a:spcPts val="0"/>
              </a:spcAft>
              <a:buNone/>
            </a:pPr>
            <a:r>
              <a:t/>
            </a:r>
            <a:endParaRPr sz="1600">
              <a:solidFill>
                <a:srgbClr val="1C4587"/>
              </a:solidFill>
              <a:latin typeface="Calibri"/>
              <a:ea typeface="Calibri"/>
              <a:cs typeface="Calibri"/>
              <a:sym typeface="Calibri"/>
            </a:endParaRPr>
          </a:p>
          <a:p>
            <a:pPr indent="0" lvl="0" marL="0" rtl="0" algn="l">
              <a:spcBef>
                <a:spcPts val="0"/>
              </a:spcBef>
              <a:spcAft>
                <a:spcPts val="0"/>
              </a:spcAft>
              <a:buNone/>
            </a:pPr>
            <a:r>
              <a:rPr lang="en-GB" sz="1600">
                <a:solidFill>
                  <a:srgbClr val="1C4587"/>
                </a:solidFill>
                <a:latin typeface="Calibri"/>
                <a:ea typeface="Calibri"/>
                <a:cs typeface="Calibri"/>
                <a:sym typeface="Calibri"/>
              </a:rPr>
              <a:t>In English we have been editing and publishing our first piece of writing about a lost thing. We have working hard to </a:t>
            </a:r>
            <a:r>
              <a:rPr lang="en-GB" sz="1600">
                <a:solidFill>
                  <a:srgbClr val="1C4587"/>
                </a:solidFill>
                <a:latin typeface="Calibri"/>
                <a:ea typeface="Calibri"/>
                <a:cs typeface="Calibri"/>
                <a:sym typeface="Calibri"/>
              </a:rPr>
              <a:t>improve</a:t>
            </a:r>
            <a:r>
              <a:rPr lang="en-GB" sz="1600">
                <a:solidFill>
                  <a:srgbClr val="1C4587"/>
                </a:solidFill>
                <a:latin typeface="Calibri"/>
                <a:ea typeface="Calibri"/>
                <a:cs typeface="Calibri"/>
                <a:sym typeface="Calibri"/>
              </a:rPr>
              <a:t> our editing skills and ensure our presentation is of a high quality. </a:t>
            </a:r>
            <a:endParaRPr sz="1600">
              <a:solidFill>
                <a:srgbClr val="1C4587"/>
              </a:solidFill>
              <a:latin typeface="Calibri"/>
              <a:ea typeface="Calibri"/>
              <a:cs typeface="Calibri"/>
              <a:sym typeface="Calibri"/>
            </a:endParaRPr>
          </a:p>
          <a:p>
            <a:pPr indent="0" lvl="0" marL="0" rtl="0" algn="l">
              <a:spcBef>
                <a:spcPts val="0"/>
              </a:spcBef>
              <a:spcAft>
                <a:spcPts val="0"/>
              </a:spcAft>
              <a:buNone/>
            </a:pPr>
            <a:r>
              <a:t/>
            </a:r>
            <a:endParaRPr sz="1600">
              <a:solidFill>
                <a:srgbClr val="1C4587"/>
              </a:solidFill>
              <a:latin typeface="Calibri"/>
              <a:ea typeface="Calibri"/>
              <a:cs typeface="Calibri"/>
              <a:sym typeface="Calibri"/>
            </a:endParaRPr>
          </a:p>
          <a:p>
            <a:pPr indent="0" lvl="0" marL="0" rtl="0" algn="l">
              <a:spcBef>
                <a:spcPts val="0"/>
              </a:spcBef>
              <a:spcAft>
                <a:spcPts val="0"/>
              </a:spcAft>
              <a:buNone/>
            </a:pPr>
            <a:r>
              <a:rPr lang="en-GB" sz="1600">
                <a:solidFill>
                  <a:srgbClr val="1C4587"/>
                </a:solidFill>
                <a:latin typeface="Calibri"/>
                <a:ea typeface="Calibri"/>
                <a:cs typeface="Calibri"/>
                <a:sym typeface="Calibri"/>
              </a:rPr>
              <a:t>In Art, we have been completing inner and outer self </a:t>
            </a:r>
            <a:r>
              <a:rPr lang="en-GB" sz="1600">
                <a:solidFill>
                  <a:srgbClr val="1C4587"/>
                </a:solidFill>
                <a:latin typeface="Calibri"/>
                <a:ea typeface="Calibri"/>
                <a:cs typeface="Calibri"/>
                <a:sym typeface="Calibri"/>
              </a:rPr>
              <a:t>portraits</a:t>
            </a:r>
            <a:r>
              <a:rPr lang="en-GB" sz="1600">
                <a:solidFill>
                  <a:srgbClr val="1C4587"/>
                </a:solidFill>
                <a:latin typeface="Calibri"/>
                <a:ea typeface="Calibri"/>
                <a:cs typeface="Calibri"/>
                <a:sym typeface="Calibri"/>
              </a:rPr>
              <a:t> to </a:t>
            </a:r>
            <a:r>
              <a:rPr lang="en-GB" sz="1600">
                <a:solidFill>
                  <a:srgbClr val="1C4587"/>
                </a:solidFill>
                <a:latin typeface="Calibri"/>
                <a:ea typeface="Calibri"/>
                <a:cs typeface="Calibri"/>
                <a:sym typeface="Calibri"/>
              </a:rPr>
              <a:t>show</a:t>
            </a:r>
            <a:r>
              <a:rPr lang="en-GB" sz="1600">
                <a:solidFill>
                  <a:srgbClr val="1C4587"/>
                </a:solidFill>
                <a:latin typeface="Calibri"/>
                <a:ea typeface="Calibri"/>
                <a:cs typeface="Calibri"/>
                <a:sym typeface="Calibri"/>
              </a:rPr>
              <a:t> our </a:t>
            </a:r>
            <a:r>
              <a:rPr lang="en-GB" sz="1600">
                <a:solidFill>
                  <a:srgbClr val="1C4587"/>
                </a:solidFill>
                <a:latin typeface="Calibri"/>
                <a:ea typeface="Calibri"/>
                <a:cs typeface="Calibri"/>
                <a:sym typeface="Calibri"/>
              </a:rPr>
              <a:t>interests</a:t>
            </a:r>
            <a:r>
              <a:rPr lang="en-GB" sz="1600">
                <a:solidFill>
                  <a:srgbClr val="1C4587"/>
                </a:solidFill>
                <a:latin typeface="Calibri"/>
                <a:ea typeface="Calibri"/>
                <a:cs typeface="Calibri"/>
                <a:sym typeface="Calibri"/>
              </a:rPr>
              <a:t> and talents.  </a:t>
            </a:r>
            <a:endParaRPr sz="1600">
              <a:solidFill>
                <a:srgbClr val="1C4587"/>
              </a:solidFill>
              <a:latin typeface="Calibri"/>
              <a:ea typeface="Calibri"/>
              <a:cs typeface="Calibri"/>
              <a:sym typeface="Calibri"/>
            </a:endParaRPr>
          </a:p>
          <a:p>
            <a:pPr indent="0" lvl="0" marL="0" rtl="0" algn="l">
              <a:spcBef>
                <a:spcPts val="0"/>
              </a:spcBef>
              <a:spcAft>
                <a:spcPts val="0"/>
              </a:spcAft>
              <a:buNone/>
            </a:pPr>
            <a:r>
              <a:t/>
            </a:r>
            <a:endParaRPr sz="1600">
              <a:solidFill>
                <a:srgbClr val="1C4587"/>
              </a:solidFill>
              <a:latin typeface="Calibri"/>
              <a:ea typeface="Calibri"/>
              <a:cs typeface="Calibri"/>
              <a:sym typeface="Calibri"/>
            </a:endParaRPr>
          </a:p>
          <a:p>
            <a:pPr indent="0" lvl="0" marL="0" rtl="0" algn="l">
              <a:spcBef>
                <a:spcPts val="0"/>
              </a:spcBef>
              <a:spcAft>
                <a:spcPts val="0"/>
              </a:spcAft>
              <a:buNone/>
            </a:pPr>
            <a:r>
              <a:rPr lang="en-GB" sz="1600">
                <a:solidFill>
                  <a:srgbClr val="1C4587"/>
                </a:solidFill>
                <a:latin typeface="Calibri"/>
                <a:ea typeface="Calibri"/>
                <a:cs typeface="Calibri"/>
                <a:sym typeface="Calibri"/>
              </a:rPr>
              <a:t>We are looking forward to our trip to Newhaven and our first swimming session next week. </a:t>
            </a:r>
            <a:r>
              <a:rPr lang="en-GB" sz="1600">
                <a:solidFill>
                  <a:srgbClr val="1C4587"/>
                </a:solidFill>
                <a:latin typeface="Calibri"/>
                <a:ea typeface="Calibri"/>
                <a:cs typeface="Calibri"/>
                <a:sym typeface="Calibri"/>
              </a:rPr>
              <a:t>Please check the letters for information.  Home learning will be set on Century this week.  The children’s log ins will be stuck in to their planners. </a:t>
            </a:r>
            <a:endParaRPr sz="1600">
              <a:solidFill>
                <a:srgbClr val="1C4587"/>
              </a:solidFill>
              <a:latin typeface="Calibri"/>
              <a:ea typeface="Calibri"/>
              <a:cs typeface="Calibri"/>
              <a:sym typeface="Calibri"/>
            </a:endParaRPr>
          </a:p>
          <a:p>
            <a:pPr indent="0" lvl="0" marL="0" rtl="0" algn="l">
              <a:spcBef>
                <a:spcPts val="0"/>
              </a:spcBef>
              <a:spcAft>
                <a:spcPts val="0"/>
              </a:spcAft>
              <a:buNone/>
            </a:pPr>
            <a:r>
              <a:t/>
            </a:r>
            <a:endParaRPr sz="1600">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p:txBody>
      </p:sp>
      <p:sp>
        <p:nvSpPr>
          <p:cNvPr id="189" name="Google Shape;189;p25"/>
          <p:cNvSpPr/>
          <p:nvPr/>
        </p:nvSpPr>
        <p:spPr>
          <a:xfrm>
            <a:off x="291150" y="834725"/>
            <a:ext cx="7039500" cy="33036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500" u="sng">
                <a:solidFill>
                  <a:srgbClr val="1C4587"/>
                </a:solidFill>
                <a:latin typeface="Calibri"/>
                <a:ea typeface="Calibri"/>
                <a:cs typeface="Calibri"/>
                <a:sym typeface="Calibri"/>
              </a:rPr>
              <a:t>Key Dates</a:t>
            </a:r>
            <a:endParaRPr sz="1500" u="sng">
              <a:solidFill>
                <a:srgbClr val="1C4587"/>
              </a:solidFill>
              <a:latin typeface="Calibri"/>
              <a:ea typeface="Calibri"/>
              <a:cs typeface="Calibri"/>
              <a:sym typeface="Calibri"/>
            </a:endParaRPr>
          </a:p>
          <a:p>
            <a:pPr indent="0" lvl="0" marL="457200" rtl="0" algn="l">
              <a:spcBef>
                <a:spcPts val="0"/>
              </a:spcBef>
              <a:spcAft>
                <a:spcPts val="0"/>
              </a:spcAft>
              <a:buNone/>
            </a:pPr>
            <a:r>
              <a:t/>
            </a:r>
            <a:endParaRPr>
              <a:solidFill>
                <a:srgbClr val="1C4587"/>
              </a:solidFill>
              <a:highlight>
                <a:srgbClr val="FFFFFF"/>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a:t>
            </a:r>
            <a:r>
              <a:rPr lang="en-GB" sz="1500">
                <a:solidFill>
                  <a:srgbClr val="1C4587"/>
                </a:solidFill>
                <a:latin typeface="Calibri"/>
                <a:ea typeface="Calibri"/>
                <a:cs typeface="Calibri"/>
                <a:sym typeface="Calibri"/>
              </a:rPr>
              <a:t> - </a:t>
            </a:r>
            <a:r>
              <a:rPr lang="en-GB" sz="1500" u="sng">
                <a:solidFill>
                  <a:schemeClr val="accent5"/>
                </a:solidFill>
                <a:latin typeface="Calibri"/>
                <a:ea typeface="Calibri"/>
                <a:cs typeface="Calibri"/>
                <a:sym typeface="Calibri"/>
                <a:hlinkClick r:id="rId4">
                  <a:extLst>
                    <a:ext uri="{A12FA001-AC4F-418D-AE19-62706E023703}">
                      <ahyp:hlinkClr val="tx"/>
                    </a:ext>
                  </a:extLst>
                </a:hlinkClick>
              </a:rPr>
              <a:t>Letter</a:t>
            </a:r>
            <a:endParaRPr sz="1500">
              <a:solidFill>
                <a:schemeClr val="accent5"/>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Monday 15th September</a:t>
            </a:r>
            <a:r>
              <a:rPr lang="en-GB" sz="1500">
                <a:solidFill>
                  <a:srgbClr val="1C4587"/>
                </a:solidFill>
                <a:latin typeface="Calibri"/>
                <a:ea typeface="Calibri"/>
                <a:cs typeface="Calibri"/>
                <a:sym typeface="Calibri"/>
              </a:rPr>
              <a:t> - 6 Franklin &amp; 6 Beatles - Newhaven Fort trip - </a:t>
            </a:r>
            <a:r>
              <a:rPr lang="en-GB" sz="1500" u="sng">
                <a:solidFill>
                  <a:srgbClr val="1C4587"/>
                </a:solidFill>
                <a:highlight>
                  <a:schemeClr val="lt1"/>
                </a:highlight>
                <a:latin typeface="Calibri"/>
                <a:ea typeface="Calibri"/>
                <a:cs typeface="Calibri"/>
                <a:sym typeface="Calibri"/>
                <a:hlinkClick r:id="rId5">
                  <a:extLst>
                    <a:ext uri="{A12FA001-AC4F-418D-AE19-62706E023703}">
                      <ahyp:hlinkClr val="tx"/>
                    </a:ext>
                  </a:extLst>
                </a:hlinkClick>
              </a:rPr>
              <a:t>l</a:t>
            </a:r>
            <a:r>
              <a:rPr lang="en-GB" sz="1500" u="sng">
                <a:solidFill>
                  <a:schemeClr val="accent5"/>
                </a:solidFill>
                <a:highlight>
                  <a:schemeClr val="lt1"/>
                </a:highlight>
                <a:latin typeface="Calibri"/>
                <a:ea typeface="Calibri"/>
                <a:cs typeface="Calibri"/>
                <a:sym typeface="Calibri"/>
                <a:hlinkClick r:id="rId6">
                  <a:extLst>
                    <a:ext uri="{A12FA001-AC4F-418D-AE19-62706E023703}">
                      <ahyp:hlinkClr val="tx"/>
                    </a:ext>
                  </a:extLst>
                </a:hlinkClick>
              </a:rPr>
              <a:t>etter</a:t>
            </a:r>
            <a:r>
              <a:rPr lang="en-GB" sz="1500">
                <a:solidFill>
                  <a:schemeClr val="accent5"/>
                </a:solidFill>
                <a:highlight>
                  <a:srgbClr val="FFFF00"/>
                </a:highlight>
                <a:latin typeface="Calibri"/>
                <a:ea typeface="Calibri"/>
                <a:cs typeface="Calibri"/>
                <a:sym typeface="Calibri"/>
              </a:rPr>
              <a:t> </a:t>
            </a:r>
            <a:endParaRPr sz="1500">
              <a:solidFill>
                <a:schemeClr val="accent5"/>
              </a:solidFill>
              <a:highlight>
                <a:srgbClr val="FFFF00"/>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Tuesday 16th September</a:t>
            </a:r>
            <a:r>
              <a:rPr lang="en-GB" sz="1500">
                <a:solidFill>
                  <a:srgbClr val="1C4587"/>
                </a:solidFill>
                <a:latin typeface="Calibri"/>
                <a:ea typeface="Calibri"/>
                <a:cs typeface="Calibri"/>
                <a:sym typeface="Calibri"/>
              </a:rPr>
              <a:t> - 6 Marley &amp; 6 Presley - Newhaven Fort trip -</a:t>
            </a:r>
            <a:r>
              <a:rPr lang="en-GB" sz="1500">
                <a:solidFill>
                  <a:schemeClr val="accent5"/>
                </a:solidFill>
                <a:latin typeface="Calibri"/>
                <a:ea typeface="Calibri"/>
                <a:cs typeface="Calibri"/>
                <a:sym typeface="Calibri"/>
              </a:rPr>
              <a:t> </a:t>
            </a:r>
            <a:r>
              <a:rPr lang="en-GB" sz="1500" u="sng">
                <a:solidFill>
                  <a:schemeClr val="accent5"/>
                </a:solidFill>
                <a:highlight>
                  <a:schemeClr val="lt1"/>
                </a:highlight>
                <a:latin typeface="Calibri"/>
                <a:ea typeface="Calibri"/>
                <a:cs typeface="Calibri"/>
                <a:sym typeface="Calibri"/>
                <a:hlinkClick r:id="rId7">
                  <a:extLst>
                    <a:ext uri="{A12FA001-AC4F-418D-AE19-62706E023703}">
                      <ahyp:hlinkClr val="tx"/>
                    </a:ext>
                  </a:extLst>
                </a:hlinkClick>
              </a:rPr>
              <a:t>letter </a:t>
            </a:r>
            <a:endParaRPr sz="1500">
              <a:solidFill>
                <a:schemeClr val="accent5"/>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17th September </a:t>
            </a:r>
            <a:r>
              <a:rPr lang="en-GB" sz="1500">
                <a:solidFill>
                  <a:srgbClr val="1C4587"/>
                </a:solidFill>
                <a:highlight>
                  <a:schemeClr val="lt1"/>
                </a:highlight>
                <a:latin typeface="Calibri"/>
                <a:ea typeface="Calibri"/>
                <a:cs typeface="Calibri"/>
                <a:sym typeface="Calibri"/>
              </a:rPr>
              <a:t>- Y6 Start Swimming - </a:t>
            </a:r>
            <a:r>
              <a:rPr lang="en-GB" sz="1500" u="sng">
                <a:solidFill>
                  <a:schemeClr val="accent5"/>
                </a:solidFill>
                <a:highlight>
                  <a:schemeClr val="lt1"/>
                </a:highlight>
                <a:latin typeface="Calibri"/>
                <a:ea typeface="Calibri"/>
                <a:cs typeface="Calibri"/>
                <a:sym typeface="Calibri"/>
                <a:hlinkClick r:id="rId8">
                  <a:extLst>
                    <a:ext uri="{A12FA001-AC4F-418D-AE19-62706E023703}">
                      <ahyp:hlinkClr val="tx"/>
                    </a:ext>
                  </a:extLst>
                </a:hlinkClick>
              </a:rPr>
              <a:t>Letter </a:t>
            </a:r>
            <a:r>
              <a:rPr lang="en-GB" sz="1500">
                <a:solidFill>
                  <a:srgbClr val="1C4587"/>
                </a:solidFill>
                <a:highlight>
                  <a:schemeClr val="lt1"/>
                </a:highlight>
                <a:latin typeface="Calibri"/>
                <a:ea typeface="Calibri"/>
                <a:cs typeface="Calibri"/>
                <a:sym typeface="Calibri"/>
              </a:rPr>
              <a:t> - Please remember to send the children into school with their swimming kits. </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W/B 29nd September</a:t>
            </a:r>
            <a:r>
              <a:rPr lang="en-GB" sz="1500">
                <a:solidFill>
                  <a:srgbClr val="1C4587"/>
                </a:solidFill>
                <a:highlight>
                  <a:schemeClr val="lt1"/>
                </a:highlight>
                <a:latin typeface="Calibri"/>
                <a:ea typeface="Calibri"/>
                <a:cs typeface="Calibri"/>
                <a:sym typeface="Calibri"/>
              </a:rPr>
              <a:t> - Year 6 tutoring starts (invited children only - letter to follow) </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2nd October</a:t>
            </a:r>
            <a:r>
              <a:rPr lang="en-GB">
                <a:solidFill>
                  <a:srgbClr val="1C4587"/>
                </a:solidFill>
                <a:highlight>
                  <a:schemeClr val="lt1"/>
                </a:highlight>
                <a:latin typeface="Calibri"/>
                <a:ea typeface="Calibri"/>
                <a:cs typeface="Calibri"/>
                <a:sym typeface="Calibri"/>
              </a:rPr>
              <a:t> - Y6 Inspire Session 9:15am-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Monday 15th December </a:t>
            </a:r>
            <a:r>
              <a:rPr lang="en-GB">
                <a:solidFill>
                  <a:srgbClr val="1C4587"/>
                </a:solidFill>
                <a:latin typeface="Calibri"/>
                <a:ea typeface="Calibri"/>
                <a:cs typeface="Calibri"/>
                <a:sym typeface="Calibri"/>
              </a:rPr>
              <a:t>- Year 5 and 6 at Reigate Baptist Church (1:30 pm) Xmas Performance - Details to follow</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June 2026 - IOW Residential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9"/>
              </a:rPr>
              <a:t>Letter</a:t>
            </a:r>
            <a:endParaRPr>
              <a:solidFill>
                <a:srgbClr val="1C4587"/>
              </a:solidFill>
              <a:latin typeface="Calibri"/>
              <a:ea typeface="Calibri"/>
              <a:cs typeface="Calibri"/>
              <a:sym typeface="Calibri"/>
            </a:endParaRPr>
          </a:p>
        </p:txBody>
      </p:sp>
      <p:sp>
        <p:nvSpPr>
          <p:cNvPr id="190" name="Google Shape;190;p25"/>
          <p:cNvSpPr txBox="1"/>
          <p:nvPr/>
        </p:nvSpPr>
        <p:spPr>
          <a:xfrm>
            <a:off x="291150" y="4629875"/>
            <a:ext cx="4023000" cy="44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u="sng">
                <a:solidFill>
                  <a:schemeClr val="hlink"/>
                </a:solidFill>
                <a:latin typeface="Calibri"/>
                <a:ea typeface="Calibri"/>
                <a:cs typeface="Calibri"/>
                <a:sym typeface="Calibri"/>
                <a:hlinkClick r:id="rId10"/>
              </a:rPr>
              <a:t> Half Termly Newsletter</a:t>
            </a:r>
            <a:endParaRPr sz="1800">
              <a:solidFill>
                <a:schemeClr val="dk2"/>
              </a:solidFill>
              <a:latin typeface="Calibri"/>
              <a:ea typeface="Calibri"/>
              <a:cs typeface="Calibri"/>
              <a:sym typeface="Calibri"/>
            </a:endParaRPr>
          </a:p>
        </p:txBody>
      </p:sp>
      <p:sp>
        <p:nvSpPr>
          <p:cNvPr id="191" name="Google Shape;191;p25"/>
          <p:cNvSpPr txBox="1"/>
          <p:nvPr/>
        </p:nvSpPr>
        <p:spPr>
          <a:xfrm>
            <a:off x="291150" y="4189775"/>
            <a:ext cx="7039500" cy="44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chemeClr val="accent5"/>
                </a:solidFill>
                <a:latin typeface="Calibri"/>
                <a:ea typeface="Calibri"/>
                <a:cs typeface="Calibri"/>
                <a:sym typeface="Calibri"/>
                <a:hlinkClick r:id="rId11">
                  <a:extLst>
                    <a:ext uri="{A12FA001-AC4F-418D-AE19-62706E023703}">
                      <ahyp:hlinkClr val="tx"/>
                    </a:ext>
                  </a:extLst>
                </a:hlinkClick>
              </a:rPr>
              <a:t>Year 5 &amp; 6 Curriculum Evening Recording</a:t>
            </a:r>
            <a:r>
              <a:rPr lang="en-GB" sz="1800">
                <a:solidFill>
                  <a:schemeClr val="dk2"/>
                </a:solidFill>
                <a:latin typeface="Calibri"/>
                <a:ea typeface="Calibri"/>
                <a:cs typeface="Calibri"/>
                <a:sym typeface="Calibri"/>
              </a:rPr>
              <a:t> Passcode: 1FbdG&amp;ta</a:t>
            </a:r>
            <a:endParaRPr sz="1800">
              <a:solidFill>
                <a:schemeClr val="dk2"/>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95" name="Shape 195"/>
        <p:cNvGrpSpPr/>
        <p:nvPr/>
      </p:nvGrpSpPr>
      <p:grpSpPr>
        <a:xfrm>
          <a:off x="0" y="0"/>
          <a:ext cx="0" cy="0"/>
          <a:chOff x="0" y="0"/>
          <a:chExt cx="0" cy="0"/>
        </a:xfrm>
      </p:grpSpPr>
      <p:sp>
        <p:nvSpPr>
          <p:cNvPr id="196" name="Google Shape;196;p26"/>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197" name="Google Shape;197;p26"/>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sp>
        <p:nvSpPr>
          <p:cNvPr id="198" name="Google Shape;198;p26"/>
          <p:cNvSpPr txBox="1"/>
          <p:nvPr/>
        </p:nvSpPr>
        <p:spPr>
          <a:xfrm>
            <a:off x="162000" y="559625"/>
            <a:ext cx="7260600" cy="3932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2100" u="sng">
                <a:solidFill>
                  <a:schemeClr val="lt1"/>
                </a:solidFill>
                <a:highlight>
                  <a:srgbClr val="1C4587"/>
                </a:highlight>
                <a:latin typeface="Calibri"/>
                <a:ea typeface="Calibri"/>
                <a:cs typeface="Calibri"/>
                <a:sym typeface="Calibri"/>
              </a:rPr>
              <a:t>Years 5 &amp; 6  - Girls and Boys Football Team Trials </a:t>
            </a:r>
            <a:endParaRPr b="1" sz="2100" u="sng">
              <a:solidFill>
                <a:schemeClr val="lt1"/>
              </a:solidFill>
              <a:highlight>
                <a:srgbClr val="1C4587"/>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sz="1800">
              <a:solidFill>
                <a:schemeClr val="lt1"/>
              </a:solidFill>
              <a:highlight>
                <a:srgbClr val="1C4587"/>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lang="en-GB" sz="1800">
                <a:solidFill>
                  <a:schemeClr val="lt1"/>
                </a:solidFill>
                <a:highlight>
                  <a:srgbClr val="1C4587"/>
                </a:highlight>
                <a:latin typeface="Calibri"/>
                <a:ea typeface="Calibri"/>
                <a:cs typeface="Calibri"/>
                <a:sym typeface="Calibri"/>
              </a:rPr>
              <a:t>Following the trials this week, the ESE sports coaches have selected their football teams.</a:t>
            </a:r>
            <a:endParaRPr sz="1800">
              <a:solidFill>
                <a:schemeClr val="lt1"/>
              </a:solidFill>
              <a:highlight>
                <a:srgbClr val="1C4587"/>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lang="en-GB" sz="1800">
                <a:solidFill>
                  <a:schemeClr val="lt1"/>
                </a:solidFill>
                <a:highlight>
                  <a:srgbClr val="1C4587"/>
                </a:highlight>
                <a:latin typeface="Calibri"/>
                <a:ea typeface="Calibri"/>
                <a:cs typeface="Calibri"/>
                <a:sym typeface="Calibri"/>
              </a:rPr>
              <a:t>Those who have been successful and selected for the football teams will receive a confirmation email from the school office.  </a:t>
            </a:r>
            <a:endParaRPr sz="1800">
              <a:solidFill>
                <a:schemeClr val="lt1"/>
              </a:solidFill>
              <a:highlight>
                <a:srgbClr val="1C4587"/>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lang="en-GB" sz="1800">
                <a:solidFill>
                  <a:schemeClr val="lt1"/>
                </a:solidFill>
                <a:highlight>
                  <a:srgbClr val="1C4587"/>
                </a:highlight>
                <a:latin typeface="Calibri"/>
                <a:ea typeface="Calibri"/>
                <a:cs typeface="Calibri"/>
                <a:sym typeface="Calibri"/>
              </a:rPr>
              <a:t>Your child will also be manually added to the football team on your schoolsbuddy account.</a:t>
            </a:r>
            <a:endParaRPr sz="1800">
              <a:solidFill>
                <a:schemeClr val="lt1"/>
              </a:solidFill>
              <a:highlight>
                <a:srgbClr val="1C4587"/>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lang="en-GB" sz="1800">
                <a:solidFill>
                  <a:schemeClr val="lt1"/>
                </a:solidFill>
                <a:highlight>
                  <a:srgbClr val="1C4587"/>
                </a:highlight>
                <a:latin typeface="Calibri"/>
                <a:ea typeface="Calibri"/>
                <a:cs typeface="Calibri"/>
                <a:sym typeface="Calibri"/>
              </a:rPr>
              <a:t>Please check your schoolsbuddy account next week and look out for your confirmation and payment reminder.</a:t>
            </a:r>
            <a:endParaRPr sz="1800">
              <a:solidFill>
                <a:schemeClr val="lt1"/>
              </a:solidFill>
              <a:highlight>
                <a:srgbClr val="1C4587"/>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lang="en-GB" sz="1800">
                <a:solidFill>
                  <a:schemeClr val="lt1"/>
                </a:solidFill>
                <a:highlight>
                  <a:srgbClr val="1C4587"/>
                </a:highlight>
                <a:latin typeface="Calibri"/>
                <a:ea typeface="Calibri"/>
                <a:cs typeface="Calibri"/>
                <a:sym typeface="Calibri"/>
              </a:rPr>
              <a:t>If you have any questions about the football teams or any other clubs please contact Becky at the school office or email clubs@sandcross.school</a:t>
            </a:r>
            <a:endParaRPr sz="1800">
              <a:solidFill>
                <a:schemeClr val="lt1"/>
              </a:solidFill>
              <a:highlight>
                <a:srgbClr val="1C4587"/>
              </a:highlight>
              <a:latin typeface="Calibri"/>
              <a:ea typeface="Calibri"/>
              <a:cs typeface="Calibri"/>
              <a:sym typeface="Calibri"/>
            </a:endParaRPr>
          </a:p>
          <a:p>
            <a:pPr indent="0" lvl="0" marL="0" rtl="0" algn="l">
              <a:spcBef>
                <a:spcPts val="0"/>
              </a:spcBef>
              <a:spcAft>
                <a:spcPts val="0"/>
              </a:spcAft>
              <a:buNone/>
            </a:pPr>
            <a:r>
              <a:t/>
            </a:r>
            <a:endParaRPr sz="1800">
              <a:solidFill>
                <a:schemeClr val="dk2"/>
              </a:solidFill>
            </a:endParaRPr>
          </a:p>
        </p:txBody>
      </p:sp>
      <p:sp>
        <p:nvSpPr>
          <p:cNvPr id="199" name="Google Shape;199;p26"/>
          <p:cNvSpPr txBox="1"/>
          <p:nvPr/>
        </p:nvSpPr>
        <p:spPr>
          <a:xfrm>
            <a:off x="338725" y="4609625"/>
            <a:ext cx="7083900" cy="58761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pic>
        <p:nvPicPr>
          <p:cNvPr id="200" name="Google Shape;200;p26"/>
          <p:cNvPicPr preferRelativeResize="0"/>
          <p:nvPr/>
        </p:nvPicPr>
        <p:blipFill>
          <a:blip r:embed="rId3">
            <a:alphaModFix/>
          </a:blip>
          <a:stretch>
            <a:fillRect/>
          </a:stretch>
        </p:blipFill>
        <p:spPr>
          <a:xfrm>
            <a:off x="2438925" y="4684200"/>
            <a:ext cx="2809875" cy="1628775"/>
          </a:xfrm>
          <a:prstGeom prst="rect">
            <a:avLst/>
          </a:prstGeom>
          <a:noFill/>
          <a:ln>
            <a:noFill/>
          </a:ln>
        </p:spPr>
      </p:pic>
      <p:sp>
        <p:nvSpPr>
          <p:cNvPr id="201" name="Google Shape;201;p26"/>
          <p:cNvSpPr txBox="1"/>
          <p:nvPr/>
        </p:nvSpPr>
        <p:spPr>
          <a:xfrm>
            <a:off x="397625" y="6214900"/>
            <a:ext cx="6892500" cy="4167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We are pleased to confirm that the Year 5/6 Choir will be taking part in the Young Voices concert at the O2 Arena on </a:t>
            </a:r>
            <a:r>
              <a:rPr b="1" lang="en-GB">
                <a:solidFill>
                  <a:schemeClr val="dk1"/>
                </a:solidFill>
                <a:latin typeface="Calibri"/>
                <a:ea typeface="Calibri"/>
                <a:cs typeface="Calibri"/>
                <a:sym typeface="Calibri"/>
              </a:rPr>
              <a:t>Tuesday 20th January 2026</a:t>
            </a:r>
            <a:r>
              <a:rPr lang="en-GB">
                <a:solidFill>
                  <a:schemeClr val="dk1"/>
                </a:solidFill>
                <a:latin typeface="Calibri"/>
                <a:ea typeface="Calibri"/>
                <a:cs typeface="Calibri"/>
                <a:sym typeface="Calibri"/>
              </a:rPr>
              <a:t>. This is an exciting opportunity for pupils to sing as part of a massed choir of around 9,000 children – a truly memorable experience.</a:t>
            </a:r>
            <a:endParaRPr>
              <a:solidFill>
                <a:schemeClr val="dk1"/>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All children who signed up for the choir this term have been allocated a place. Please note that preparation will require individual practice to learn the songs and words, so children should be ready to commit time to this at home.</a:t>
            </a:r>
            <a:endParaRPr>
              <a:solidFill>
                <a:schemeClr val="dk1"/>
              </a:solidFill>
              <a:latin typeface="Calibri"/>
              <a:ea typeface="Calibri"/>
              <a:cs typeface="Calibri"/>
              <a:sym typeface="Calibri"/>
            </a:endParaRPr>
          </a:p>
          <a:p>
            <a:pPr indent="0" lvl="0" marL="0" rtl="0" algn="l">
              <a:lnSpc>
                <a:spcPct val="115000"/>
              </a:lnSpc>
              <a:spcBef>
                <a:spcPts val="1200"/>
              </a:spcBef>
              <a:spcAft>
                <a:spcPts val="0"/>
              </a:spcAft>
              <a:buNone/>
            </a:pPr>
            <a:r>
              <a:rPr lang="en-GB">
                <a:solidFill>
                  <a:schemeClr val="dk1"/>
                </a:solidFill>
                <a:latin typeface="Calibri"/>
                <a:ea typeface="Calibri"/>
                <a:cs typeface="Calibri"/>
                <a:sym typeface="Calibri"/>
              </a:rPr>
              <a:t>On the day, we will leave school by minibus mid-morning, have lunch at the venue, and attend the afternoon rehearsal. The concert runs from </a:t>
            </a:r>
            <a:r>
              <a:rPr b="1" lang="en-GB">
                <a:solidFill>
                  <a:schemeClr val="dk1"/>
                </a:solidFill>
                <a:latin typeface="Calibri"/>
                <a:ea typeface="Calibri"/>
                <a:cs typeface="Calibri"/>
                <a:sym typeface="Calibri"/>
              </a:rPr>
              <a:t>7:00 pm – 9:00 pm</a:t>
            </a:r>
            <a:r>
              <a:rPr lang="en-GB">
                <a:solidFill>
                  <a:schemeClr val="dk1"/>
                </a:solidFill>
                <a:latin typeface="Calibri"/>
                <a:ea typeface="Calibri"/>
                <a:cs typeface="Calibri"/>
                <a:sym typeface="Calibri"/>
              </a:rPr>
              <a:t>, after which we will return to school by minibus, arriving back at approximately </a:t>
            </a:r>
            <a:r>
              <a:rPr b="1" lang="en-GB">
                <a:solidFill>
                  <a:schemeClr val="dk1"/>
                </a:solidFill>
                <a:latin typeface="Calibri"/>
                <a:ea typeface="Calibri"/>
                <a:cs typeface="Calibri"/>
                <a:sym typeface="Calibri"/>
              </a:rPr>
              <a:t>11:00 pm</a:t>
            </a:r>
            <a:r>
              <a:rPr lang="en-GB">
                <a:solidFill>
                  <a:schemeClr val="dk1"/>
                </a:solidFill>
                <a:latin typeface="Calibri"/>
                <a:ea typeface="Calibri"/>
                <a:cs typeface="Calibri"/>
                <a:sym typeface="Calibri"/>
              </a:rPr>
              <a:t>. Please note that even if you attend the concert, children must travel back with the school group.Please click the letter link below for further information.</a:t>
            </a:r>
            <a:endParaRPr/>
          </a:p>
          <a:p>
            <a:pPr indent="0" lvl="0" marL="0" rtl="0" algn="l">
              <a:spcBef>
                <a:spcPts val="1200"/>
              </a:spcBef>
              <a:spcAft>
                <a:spcPts val="0"/>
              </a:spcAft>
              <a:buNone/>
            </a:pPr>
            <a:r>
              <a:t/>
            </a:r>
            <a:endParaRPr/>
          </a:p>
          <a:p>
            <a:pPr indent="0" lvl="0" marL="0" rtl="0" algn="l">
              <a:spcBef>
                <a:spcPts val="0"/>
              </a:spcBef>
              <a:spcAft>
                <a:spcPts val="0"/>
              </a:spcAft>
              <a:buNone/>
            </a:pPr>
            <a:r>
              <a:rPr lang="en-GB" sz="1800" u="sng">
                <a:solidFill>
                  <a:schemeClr val="hlink"/>
                </a:solidFill>
                <a:hlinkClick r:id="rId4"/>
              </a:rPr>
              <a:t>Young Voices Letter</a:t>
            </a:r>
            <a:endParaRPr sz="1800">
              <a:solidFill>
                <a:schemeClr val="dk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05" name="Shape 205"/>
        <p:cNvGrpSpPr/>
        <p:nvPr/>
      </p:nvGrpSpPr>
      <p:grpSpPr>
        <a:xfrm>
          <a:off x="0" y="0"/>
          <a:ext cx="0" cy="0"/>
          <a:chOff x="0" y="0"/>
          <a:chExt cx="0" cy="0"/>
        </a:xfrm>
      </p:grpSpPr>
      <p:sp>
        <p:nvSpPr>
          <p:cNvPr id="206" name="Google Shape;206;p27"/>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07" name="Google Shape;207;p27"/>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08" name="Google Shape;208;p27"/>
          <p:cNvPicPr preferRelativeResize="0"/>
          <p:nvPr/>
        </p:nvPicPr>
        <p:blipFill>
          <a:blip r:embed="rId3">
            <a:alphaModFix/>
          </a:blip>
          <a:stretch>
            <a:fillRect/>
          </a:stretch>
        </p:blipFill>
        <p:spPr>
          <a:xfrm>
            <a:off x="505613" y="1350250"/>
            <a:ext cx="6692775" cy="9141401"/>
          </a:xfrm>
          <a:prstGeom prst="rect">
            <a:avLst/>
          </a:prstGeom>
          <a:noFill/>
          <a:ln>
            <a:noFill/>
          </a:ln>
        </p:spPr>
      </p:pic>
      <p:sp>
        <p:nvSpPr>
          <p:cNvPr id="209" name="Google Shape;209;p27"/>
          <p:cNvSpPr txBox="1"/>
          <p:nvPr/>
        </p:nvSpPr>
        <p:spPr>
          <a:xfrm>
            <a:off x="132550" y="265100"/>
            <a:ext cx="7704000" cy="1085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600">
                <a:solidFill>
                  <a:schemeClr val="lt1"/>
                </a:solidFill>
                <a:highlight>
                  <a:srgbClr val="1C4587"/>
                </a:highlight>
              </a:rPr>
              <a:t>Harvest Festival Lunch </a:t>
            </a:r>
            <a:endParaRPr b="1" sz="1600">
              <a:solidFill>
                <a:schemeClr val="lt1"/>
              </a:solidFill>
              <a:highlight>
                <a:srgbClr val="1C4587"/>
              </a:highlight>
            </a:endParaRPr>
          </a:p>
          <a:p>
            <a:pPr indent="0" lvl="0" marL="0" rtl="0" algn="l">
              <a:spcBef>
                <a:spcPts val="0"/>
              </a:spcBef>
              <a:spcAft>
                <a:spcPts val="0"/>
              </a:spcAft>
              <a:buClr>
                <a:schemeClr val="dk1"/>
              </a:buClr>
              <a:buSzPts val="1100"/>
              <a:buFont typeface="Arial"/>
              <a:buNone/>
            </a:pPr>
            <a:r>
              <a:rPr lang="en-GB" sz="1600">
                <a:solidFill>
                  <a:schemeClr val="lt1"/>
                </a:solidFill>
                <a:highlight>
                  <a:srgbClr val="1C4587"/>
                </a:highlight>
              </a:rPr>
              <a:t>Thursday 2nd October 2025</a:t>
            </a:r>
            <a:endParaRPr sz="1600">
              <a:solidFill>
                <a:schemeClr val="lt1"/>
              </a:solidFill>
              <a:highlight>
                <a:srgbClr val="1C4587"/>
              </a:highlight>
            </a:endParaRPr>
          </a:p>
          <a:p>
            <a:pPr indent="0" lvl="0" marL="0" rtl="0" algn="l">
              <a:spcBef>
                <a:spcPts val="0"/>
              </a:spcBef>
              <a:spcAft>
                <a:spcPts val="0"/>
              </a:spcAft>
              <a:buClr>
                <a:schemeClr val="dk1"/>
              </a:buClr>
              <a:buSzPts val="1100"/>
              <a:buFont typeface="Arial"/>
              <a:buNone/>
            </a:pPr>
            <a:r>
              <a:rPr lang="en-GB" sz="1600">
                <a:solidFill>
                  <a:schemeClr val="lt1"/>
                </a:solidFill>
                <a:highlight>
                  <a:srgbClr val="1C4587"/>
                </a:highlight>
              </a:rPr>
              <a:t>Please complete this form to order a lunch </a:t>
            </a:r>
            <a:r>
              <a:rPr b="1" lang="en-GB" sz="1600" u="sng">
                <a:solidFill>
                  <a:schemeClr val="lt2"/>
                </a:solidFill>
                <a:highlight>
                  <a:srgbClr val="1C4587"/>
                </a:highlight>
                <a:hlinkClick r:id="rId4">
                  <a:extLst>
                    <a:ext uri="{A12FA001-AC4F-418D-AE19-62706E023703}">
                      <ahyp:hlinkClr val="tx"/>
                    </a:ext>
                  </a:extLst>
                </a:hlinkClick>
              </a:rPr>
              <a:t>Harvest Festival School Lunch</a:t>
            </a:r>
            <a:r>
              <a:rPr b="1" lang="en-GB" sz="1600" u="sng">
                <a:solidFill>
                  <a:schemeClr val="lt2"/>
                </a:solidFill>
                <a:highlight>
                  <a:srgbClr val="1C4587"/>
                </a:highlight>
              </a:rPr>
              <a:t> Form</a:t>
            </a:r>
            <a:endParaRPr b="1" sz="1600" u="sng">
              <a:solidFill>
                <a:schemeClr val="lt2"/>
              </a:solidFill>
              <a:highlight>
                <a:srgbClr val="1C4587"/>
              </a:highlight>
            </a:endParaRPr>
          </a:p>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13" name="Shape 213"/>
        <p:cNvGrpSpPr/>
        <p:nvPr/>
      </p:nvGrpSpPr>
      <p:grpSpPr>
        <a:xfrm>
          <a:off x="0" y="0"/>
          <a:ext cx="0" cy="0"/>
          <a:chOff x="0" y="0"/>
          <a:chExt cx="0" cy="0"/>
        </a:xfrm>
      </p:grpSpPr>
      <p:sp>
        <p:nvSpPr>
          <p:cNvPr id="214" name="Google Shape;214;p28"/>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15" name="Google Shape;215;p28"/>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16" name="Google Shape;216;p28"/>
          <p:cNvPicPr preferRelativeResize="0"/>
          <p:nvPr/>
        </p:nvPicPr>
        <p:blipFill>
          <a:blip r:embed="rId3">
            <a:alphaModFix/>
          </a:blip>
          <a:stretch>
            <a:fillRect/>
          </a:stretch>
        </p:blipFill>
        <p:spPr>
          <a:xfrm>
            <a:off x="233938" y="407725"/>
            <a:ext cx="7236126" cy="95501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20" name="Shape 220"/>
        <p:cNvGrpSpPr/>
        <p:nvPr/>
      </p:nvGrpSpPr>
      <p:grpSpPr>
        <a:xfrm>
          <a:off x="0" y="0"/>
          <a:ext cx="0" cy="0"/>
          <a:chOff x="0" y="0"/>
          <a:chExt cx="0" cy="0"/>
        </a:xfrm>
      </p:grpSpPr>
      <p:sp>
        <p:nvSpPr>
          <p:cNvPr id="221" name="Google Shape;221;p29"/>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22" name="Google Shape;222;p29"/>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23" name="Google Shape;223;p29"/>
          <p:cNvPicPr preferRelativeResize="0"/>
          <p:nvPr/>
        </p:nvPicPr>
        <p:blipFill>
          <a:blip r:embed="rId3">
            <a:alphaModFix/>
          </a:blip>
          <a:stretch>
            <a:fillRect/>
          </a:stretch>
        </p:blipFill>
        <p:spPr>
          <a:xfrm>
            <a:off x="309525" y="180000"/>
            <a:ext cx="7084950" cy="101381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27" name="Shape 227"/>
        <p:cNvGrpSpPr/>
        <p:nvPr/>
      </p:nvGrpSpPr>
      <p:grpSpPr>
        <a:xfrm>
          <a:off x="0" y="0"/>
          <a:ext cx="0" cy="0"/>
          <a:chOff x="0" y="0"/>
          <a:chExt cx="0" cy="0"/>
        </a:xfrm>
      </p:grpSpPr>
      <p:sp>
        <p:nvSpPr>
          <p:cNvPr id="228" name="Google Shape;228;p30"/>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29" name="Google Shape;229;p30"/>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30" name="Google Shape;230;p30"/>
          <p:cNvPicPr preferRelativeResize="0"/>
          <p:nvPr/>
        </p:nvPicPr>
        <p:blipFill>
          <a:blip r:embed="rId3">
            <a:alphaModFix/>
          </a:blip>
          <a:stretch>
            <a:fillRect/>
          </a:stretch>
        </p:blipFill>
        <p:spPr>
          <a:xfrm>
            <a:off x="304300" y="279613"/>
            <a:ext cx="7095375" cy="1013278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