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10692000" cx="7704000"/>
  <p:notesSz cx="6858000" cy="9144000"/>
  <p:embeddedFontLst>
    <p:embeddedFont>
      <p:font typeface="PT Sans"/>
      <p:regular r:id="rId26"/>
      <p:bold r:id="rId27"/>
      <p:italic r:id="rId28"/>
      <p:boldItalic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90">
          <p15:clr>
            <a:srgbClr val="747775"/>
          </p15:clr>
        </p15:guide>
        <p15:guide id="2" orient="horz" pos="113">
          <p15:clr>
            <a:srgbClr val="747775"/>
          </p15:clr>
        </p15:guide>
        <p15:guide id="3" orient="horz" pos="209">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90" orient="horz"/>
        <p:guide pos="113" orient="horz"/>
        <p:guide pos="209"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PTSans-regular.fntdata"/><Relationship Id="rId25" Type="http://schemas.openxmlformats.org/officeDocument/2006/relationships/slide" Target="slides/slide20.xml"/><Relationship Id="rId28" Type="http://schemas.openxmlformats.org/officeDocument/2006/relationships/font" Target="fonts/PTSans-italic.fntdata"/><Relationship Id="rId27" Type="http://schemas.openxmlformats.org/officeDocument/2006/relationships/font" Target="fonts/PTSans-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PTSans-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8b6f0904ac_0_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8b6f0904ac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7fa63db444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7fa63db44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7a546104cc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7a546104c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3dca5c1514_0_3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33dca5c1514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14da24842c_0_10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14da24842c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14da24842c_0_9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14da24842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14da24842c_0_9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14da24842c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14da24842c_0_8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14da24842c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14da24842c_0_8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314da24842c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14da24842c_0_7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14da24842c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14da24842c_0_7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314da24842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14da24842c_0_11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314da24842c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380f45be8b8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380f45be8b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37bba9c048e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37bba9c048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37ddb5a1b9b_0_16: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37ddb5a1b9b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80804b3c2c_2_6: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380804b3c2c_2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80804b3c2c_2_1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80804b3c2c_2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380804b3c2c_2_22: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380804b3c2c_2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37b9f7f5e51_0_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37b9f7f5e51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3802a91f2cb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3802a91f2c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62620" y="1547778"/>
            <a:ext cx="7178700" cy="426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62613" y="5891409"/>
            <a:ext cx="7178700" cy="1647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62613" y="4471058"/>
            <a:ext cx="7178700" cy="1749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62613" y="2395696"/>
            <a:ext cx="7178700" cy="7101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62613"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071392"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62613" y="1154948"/>
            <a:ext cx="2365800" cy="15708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62613" y="2888617"/>
            <a:ext cx="2365800" cy="6609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13045" y="935745"/>
            <a:ext cx="5364900" cy="8503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852000" y="-260"/>
            <a:ext cx="3852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23689" y="2563450"/>
            <a:ext cx="3408300" cy="3081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23689" y="5826865"/>
            <a:ext cx="3408300" cy="25674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161626" y="1505164"/>
            <a:ext cx="3232800" cy="76812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62613" y="8794266"/>
            <a:ext cx="5054100" cy="12579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62613" y="2299346"/>
            <a:ext cx="7178700" cy="4081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62613" y="6552657"/>
            <a:ext cx="7178700" cy="2703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529650" y="569252"/>
            <a:ext cx="6644700" cy="2066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2" name="Google Shape;52;p13"/>
          <p:cNvSpPr txBox="1"/>
          <p:nvPr>
            <p:ph idx="1" type="body"/>
          </p:nvPr>
        </p:nvSpPr>
        <p:spPr>
          <a:xfrm>
            <a:off x="529650" y="2846250"/>
            <a:ext cx="6644700" cy="67839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3" name="Google Shape;53;p13"/>
          <p:cNvSpPr txBox="1"/>
          <p:nvPr>
            <p:ph idx="10" type="dt"/>
          </p:nvPr>
        </p:nvSpPr>
        <p:spPr>
          <a:xfrm>
            <a:off x="529650" y="9909902"/>
            <a:ext cx="1733400" cy="569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13"/>
          <p:cNvSpPr txBox="1"/>
          <p:nvPr>
            <p:ph idx="11" type="ftr"/>
          </p:nvPr>
        </p:nvSpPr>
        <p:spPr>
          <a:xfrm>
            <a:off x="2551950" y="9909902"/>
            <a:ext cx="2600100" cy="569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13"/>
          <p:cNvSpPr txBox="1"/>
          <p:nvPr>
            <p:ph idx="12" type="sldNum"/>
          </p:nvPr>
        </p:nvSpPr>
        <p:spPr>
          <a:xfrm>
            <a:off x="5440950" y="9909902"/>
            <a:ext cx="1733400" cy="569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2613" y="925091"/>
            <a:ext cx="7178700" cy="1190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62613" y="2395696"/>
            <a:ext cx="7178700" cy="7101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138212" y="9693616"/>
            <a:ext cx="462300" cy="8181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hyperlink" Target="https://docs.google.com/document/d/1SXHzDdwp7RUjwpRnPlA-CVuDjgSxbwon8j9z8HyngXE/edit?usp=sharing" TargetMode="External"/><Relationship Id="rId5" Type="http://schemas.openxmlformats.org/officeDocument/2006/relationships/hyperlink" Target="https://docs.google.com/document/d/1xeuAq3lwrpDdX_XumGyR19gnci0rGUNCNXa845YTf0Y/edit?usp=sharing" TargetMode="External"/><Relationship Id="rId6" Type="http://schemas.openxmlformats.org/officeDocument/2006/relationships/hyperlink" Target="https://docs.google.com/document/d/1kJ6ApqQB0JGF1w6p1EBL8Eeh2oLnpoaiQMrB1dZXYN4/edit?usp=sharing" TargetMode="External"/><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hyperlink" Target="https://docs.google.com/document/d/1BwDgPGCXDgiOlxX3U3atge_0829wppnb/edit?usp=sharing&amp;ouid=101497888946924776290&amp;rtpof=true&amp;sd=true" TargetMode="External"/><Relationship Id="rId4" Type="http://schemas.openxmlformats.org/officeDocument/2006/relationships/image" Target="../media/image12.png"/><Relationship Id="rId5"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hyperlink" Target="https://docs.google.com/document/d/1RENd2URUQbAjQ1FCuUuHQQH7tMu3mH3cZfiGKVjstJY/edit?usp=sharing" TargetMode="External"/><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1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docs.google.com/document/d/1KMNTObWTjrBNMiVFsxC1pZSu-0BxLobo-XHtItTQ-sg/edit?usp=sharing" TargetMode="External"/><Relationship Id="rId4" Type="http://schemas.openxmlformats.org/officeDocument/2006/relationships/hyperlink" Target="https://docs.google.com/forms/d/e/1FAIpQLScAHZyRyIjQhuM2XU0jAc4X8ZI67ScZNIvXueMSUUKESOBh7A/viewform?usp=sharing&amp;ouid=107910216940413691304" TargetMode="External"/><Relationship Id="rId5" Type="http://schemas.openxmlformats.org/officeDocument/2006/relationships/hyperlink" Target="https://docs.google.com/document/d/1kJ6ApqQB0JGF1w6p1EBL8Eeh2oLnpoaiQMrB1dZXYN4/edit?usp=sharing" TargetMode="External"/><Relationship Id="rId6" Type="http://schemas.openxmlformats.org/officeDocument/2006/relationships/hyperlink" Target="https://docs.google.com/document/d/1Sxj0ubqZLmiehdKFQJ_Um-2ORdGifGB8/edit?usp=sharing&amp;ouid=113750978455465095145&amp;rtpof=true&amp;sd=true" TargetMode="External"/><Relationship Id="rId7" Type="http://schemas.openxmlformats.org/officeDocument/2006/relationships/image" Target="../media/image2.png"/><Relationship Id="rId8" Type="http://schemas.openxmlformats.org/officeDocument/2006/relationships/hyperlink" Target="https://docs.google.com/spreadsheets/d/1YbLjvdu4qBx5Dr5LO0R5hwfy2TnYZiqHncAT6DIHDfE/edit?usp=shar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hyperlink" Target="https://docs.google.com/document/d/1ZVjz0-MLT-G3qTr6T5SoZfyT3SVJpyCFHmqRs3voyz0/edit?usp=sharing" TargetMode="External"/><Relationship Id="rId5" Type="http://schemas.openxmlformats.org/officeDocument/2006/relationships/hyperlink" Target="https://docs.google.com/document/d/1vTs9xy2w4YUQ2mw4JHPYxDMoZ_eljTQn0xrzI2LxPz4/edit?usp=sharing" TargetMode="External"/><Relationship Id="rId6" Type="http://schemas.openxmlformats.org/officeDocument/2006/relationships/hyperlink" Target="https://docs.google.com/presentation/d/1CfsNT_frFVB5YREWr5TDhmDhB8ZaINDbCopqFdq55jc/edit?usp=sharin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hyperlink" Target="https://docs.google.com/document/d/1wnM1FwvrwqghwduskpxlZZwX2FznZm1nJ9kOm_r0MVc/edit?usp=sharing" TargetMode="External"/><Relationship Id="rId9" Type="http://schemas.openxmlformats.org/officeDocument/2006/relationships/hyperlink" Target="https://docs.google.com/presentation/d/1-Wq6fsEYHLYzvUTf_GX3zOn7FgX3NyY9K8Jinv7sqyM/edit?usp=sharing" TargetMode="External"/><Relationship Id="rId5" Type="http://schemas.openxmlformats.org/officeDocument/2006/relationships/hyperlink" Target="https://docs.google.com/document/d/1QZR53opO2QN0QLaDhr7ZitKSYqfaIc3AkEGbP9PQt4A/edit?usp=sharing" TargetMode="External"/><Relationship Id="rId6" Type="http://schemas.openxmlformats.org/officeDocument/2006/relationships/hyperlink" Target="https://booking.bookinghound.cloud/fe/booking?og=b0e0a52a-3433-41e8-b3aa-54236123d515" TargetMode="External"/><Relationship Id="rId7" Type="http://schemas.openxmlformats.org/officeDocument/2006/relationships/hyperlink" Target="https://docs.google.com/document/d/1vTs9xy2w4YUQ2mw4JHPYxDMoZ_eljTQn0xrzI2LxPz4/edit?usp=sharing" TargetMode="External"/><Relationship Id="rId8" Type="http://schemas.openxmlformats.org/officeDocument/2006/relationships/hyperlink" Target="https://us02web.zoom.us/meeting/register/oBUxl1s6ToWCGRufjP5SJw" TargetMode="External"/></Relationships>
</file>

<file path=ppt/slides/_rels/slide7.xml.rels><?xml version="1.0" encoding="UTF-8" standalone="yes"?><Relationships xmlns="http://schemas.openxmlformats.org/package/2006/relationships"><Relationship Id="rId10" Type="http://schemas.openxmlformats.org/officeDocument/2006/relationships/hyperlink" Target="https://docs.google.com/presentation/d/1XWV7wTmJEihAbXYmEHX0_kXsG2RZZWa522EGu3KCoew/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hyperlink" Target="https://docs.google.com/document/d/1aqPfDMJKZzXFLKqD628ovb5onFEc5tHftYOPxMLtvOA/edit?usp=sharing" TargetMode="External"/><Relationship Id="rId9" Type="http://schemas.openxmlformats.org/officeDocument/2006/relationships/hyperlink" Target="https://us02web.zoom.us/rec/share/PPAhiUqdkOilM35VYURUfOKJiFTD4SOgL0ejEuqb1GvAZfu8VqxuqtK7iutVUYAv.ssCX82J7v0zaiRww"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us02web.zoom.us/meeting/register/RjDmqcsiSV-Ia9tIevUapA" TargetMode="External"/><Relationship Id="rId7" Type="http://schemas.openxmlformats.org/officeDocument/2006/relationships/hyperlink" Target="https://us02web.zoom.us/meeting/register/lswNdP3OR3qzpaJuz5sa4A" TargetMode="External"/><Relationship Id="rId8" Type="http://schemas.openxmlformats.org/officeDocument/2006/relationships/hyperlink" Target="https://docs.google.com/document/d/1P1m4SrdZJMnSmwq80FMe-bD5tYQdBrKgYnAyAVLdRoo/edit?tab=t.0" TargetMode="External"/></Relationships>
</file>

<file path=ppt/slides/_rels/slide8.xml.rels><?xml version="1.0" encoding="UTF-8" standalone="yes"?><Relationships xmlns="http://schemas.openxmlformats.org/package/2006/relationships"><Relationship Id="rId11" Type="http://schemas.openxmlformats.org/officeDocument/2006/relationships/hyperlink" Target="https://docs.google.com/presentation/d/1V5KsLJfNlcgPbObf386uUwHtfozQjoH_O_hi7lRp1tw/edit?usp=sharing" TargetMode="External"/><Relationship Id="rId10" Type="http://schemas.openxmlformats.org/officeDocument/2006/relationships/hyperlink" Target="https://us02web.zoom.us/rec/share/oywKAc-e9rZl47eaYbdvbxgzrVwoVpDLvZoH4Es2ZDeR-Vba5G7xO4wUMD242pva.DvD4fnFUoDIxNV_i" TargetMode="External"/><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hyperlink" Target="https://docs.google.com/document/d/1e_3PoO66tPKCcFCMymExnsis_ccpJ7fDdyvwENunW_Y/edit?usp=sharing" TargetMode="External"/><Relationship Id="rId9" Type="http://schemas.openxmlformats.org/officeDocument/2006/relationships/hyperlink" Target="https://docs.google.com/document/d/1WzE4sXAq-IOKjaccBdOcPkFIP_G13m_wzoWy3QQ7koo/edit?tab=t.0" TargetMode="External"/><Relationship Id="rId5" Type="http://schemas.openxmlformats.org/officeDocument/2006/relationships/hyperlink" Target="https://docs.google.com/document/d/1C2Uz2Ux2lqritKJUdtPw2vsE28Ao1ghiEAGqZu4y83I/edit?usp=sharing" TargetMode="External"/><Relationship Id="rId6" Type="http://schemas.openxmlformats.org/officeDocument/2006/relationships/hyperlink" Target="https://booking.bookinghound.cloud/fe/booking?og=b0e0a52a-3433-41e8-b3aa-54236123d515" TargetMode="External"/><Relationship Id="rId7" Type="http://schemas.openxmlformats.org/officeDocument/2006/relationships/hyperlink" Target="https://us02web.zoom.us/meeting/register/q5FsHiIETgucRlBcXdZpcg" TargetMode="External"/><Relationship Id="rId8" Type="http://schemas.openxmlformats.org/officeDocument/2006/relationships/hyperlink" Target="https://us02web.zoom.us/meeting/register/MJTRYq-oToCgoIZLKgyhPg" TargetMode="External"/></Relationships>
</file>

<file path=ppt/slides/_rels/slide9.xml.rels><?xml version="1.0" encoding="UTF-8" standalone="yes"?><Relationships xmlns="http://schemas.openxmlformats.org/package/2006/relationships"><Relationship Id="rId10" Type="http://schemas.openxmlformats.org/officeDocument/2006/relationships/hyperlink" Target="https://docs.google.com/presentation/d/1-Lmz6x6z2bj7YoVEvdDNOxsIHRgIFYcqj5AxRmu4LQM/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hyperlink" Target="https://docs.google.com/document/d/1Gc9ZzKOp1KCAwJ2A0U7iLevr06s_CkhxBabMDlPjc9k/edit?usp=sharing" TargetMode="External"/><Relationship Id="rId9" Type="http://schemas.openxmlformats.org/officeDocument/2006/relationships/hyperlink" Target="https://docs.google.com/document/d/1HvM3lgkt8cu0B-0bHjavgS1HBdExKut3UmOQ2WezWio/edit?usp=sharing" TargetMode="External"/><Relationship Id="rId5" Type="http://schemas.openxmlformats.org/officeDocument/2006/relationships/hyperlink" Target="https://docs.google.com/document/d/1RJUmlZucONyukPW54rfQKwPng6hAZ0TJ44S9EMBvwN4/edit?usp=sharing" TargetMode="External"/><Relationship Id="rId6" Type="http://schemas.openxmlformats.org/officeDocument/2006/relationships/hyperlink" Target="https://us02web.zoom.us/meeting/register/nRMY7jUsQoW2AuzhZlBALA" TargetMode="External"/><Relationship Id="rId7" Type="http://schemas.openxmlformats.org/officeDocument/2006/relationships/hyperlink" Target="https://booking.bookinghound.cloud/fe/booking?og=b0e0a52a-3433-41e8-b3aa-54236123d515" TargetMode="External"/><Relationship Id="rId8" Type="http://schemas.openxmlformats.org/officeDocument/2006/relationships/hyperlink" Target="https://us02web.zoom.us/meeting/register/4cfVIHzvQzyxNjXCEHtYDg" TargetMode="External"/></Relationships>
</file>

<file path=ppt/slides/_rels/slide10.xml.rels><?xml version="1.0" encoding="UTF-8" standalone="yes"?><Relationships xmlns="http://schemas.openxmlformats.org/package/2006/relationships"><Relationship Id="rId11" Type="http://schemas.openxmlformats.org/officeDocument/2006/relationships/hyperlink" Target="https://us02web.zoom.us/meeting/register/XPvLf5YmStWUEhtF41_SCQ" TargetMode="External"/><Relationship Id="rId10" Type="http://schemas.openxmlformats.org/officeDocument/2006/relationships/hyperlink" Target="https://us02web.zoom.us/meeting/register/gOkVWbSpQdq_rW9rI7lyTw" TargetMode="External"/><Relationship Id="rId13" Type="http://schemas.openxmlformats.org/officeDocument/2006/relationships/hyperlink" Target="https://us02web.zoom.us/rec/share/_bgYtpF-9g6KfZTVCWvIOqsoW6j1kLSraWJ8Z24S9NUMe7k3TzMF4dsDzgtzywr3.OEsk1574gRChLJcD" TargetMode="External"/><Relationship Id="rId12" Type="http://schemas.openxmlformats.org/officeDocument/2006/relationships/hyperlink" Target="https://docs.google.com/document/d/16ZRvvThEyhiE5IOh_wVlGYZZjG-I1HQ8prQFkTtAv3s/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hyperlink" Target="https://docs.google.com/document/d/1oCNf6jstNkteZkZXeehwUpnTYgx8b9YfeZrgIlUjBBw/edit?usp=sharing" TargetMode="External"/><Relationship Id="rId9" Type="http://schemas.openxmlformats.org/officeDocument/2006/relationships/hyperlink" Target="https://us02web.zoom.us/meeting/register/GXz40e1-QSOewNMCDDvrxA" TargetMode="External"/><Relationship Id="rId14" Type="http://schemas.openxmlformats.org/officeDocument/2006/relationships/hyperlink" Target="https://docs.google.com/presentation/d/1VBUKU-dhfJtQJ9nWo3PV8WasGS-Mwq9MMemtuoD8XpE/edit?usp=sharing" TargetMode="External"/><Relationship Id="rId5" Type="http://schemas.openxmlformats.org/officeDocument/2006/relationships/hyperlink" Target="https://docs.google.com/document/d/1qliHKrKzbRGbQqtn4jFM4swBUQA5D9dN/edit?usp=sharing&amp;ouid=113750978455465095145&amp;rtpof=true&amp;sd=true" TargetMode="External"/><Relationship Id="rId6" Type="http://schemas.openxmlformats.org/officeDocument/2006/relationships/hyperlink" Target="https://us02web.zoom.us/meeting/register/XN-QKXNpQ7m_gtvXLdMe3g" TargetMode="External"/><Relationship Id="rId7" Type="http://schemas.openxmlformats.org/officeDocument/2006/relationships/hyperlink" Target="https://booking.bookinghound.cloud/fe/booking?og=b0e0a52a-3433-41e8-b3aa-54236123d515" TargetMode="External"/><Relationship Id="rId8" Type="http://schemas.openxmlformats.org/officeDocument/2006/relationships/hyperlink" Target="https://us02web.zoom.us/meeting/register/khWYRu8LS4q9iRgJLlJxHw" TargetMode="External"/></Relationships>
</file>

<file path=ppt/slides/_rels/slide11.xml.rels><?xml version="1.0" encoding="UTF-8" standalone="yes"?><Relationships xmlns="http://schemas.openxmlformats.org/package/2006/relationships"><Relationship Id="rId11" Type="http://schemas.openxmlformats.org/officeDocument/2006/relationships/hyperlink" Target="https://docs.google.com/presentation/d/194oWcaI2JmR4xstU5PsDoL4yGfy88Zr3XXoqtWS2zog/edit?usp=sharing" TargetMode="External"/><Relationship Id="rId10" Type="http://schemas.openxmlformats.org/officeDocument/2006/relationships/hyperlink" Target="https://us02web.zoom.us/rec/share/PuVJnDJdE-mDo3ieRCgDxnkmiigXcwRsle_fGUHYzf2782GVe7FEt_4KnRaVQuhY.JcR7T5u72kk8A_BO" TargetMode="External"/><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hyperlink" Target="https://docs.google.com/document/d/1j626Z60PCVTq6laUlqmqBAekUBeO4sRFs7wwvyuwhtg/edit?usp=sharing" TargetMode="External"/><Relationship Id="rId9" Type="http://schemas.openxmlformats.org/officeDocument/2006/relationships/hyperlink" Target="https://docs.google.com/document/d/1P-NyIKARKWd0SePsC3EKXJ3byODvVGGdbUAlHr12P4Y/edit?usp=sharing" TargetMode="External"/><Relationship Id="rId5" Type="http://schemas.openxmlformats.org/officeDocument/2006/relationships/hyperlink" Target="https://us02web.zoom.us/meeting/register/nRMY7jUsQoW2AuzhZlBALA" TargetMode="External"/><Relationship Id="rId6" Type="http://schemas.openxmlformats.org/officeDocument/2006/relationships/hyperlink" Target="https://booking.bookinghound.cloud/fe/booking?og=b0e0a52a-3433-41e8-b3aa-54236123d515" TargetMode="External"/><Relationship Id="rId7" Type="http://schemas.openxmlformats.org/officeDocument/2006/relationships/hyperlink" Target="https://us02web.zoom.us/meeting/register/8wOQuegbTRKVtTdDmDmuEw" TargetMode="External"/><Relationship Id="rId8" Type="http://schemas.openxmlformats.org/officeDocument/2006/relationships/hyperlink" Target="https://us02web.zoom.us/meeting/register/Z-h0euRAR0y5ZT9Ja1_huA" TargetMode="External"/></Relationships>
</file>

<file path=ppt/slides/_rels/slide12.xml.rels><?xml version="1.0" encoding="UTF-8" standalone="yes"?><Relationships xmlns="http://schemas.openxmlformats.org/package/2006/relationships"><Relationship Id="rId11" Type="http://schemas.openxmlformats.org/officeDocument/2006/relationships/hyperlink" Target="https://us02web.zoom.us/rec/share/PuVJnDJdE-mDo3ieRCgDxnkmiigXcwRsle_fGUHYzf2782GVe7FEt_4KnRaVQuhY.JcR7T5u72kk8A_BO" TargetMode="External"/><Relationship Id="rId10" Type="http://schemas.openxmlformats.org/officeDocument/2006/relationships/hyperlink" Target="https://docs.google.com/document/d/15rHVH3yaJiWynJ17CDc5QZyr8nB_RT9uYQxlooJ8GuQ/edit?usp=sharing" TargetMode="External"/><Relationship Id="rId12" Type="http://schemas.openxmlformats.org/officeDocument/2006/relationships/hyperlink" Target="https://docs.google.com/presentation/d/1FMKwLOlkR6ZSaWvh1iz2_uAvXrUtYQ5WFyW-b48FzAQ/edit?usp=sharing" TargetMode="External"/><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hyperlink" Target="https://docs.google.com/document/d/1rbR-fkKVD7PFt3asCFZ7U9sD5W_asCgeLsDfJVp8nq4/edit?usp=sharing" TargetMode="External"/><Relationship Id="rId9" Type="http://schemas.openxmlformats.org/officeDocument/2006/relationships/hyperlink" Target="https://us02web.zoom.us/meeting/register/pifOVfpXQ_qBvBcZEYk4Dg" TargetMode="External"/><Relationship Id="rId5" Type="http://schemas.openxmlformats.org/officeDocument/2006/relationships/hyperlink" Target="https://booking.bookinghound.cloud/fe/booking?og=b0e0a52a-3433-41e8-b3aa-54236123d515" TargetMode="External"/><Relationship Id="rId6" Type="http://schemas.openxmlformats.org/officeDocument/2006/relationships/hyperlink" Target="https://us02web.zoom.us/meeting/register/fqJGLrO5RBu6P1ohspP_iQ" TargetMode="External"/><Relationship Id="rId7" Type="http://schemas.openxmlformats.org/officeDocument/2006/relationships/hyperlink" Target="https://us02web.zoom.us/meeting/register/dwq21d0xSsCUPct4sMoOHw" TargetMode="External"/><Relationship Id="rId8" Type="http://schemas.openxmlformats.org/officeDocument/2006/relationships/hyperlink" Target="https://us02web.zoom.us/meeting/register/pifOVfpXQ_qBvBcZEYk4D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hyperlink" Target="https://docs.google.com/document/d/1ULmpvr0ri4s0hC4FgQJo0BHDNum0cAjTjTO8zuv9pFo/edit?usp=sharing"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6.png"/><Relationship Id="rId4" Type="http://schemas.openxmlformats.org/officeDocument/2006/relationships/hyperlink" Target="https://docs.google.com/forms/d/e/1FAIpQLScAHZyRyIjQhuM2XU0jAc4X8ZI67ScZNIvXueMSUUKESOBh7A/viewform?usp=sharing&amp;ouid=107910216940413691304"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59" name="Shape 59"/>
        <p:cNvGrpSpPr/>
        <p:nvPr/>
      </p:nvGrpSpPr>
      <p:grpSpPr>
        <a:xfrm>
          <a:off x="0" y="0"/>
          <a:ext cx="0" cy="0"/>
          <a:chOff x="0" y="0"/>
          <a:chExt cx="0" cy="0"/>
        </a:xfrm>
      </p:grpSpPr>
      <p:sp>
        <p:nvSpPr>
          <p:cNvPr id="60" name="Google Shape;60;p14"/>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61" name="Google Shape;61;p14"/>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62" name="Google Shape;62;p14"/>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63" name="Google Shape;63;p14"/>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64" name="Google Shape;64;p14"/>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19th September 2025</a:t>
            </a:r>
            <a:endParaRPr sz="1800">
              <a:solidFill>
                <a:schemeClr val="dk2"/>
              </a:solidFill>
            </a:endParaRPr>
          </a:p>
        </p:txBody>
      </p:sp>
      <p:sp>
        <p:nvSpPr>
          <p:cNvPr id="65" name="Google Shape;65;p14"/>
          <p:cNvSpPr txBox="1"/>
          <p:nvPr/>
        </p:nvSpPr>
        <p:spPr>
          <a:xfrm>
            <a:off x="141300" y="8600725"/>
            <a:ext cx="7421400" cy="1938900"/>
          </a:xfrm>
          <a:prstGeom prst="rect">
            <a:avLst/>
          </a:prstGeom>
          <a:solidFill>
            <a:srgbClr val="FFF2CC"/>
          </a:solidFill>
          <a:ln cap="flat" cmpd="sng" w="76200">
            <a:solidFill>
              <a:srgbClr val="6D9EEB"/>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700" u="sng">
                <a:solidFill>
                  <a:srgbClr val="0B5394"/>
                </a:solidFill>
                <a:latin typeface="Calibri"/>
                <a:ea typeface="Calibri"/>
                <a:cs typeface="Calibri"/>
                <a:sym typeface="Calibri"/>
              </a:rPr>
              <a:t>Wk/beginning 22nd September PE Kit  </a:t>
            </a:r>
            <a:endParaRPr b="1" sz="1700" u="sng">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Reception</a:t>
            </a:r>
            <a:r>
              <a:rPr lang="en-GB">
                <a:solidFill>
                  <a:srgbClr val="0B5394"/>
                </a:solidFill>
                <a:latin typeface="Calibri"/>
                <a:ea typeface="Calibri"/>
                <a:cs typeface="Calibri"/>
                <a:sym typeface="Calibri"/>
              </a:rPr>
              <a:t> - Wednesday &amp; Friday</a:t>
            </a:r>
            <a:endParaRPr>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1</a:t>
            </a:r>
            <a:r>
              <a:rPr lang="en-GB">
                <a:solidFill>
                  <a:srgbClr val="0B5394"/>
                </a:solidFill>
                <a:latin typeface="Calibri"/>
                <a:ea typeface="Calibri"/>
                <a:cs typeface="Calibri"/>
                <a:sym typeface="Calibri"/>
              </a:rPr>
              <a:t> - </a:t>
            </a:r>
            <a:r>
              <a:rPr lang="en-GB">
                <a:solidFill>
                  <a:srgbClr val="1C4587"/>
                </a:solidFill>
                <a:latin typeface="Calibri"/>
                <a:ea typeface="Calibri"/>
                <a:cs typeface="Calibri"/>
                <a:sym typeface="Calibri"/>
              </a:rPr>
              <a:t>Tuesday &amp; Wednesday</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2</a:t>
            </a:r>
            <a:r>
              <a:rPr lang="en-GB">
                <a:solidFill>
                  <a:srgbClr val="1C4587"/>
                </a:solidFill>
                <a:latin typeface="Calibri"/>
                <a:ea typeface="Calibri"/>
                <a:cs typeface="Calibri"/>
                <a:sym typeface="Calibri"/>
              </a:rPr>
              <a:t> - Tuesday (no change due to Great Fire of London workshop)&amp; </a:t>
            </a:r>
            <a:r>
              <a:rPr lang="en-GB">
                <a:solidFill>
                  <a:srgbClr val="0B5394"/>
                </a:solidFill>
                <a:latin typeface="Calibri"/>
                <a:ea typeface="Calibri"/>
                <a:cs typeface="Calibri"/>
                <a:sym typeface="Calibri"/>
              </a:rPr>
              <a:t>Wednesday</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3</a:t>
            </a:r>
            <a:r>
              <a:rPr lang="en-GB">
                <a:solidFill>
                  <a:srgbClr val="1C4587"/>
                </a:solidFill>
                <a:latin typeface="Calibri"/>
                <a:ea typeface="Calibri"/>
                <a:cs typeface="Calibri"/>
                <a:sym typeface="Calibri"/>
              </a:rPr>
              <a:t> -</a:t>
            </a:r>
            <a:r>
              <a:rPr lang="en-GB">
                <a:solidFill>
                  <a:srgbClr val="FF0000"/>
                </a:solidFill>
                <a:latin typeface="Calibri"/>
                <a:ea typeface="Calibri"/>
                <a:cs typeface="Calibri"/>
                <a:sym typeface="Calibri"/>
              </a:rPr>
              <a:t> </a:t>
            </a:r>
            <a:r>
              <a:rPr lang="en-GB">
                <a:solidFill>
                  <a:srgbClr val="1C4587"/>
                </a:solidFill>
                <a:latin typeface="Calibri"/>
                <a:ea typeface="Calibri"/>
                <a:cs typeface="Calibri"/>
                <a:sym typeface="Calibri"/>
              </a:rPr>
              <a:t>Tuesday &amp; Thursday </a:t>
            </a:r>
            <a:endParaRPr>
              <a:solidFill>
                <a:srgbClr val="1C4587"/>
              </a:solidFill>
              <a:highlight>
                <a:srgbClr val="1C4587"/>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1C4587"/>
                </a:solidFill>
                <a:latin typeface="Calibri"/>
                <a:ea typeface="Calibri"/>
                <a:cs typeface="Calibri"/>
                <a:sym typeface="Calibri"/>
              </a:rPr>
              <a:t>Year 4</a:t>
            </a:r>
            <a:r>
              <a:rPr lang="en-GB">
                <a:solidFill>
                  <a:srgbClr val="1C4587"/>
                </a:solidFill>
                <a:latin typeface="Calibri"/>
                <a:ea typeface="Calibri"/>
                <a:cs typeface="Calibri"/>
                <a:sym typeface="Calibri"/>
              </a:rPr>
              <a:t> - </a:t>
            </a:r>
            <a:r>
              <a:rPr lang="en-GB">
                <a:solidFill>
                  <a:srgbClr val="1C4587"/>
                </a:solidFill>
                <a:latin typeface="Calibri"/>
                <a:ea typeface="Calibri"/>
                <a:cs typeface="Calibri"/>
                <a:sym typeface="Calibri"/>
              </a:rPr>
              <a:t> Tuesday &amp; Thursday </a:t>
            </a:r>
            <a:endParaRPr>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a:solidFill>
                  <a:srgbClr val="0B5394"/>
                </a:solidFill>
                <a:latin typeface="Calibri"/>
                <a:ea typeface="Calibri"/>
                <a:cs typeface="Calibri"/>
                <a:sym typeface="Calibri"/>
              </a:rPr>
              <a:t>Year 5</a:t>
            </a:r>
            <a:r>
              <a:rPr lang="en-GB">
                <a:solidFill>
                  <a:srgbClr val="0B5394"/>
                </a:solidFill>
                <a:latin typeface="Calibri"/>
                <a:ea typeface="Calibri"/>
                <a:cs typeface="Calibri"/>
                <a:sym typeface="Calibri"/>
              </a:rPr>
              <a:t> - Monday &amp; Friday</a:t>
            </a:r>
            <a:endParaRPr>
              <a:solidFill>
                <a:srgbClr val="0B5394"/>
              </a:solidFill>
              <a:latin typeface="Calibri"/>
              <a:ea typeface="Calibri"/>
              <a:cs typeface="Calibri"/>
              <a:sym typeface="Calibri"/>
            </a:endParaRPr>
          </a:p>
          <a:p>
            <a:pPr indent="0" lvl="0" marL="0" rtl="0" algn="l">
              <a:spcBef>
                <a:spcPts val="0"/>
              </a:spcBef>
              <a:spcAft>
                <a:spcPts val="0"/>
              </a:spcAft>
              <a:buNone/>
            </a:pPr>
            <a:r>
              <a:rPr b="1" lang="en-GB">
                <a:solidFill>
                  <a:srgbClr val="0B5394"/>
                </a:solidFill>
                <a:latin typeface="Calibri"/>
                <a:ea typeface="Calibri"/>
                <a:cs typeface="Calibri"/>
                <a:sym typeface="Calibri"/>
              </a:rPr>
              <a:t>Year 6</a:t>
            </a:r>
            <a:r>
              <a:rPr lang="en-GB">
                <a:solidFill>
                  <a:srgbClr val="0B5394"/>
                </a:solidFill>
                <a:latin typeface="Calibri"/>
                <a:ea typeface="Calibri"/>
                <a:cs typeface="Calibri"/>
                <a:sym typeface="Calibri"/>
              </a:rPr>
              <a:t> - </a:t>
            </a:r>
            <a:r>
              <a:rPr lang="en-GB">
                <a:solidFill>
                  <a:srgbClr val="0B5394"/>
                </a:solidFill>
                <a:latin typeface="Calibri"/>
                <a:ea typeface="Calibri"/>
                <a:cs typeface="Calibri"/>
                <a:sym typeface="Calibri"/>
              </a:rPr>
              <a:t>Wednesday &amp; Friday  (swimming kit for Wednesday)</a:t>
            </a:r>
            <a:endParaRPr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600">
              <a:solidFill>
                <a:srgbClr val="0B5394"/>
              </a:solidFill>
              <a:latin typeface="Calibri"/>
              <a:ea typeface="Calibri"/>
              <a:cs typeface="Calibri"/>
              <a:sym typeface="Calibri"/>
            </a:endParaRPr>
          </a:p>
        </p:txBody>
      </p:sp>
      <p:sp>
        <p:nvSpPr>
          <p:cNvPr id="66" name="Google Shape;66;p14"/>
          <p:cNvSpPr/>
          <p:nvPr/>
        </p:nvSpPr>
        <p:spPr>
          <a:xfrm>
            <a:off x="141300" y="3319513"/>
            <a:ext cx="7421400" cy="3319200"/>
          </a:xfrm>
          <a:prstGeom prst="rect">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b="1" sz="1600" u="sng">
              <a:solidFill>
                <a:srgbClr val="1C4587"/>
              </a:solidFill>
              <a:latin typeface="Calibri"/>
              <a:ea typeface="Calibri"/>
              <a:cs typeface="Calibri"/>
              <a:sym typeface="Calibri"/>
            </a:endParaRPr>
          </a:p>
          <a:p>
            <a:pPr indent="0" lvl="0" marL="0" rtl="0" algn="l">
              <a:lnSpc>
                <a:spcPct val="115000"/>
              </a:lnSpc>
              <a:spcBef>
                <a:spcPts val="1200"/>
              </a:spcBef>
              <a:spcAft>
                <a:spcPts val="0"/>
              </a:spcAft>
              <a:buNone/>
            </a:pPr>
            <a:r>
              <a:rPr b="1" lang="en-GB" sz="1600" u="sng">
                <a:solidFill>
                  <a:srgbClr val="1C4587"/>
                </a:solidFill>
                <a:latin typeface="Calibri"/>
                <a:ea typeface="Calibri"/>
                <a:cs typeface="Calibri"/>
                <a:sym typeface="Calibri"/>
              </a:rPr>
              <a:t>Mufti Days</a:t>
            </a:r>
            <a:endParaRPr sz="1100">
              <a:solidFill>
                <a:srgbClr val="1C4587"/>
              </a:solidFill>
            </a:endParaRPr>
          </a:p>
          <a:p>
            <a:pPr indent="0" lvl="0" marL="0" rtl="0" algn="l">
              <a:lnSpc>
                <a:spcPct val="115000"/>
              </a:lnSpc>
              <a:spcBef>
                <a:spcPts val="1200"/>
              </a:spcBef>
              <a:spcAft>
                <a:spcPts val="0"/>
              </a:spcAft>
              <a:buNone/>
            </a:pPr>
            <a:r>
              <a:rPr lang="en-GB" sz="1300">
                <a:solidFill>
                  <a:srgbClr val="1C4587"/>
                </a:solidFill>
                <a:latin typeface="Calibri"/>
                <a:ea typeface="Calibri"/>
                <a:cs typeface="Calibri"/>
                <a:sym typeface="Calibri"/>
              </a:rPr>
              <a:t>We have </a:t>
            </a:r>
            <a:r>
              <a:rPr b="1" lang="en-GB" sz="1300">
                <a:solidFill>
                  <a:srgbClr val="1C4587"/>
                </a:solidFill>
                <a:latin typeface="Calibri"/>
                <a:ea typeface="Calibri"/>
                <a:cs typeface="Calibri"/>
                <a:sym typeface="Calibri"/>
              </a:rPr>
              <a:t>seven mufti days</a:t>
            </a:r>
            <a:r>
              <a:rPr lang="en-GB" sz="1300">
                <a:solidFill>
                  <a:srgbClr val="1C4587"/>
                </a:solidFill>
                <a:latin typeface="Calibri"/>
                <a:ea typeface="Calibri"/>
                <a:cs typeface="Calibri"/>
                <a:sym typeface="Calibri"/>
              </a:rPr>
              <a:t> planned throughout the school year! On these days, children can come to school in their own clothes, and we ask for a </a:t>
            </a:r>
            <a:r>
              <a:rPr b="1" lang="en-GB" sz="1300">
                <a:solidFill>
                  <a:srgbClr val="1C4587"/>
                </a:solidFill>
                <a:latin typeface="Calibri"/>
                <a:ea typeface="Calibri"/>
                <a:cs typeface="Calibri"/>
                <a:sym typeface="Calibri"/>
              </a:rPr>
              <a:t>£1 donation</a:t>
            </a:r>
            <a:r>
              <a:rPr lang="en-GB" sz="1300">
                <a:solidFill>
                  <a:srgbClr val="1C4587"/>
                </a:solidFill>
                <a:latin typeface="Calibri"/>
                <a:ea typeface="Calibri"/>
                <a:cs typeface="Calibri"/>
                <a:sym typeface="Calibri"/>
              </a:rPr>
              <a:t> to support our Friends of Sandcross fundraising efforts. </a:t>
            </a:r>
            <a:endParaRPr sz="1300">
              <a:solidFill>
                <a:srgbClr val="1C4587"/>
              </a:solidFill>
              <a:latin typeface="Calibri"/>
              <a:ea typeface="Calibri"/>
              <a:cs typeface="Calibri"/>
              <a:sym typeface="Calibri"/>
            </a:endParaRPr>
          </a:p>
          <a:p>
            <a:pPr indent="0" lvl="0" marL="0" rtl="0" algn="l">
              <a:lnSpc>
                <a:spcPct val="115000"/>
              </a:lnSpc>
              <a:spcBef>
                <a:spcPts val="1200"/>
              </a:spcBef>
              <a:spcAft>
                <a:spcPts val="0"/>
              </a:spcAft>
              <a:buNone/>
            </a:pPr>
            <a:r>
              <a:rPr lang="en-GB" sz="1300">
                <a:solidFill>
                  <a:srgbClr val="1C4587"/>
                </a:solidFill>
                <a:latin typeface="Calibri"/>
                <a:ea typeface="Calibri"/>
                <a:cs typeface="Calibri"/>
                <a:sym typeface="Calibri"/>
              </a:rPr>
              <a:t>Some of these mufti days may be </a:t>
            </a:r>
            <a:r>
              <a:rPr b="1" lang="en-GB" sz="1300">
                <a:solidFill>
                  <a:srgbClr val="1C4587"/>
                </a:solidFill>
                <a:latin typeface="Calibri"/>
                <a:ea typeface="Calibri"/>
                <a:cs typeface="Calibri"/>
                <a:sym typeface="Calibri"/>
              </a:rPr>
              <a:t>themed</a:t>
            </a:r>
            <a:r>
              <a:rPr lang="en-GB" sz="1300">
                <a:solidFill>
                  <a:srgbClr val="1C4587"/>
                </a:solidFill>
                <a:latin typeface="Calibri"/>
                <a:ea typeface="Calibri"/>
                <a:cs typeface="Calibri"/>
                <a:sym typeface="Calibri"/>
              </a:rPr>
              <a:t> (for example, dressing in a certain colour or style), and we’ll always let you know in advance so your child can join in the fun.</a:t>
            </a:r>
            <a:endParaRPr sz="1300">
              <a:solidFill>
                <a:srgbClr val="1C4587"/>
              </a:solidFill>
              <a:latin typeface="Calibri"/>
              <a:ea typeface="Calibri"/>
              <a:cs typeface="Calibri"/>
              <a:sym typeface="Calibri"/>
            </a:endParaRPr>
          </a:p>
          <a:p>
            <a:pPr indent="0" lvl="0" marL="0" rtl="0" algn="l">
              <a:lnSpc>
                <a:spcPct val="115000"/>
              </a:lnSpc>
              <a:spcBef>
                <a:spcPts val="1200"/>
              </a:spcBef>
              <a:spcAft>
                <a:spcPts val="0"/>
              </a:spcAft>
              <a:buNone/>
            </a:pPr>
            <a:r>
              <a:rPr lang="en-GB" sz="1300">
                <a:solidFill>
                  <a:srgbClr val="1C4587"/>
                </a:solidFill>
                <a:latin typeface="Calibri"/>
                <a:ea typeface="Calibri"/>
                <a:cs typeface="Calibri"/>
                <a:sym typeface="Calibri"/>
              </a:rPr>
              <a:t>To make life a little easier, you now have the option to make </a:t>
            </a:r>
            <a:r>
              <a:rPr b="1" lang="en-GB" sz="1300">
                <a:solidFill>
                  <a:srgbClr val="1C4587"/>
                </a:solidFill>
                <a:latin typeface="Calibri"/>
                <a:ea typeface="Calibri"/>
                <a:cs typeface="Calibri"/>
                <a:sym typeface="Calibri"/>
              </a:rPr>
              <a:t>one single payment of £7</a:t>
            </a:r>
            <a:r>
              <a:rPr lang="en-GB" sz="1300">
                <a:solidFill>
                  <a:srgbClr val="1C4587"/>
                </a:solidFill>
                <a:latin typeface="Calibri"/>
                <a:ea typeface="Calibri"/>
                <a:cs typeface="Calibri"/>
                <a:sym typeface="Calibri"/>
              </a:rPr>
              <a:t> through the Arbor School Shop. This covers all seven mufti days – so no need to remember to send in £1 each time! Of course, if you prefer, you can still bring £1 on each mufti day as usual.</a:t>
            </a:r>
            <a:endParaRPr sz="1300">
              <a:solidFill>
                <a:srgbClr val="1C4587"/>
              </a:solidFill>
              <a:latin typeface="Calibri"/>
              <a:ea typeface="Calibri"/>
              <a:cs typeface="Calibri"/>
              <a:sym typeface="Calibri"/>
            </a:endParaRPr>
          </a:p>
          <a:p>
            <a:pPr indent="0" lvl="0" marL="0" rtl="0" algn="l">
              <a:lnSpc>
                <a:spcPct val="115000"/>
              </a:lnSpc>
              <a:spcBef>
                <a:spcPts val="1200"/>
              </a:spcBef>
              <a:spcAft>
                <a:spcPts val="0"/>
              </a:spcAft>
              <a:buNone/>
            </a:pPr>
            <a:r>
              <a:rPr lang="en-GB" sz="1300">
                <a:solidFill>
                  <a:srgbClr val="1C4587"/>
                </a:solidFill>
                <a:latin typeface="Calibri"/>
                <a:ea typeface="Calibri"/>
                <a:cs typeface="Calibri"/>
                <a:sym typeface="Calibri"/>
              </a:rPr>
              <a:t>Thank you so much for supporting our school – every pound helps us fund exciting projects and activities for the children.</a:t>
            </a:r>
            <a:endParaRPr sz="13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a:p>
            <a:pPr indent="0" lvl="0" marL="0" rtl="0" algn="ctr">
              <a:spcBef>
                <a:spcPts val="1200"/>
              </a:spcBef>
              <a:spcAft>
                <a:spcPts val="0"/>
              </a:spcAft>
              <a:buNone/>
            </a:pPr>
            <a:r>
              <a:t/>
            </a:r>
            <a:endParaRPr>
              <a:highlight>
                <a:srgbClr val="A4C2F4"/>
              </a:highlight>
            </a:endParaRPr>
          </a:p>
        </p:txBody>
      </p:sp>
      <p:sp>
        <p:nvSpPr>
          <p:cNvPr id="67" name="Google Shape;67;p14"/>
          <p:cNvSpPr/>
          <p:nvPr/>
        </p:nvSpPr>
        <p:spPr>
          <a:xfrm>
            <a:off x="118350" y="6759825"/>
            <a:ext cx="7421400" cy="1684500"/>
          </a:xfrm>
          <a:prstGeom prst="rect">
            <a:avLst/>
          </a:prstGeom>
          <a:solidFill>
            <a:schemeClr val="lt1"/>
          </a:solid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t/>
            </a:r>
            <a:endParaRPr b="1" u="sng">
              <a:solidFill>
                <a:srgbClr val="1C4587"/>
              </a:solidFill>
              <a:latin typeface="Calibri"/>
              <a:ea typeface="Calibri"/>
              <a:cs typeface="Calibri"/>
              <a:sym typeface="Calibri"/>
            </a:endParaRPr>
          </a:p>
          <a:p>
            <a:pPr indent="0" lvl="0" marL="1260000" rtl="0" algn="ctr">
              <a:lnSpc>
                <a:spcPct val="115000"/>
              </a:lnSpc>
              <a:spcBef>
                <a:spcPts val="1200"/>
              </a:spcBef>
              <a:spcAft>
                <a:spcPts val="0"/>
              </a:spcAft>
              <a:buClr>
                <a:schemeClr val="dk1"/>
              </a:buClr>
              <a:buSzPts val="1100"/>
              <a:buFont typeface="Arial"/>
              <a:buNone/>
            </a:pPr>
            <a:r>
              <a:t/>
            </a:r>
            <a:endParaRPr sz="1300">
              <a:solidFill>
                <a:srgbClr val="1C4587"/>
              </a:solidFill>
              <a:latin typeface="Calibri"/>
              <a:ea typeface="Calibri"/>
              <a:cs typeface="Calibri"/>
              <a:sym typeface="Calibri"/>
            </a:endParaRPr>
          </a:p>
          <a:p>
            <a:pPr indent="0" lvl="0" marL="1260000" rtl="0" algn="ctr">
              <a:lnSpc>
                <a:spcPct val="115000"/>
              </a:lnSpc>
              <a:spcBef>
                <a:spcPts val="1200"/>
              </a:spcBef>
              <a:spcAft>
                <a:spcPts val="0"/>
              </a:spcAft>
              <a:buClr>
                <a:schemeClr val="dk1"/>
              </a:buClr>
              <a:buSzPts val="1100"/>
              <a:buFont typeface="Arial"/>
              <a:buNone/>
            </a:pPr>
            <a:r>
              <a:t/>
            </a:r>
            <a:endParaRPr sz="1300">
              <a:solidFill>
                <a:srgbClr val="1C4587"/>
              </a:solidFill>
              <a:latin typeface="Calibri"/>
              <a:ea typeface="Calibri"/>
              <a:cs typeface="Calibri"/>
              <a:sym typeface="Calibri"/>
            </a:endParaRPr>
          </a:p>
          <a:p>
            <a:pPr indent="0" lvl="0" marL="1260000" rtl="0" algn="ctr">
              <a:lnSpc>
                <a:spcPct val="115000"/>
              </a:lnSpc>
              <a:spcBef>
                <a:spcPts val="1200"/>
              </a:spcBef>
              <a:spcAft>
                <a:spcPts val="0"/>
              </a:spcAft>
              <a:buClr>
                <a:schemeClr val="dk1"/>
              </a:buClr>
              <a:buSzPts val="1100"/>
              <a:buFont typeface="Arial"/>
              <a:buNone/>
            </a:pPr>
            <a:r>
              <a:rPr lang="en-GB" sz="1300">
                <a:solidFill>
                  <a:srgbClr val="1C4587"/>
                </a:solidFill>
                <a:latin typeface="Calibri"/>
                <a:ea typeface="Calibri"/>
                <a:cs typeface="Calibri"/>
                <a:sym typeface="Calibri"/>
              </a:rPr>
              <a:t>If your child is riding to school on a bike or scooter, please can we kindly remind you to ensure that they are safe by wearing a helmet and, where possible, other protective gear such as knee and elbow pads.Your child’s safety is our top priority, and taking these simple precautions helps keep everyone safe on the journey to and from school.We would also like to remind all drivers to be extra cautious, avoid speeding, and drive responsibly near the school area to ensure the safety of all children and pedestrians.</a:t>
            </a:r>
            <a:endParaRPr sz="13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latin typeface="Calibri"/>
              <a:ea typeface="Calibri"/>
              <a:cs typeface="Calibri"/>
              <a:sym typeface="Calibri"/>
            </a:endParaRPr>
          </a:p>
          <a:p>
            <a:pPr indent="0" lvl="0" marL="0" rtl="0" algn="ctr">
              <a:spcBef>
                <a:spcPts val="1200"/>
              </a:spcBef>
              <a:spcAft>
                <a:spcPts val="0"/>
              </a:spcAft>
              <a:buNone/>
            </a:pPr>
            <a:r>
              <a:t/>
            </a:r>
            <a:endParaRPr/>
          </a:p>
          <a:p>
            <a:pPr indent="0" lvl="0" marL="0" rtl="0" algn="ctr">
              <a:spcBef>
                <a:spcPts val="0"/>
              </a:spcBef>
              <a:spcAft>
                <a:spcPts val="0"/>
              </a:spcAft>
              <a:buNone/>
            </a:pPr>
            <a:r>
              <a:t/>
            </a:r>
            <a:endParaRPr/>
          </a:p>
          <a:p>
            <a:pPr indent="0" lvl="0" marL="0" rtl="0" algn="l">
              <a:spcBef>
                <a:spcPts val="0"/>
              </a:spcBef>
              <a:spcAft>
                <a:spcPts val="0"/>
              </a:spcAft>
              <a:buNone/>
            </a:pPr>
            <a:r>
              <a:t/>
            </a:r>
            <a:endParaRPr/>
          </a:p>
        </p:txBody>
      </p:sp>
      <p:sp>
        <p:nvSpPr>
          <p:cNvPr id="68" name="Google Shape;68;p14"/>
          <p:cNvSpPr txBox="1"/>
          <p:nvPr/>
        </p:nvSpPr>
        <p:spPr>
          <a:xfrm>
            <a:off x="162000" y="1443275"/>
            <a:ext cx="7334100" cy="17862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chemeClr val="lt1"/>
                </a:solidFill>
                <a:latin typeface="Calibri"/>
                <a:ea typeface="Calibri"/>
                <a:cs typeface="Calibri"/>
                <a:sym typeface="Calibri"/>
              </a:rPr>
              <a:t>Please click </a:t>
            </a:r>
            <a:r>
              <a:rPr lang="en-GB" sz="1800" u="sng">
                <a:solidFill>
                  <a:schemeClr val="hlink"/>
                </a:solidFill>
                <a:latin typeface="Calibri"/>
                <a:ea typeface="Calibri"/>
                <a:cs typeface="Calibri"/>
                <a:sym typeface="Calibri"/>
                <a:hlinkClick r:id="rId4"/>
              </a:rPr>
              <a:t>here </a:t>
            </a:r>
            <a:r>
              <a:rPr lang="en-GB" sz="1800">
                <a:solidFill>
                  <a:schemeClr val="lt1"/>
                </a:solidFill>
                <a:latin typeface="Calibri"/>
                <a:ea typeface="Calibri"/>
                <a:cs typeface="Calibri"/>
                <a:sym typeface="Calibri"/>
              </a:rPr>
              <a:t>to read a letter from Mr Richards reflecting on the first two weeks of school.</a:t>
            </a:r>
            <a:endParaRPr sz="1800">
              <a:solidFill>
                <a:schemeClr val="lt1"/>
              </a:solidFill>
              <a:latin typeface="Calibri"/>
              <a:ea typeface="Calibri"/>
              <a:cs typeface="Calibri"/>
              <a:sym typeface="Calibri"/>
            </a:endParaRPr>
          </a:p>
          <a:p>
            <a:pPr indent="0" lvl="0" marL="0" rtl="0" algn="ctr">
              <a:spcBef>
                <a:spcPts val="0"/>
              </a:spcBef>
              <a:spcAft>
                <a:spcPts val="0"/>
              </a:spcAft>
              <a:buNone/>
            </a:pPr>
            <a:r>
              <a:rPr lang="en-GB" sz="1800">
                <a:solidFill>
                  <a:schemeClr val="lt1"/>
                </a:solidFill>
                <a:latin typeface="Calibri"/>
                <a:ea typeface="Calibri"/>
                <a:cs typeface="Calibri"/>
                <a:sym typeface="Calibri"/>
              </a:rPr>
              <a:t>Please click </a:t>
            </a:r>
            <a:r>
              <a:rPr lang="en-GB" sz="1800" u="sng">
                <a:solidFill>
                  <a:schemeClr val="hlink"/>
                </a:solidFill>
                <a:latin typeface="Calibri"/>
                <a:ea typeface="Calibri"/>
                <a:cs typeface="Calibri"/>
                <a:sym typeface="Calibri"/>
                <a:hlinkClick r:id="rId5"/>
              </a:rPr>
              <a:t>HERE</a:t>
            </a:r>
            <a:r>
              <a:rPr lang="en-GB" sz="1800">
                <a:solidFill>
                  <a:schemeClr val="lt1"/>
                </a:solidFill>
                <a:latin typeface="Calibri"/>
                <a:ea typeface="Calibri"/>
                <a:cs typeface="Calibri"/>
                <a:sym typeface="Calibri"/>
              </a:rPr>
              <a:t> to see a letter with important information about our caterer Twelve15.</a:t>
            </a:r>
            <a:endParaRPr sz="1800">
              <a:solidFill>
                <a:schemeClr val="lt1"/>
              </a:solidFill>
              <a:latin typeface="Calibri"/>
              <a:ea typeface="Calibri"/>
              <a:cs typeface="Calibri"/>
              <a:sym typeface="Calibri"/>
            </a:endParaRPr>
          </a:p>
          <a:p>
            <a:pPr indent="0" lvl="0" marL="269999" rtl="0" algn="ctr">
              <a:spcBef>
                <a:spcPts val="0"/>
              </a:spcBef>
              <a:spcAft>
                <a:spcPts val="0"/>
              </a:spcAft>
              <a:buClr>
                <a:schemeClr val="dk1"/>
              </a:buClr>
              <a:buSzPts val="1100"/>
              <a:buFont typeface="Arial"/>
              <a:buNone/>
            </a:pPr>
            <a:r>
              <a:rPr lang="en-GB" sz="1800">
                <a:solidFill>
                  <a:schemeClr val="lt1"/>
                </a:solidFill>
                <a:latin typeface="Calibri"/>
                <a:ea typeface="Calibri"/>
                <a:cs typeface="Calibri"/>
                <a:sym typeface="Calibri"/>
              </a:rPr>
              <a:t>Click </a:t>
            </a:r>
            <a:r>
              <a:rPr lang="en-GB" sz="1800" u="sng">
                <a:solidFill>
                  <a:schemeClr val="accent5"/>
                </a:solidFill>
                <a:latin typeface="Calibri"/>
                <a:ea typeface="Calibri"/>
                <a:cs typeface="Calibri"/>
                <a:sym typeface="Calibri"/>
                <a:hlinkClick r:id="rId6">
                  <a:extLst>
                    <a:ext uri="{A12FA001-AC4F-418D-AE19-62706E023703}">
                      <ahyp:hlinkClr val="tx"/>
                    </a:ext>
                  </a:extLst>
                </a:hlinkClick>
              </a:rPr>
              <a:t>HERE</a:t>
            </a:r>
            <a:r>
              <a:rPr lang="en-GB" sz="1800">
                <a:solidFill>
                  <a:schemeClr val="lt1"/>
                </a:solidFill>
                <a:latin typeface="Calibri"/>
                <a:ea typeface="Calibri"/>
                <a:cs typeface="Calibri"/>
                <a:sym typeface="Calibri"/>
              </a:rPr>
              <a:t> for a letter about the upcoming Parents Evening.</a:t>
            </a:r>
            <a:endParaRPr sz="1800">
              <a:solidFill>
                <a:schemeClr val="lt1"/>
              </a:solidFill>
              <a:latin typeface="Calibri"/>
              <a:ea typeface="Calibri"/>
              <a:cs typeface="Calibri"/>
              <a:sym typeface="Calibri"/>
            </a:endParaRPr>
          </a:p>
        </p:txBody>
      </p:sp>
      <p:pic>
        <p:nvPicPr>
          <p:cNvPr id="69" name="Google Shape;69;p14"/>
          <p:cNvPicPr preferRelativeResize="0"/>
          <p:nvPr/>
        </p:nvPicPr>
        <p:blipFill>
          <a:blip r:embed="rId7">
            <a:alphaModFix/>
          </a:blip>
          <a:stretch>
            <a:fillRect/>
          </a:stretch>
        </p:blipFill>
        <p:spPr>
          <a:xfrm>
            <a:off x="302052" y="7041627"/>
            <a:ext cx="1120875" cy="1120900"/>
          </a:xfrm>
          <a:prstGeom prst="rect">
            <a:avLst/>
          </a:prstGeom>
          <a:solidFill>
            <a:schemeClr val="lt1"/>
          </a:solidFill>
          <a:ln cap="flat" cmpd="sng" w="38100">
            <a:solidFill>
              <a:srgbClr val="FF0000"/>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73" name="Shape 73"/>
        <p:cNvGrpSpPr/>
        <p:nvPr/>
      </p:nvGrpSpPr>
      <p:grpSpPr>
        <a:xfrm>
          <a:off x="0" y="0"/>
          <a:ext cx="0" cy="0"/>
          <a:chOff x="0" y="0"/>
          <a:chExt cx="0" cy="0"/>
        </a:xfrm>
      </p:grpSpPr>
      <p:sp>
        <p:nvSpPr>
          <p:cNvPr id="74" name="Google Shape;74;p15"/>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75" name="Google Shape;75;p15"/>
          <p:cNvSpPr/>
          <p:nvPr/>
        </p:nvSpPr>
        <p:spPr>
          <a:xfrm>
            <a:off x="141300" y="75900"/>
            <a:ext cx="7421400" cy="969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76" name="Google Shape;76;p15"/>
          <p:cNvSpPr txBox="1"/>
          <p:nvPr/>
        </p:nvSpPr>
        <p:spPr>
          <a:xfrm>
            <a:off x="66100" y="240900"/>
            <a:ext cx="7353900" cy="63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3100">
                <a:solidFill>
                  <a:srgbClr val="1C4587"/>
                </a:solidFill>
                <a:highlight>
                  <a:srgbClr val="FFFFFF"/>
                </a:highlight>
                <a:latin typeface="Impact"/>
                <a:ea typeface="Impact"/>
                <a:cs typeface="Impact"/>
                <a:sym typeface="Impact"/>
              </a:rPr>
              <a:t>Reminders/ Upcoming events</a:t>
            </a:r>
            <a:endParaRPr b="1" sz="3100">
              <a:solidFill>
                <a:srgbClr val="1C4587"/>
              </a:solidFill>
              <a:highlight>
                <a:srgbClr val="FFFFFF"/>
              </a:highlight>
              <a:latin typeface="Impact"/>
              <a:ea typeface="Impact"/>
              <a:cs typeface="Impact"/>
              <a:sym typeface="Impact"/>
            </a:endParaRPr>
          </a:p>
          <a:p>
            <a:pPr indent="0" lvl="0" marL="0" rtl="0" algn="ctr">
              <a:spcBef>
                <a:spcPts val="0"/>
              </a:spcBef>
              <a:spcAft>
                <a:spcPts val="0"/>
              </a:spcAft>
              <a:buClr>
                <a:schemeClr val="dk1"/>
              </a:buClr>
              <a:buSzPts val="1100"/>
              <a:buFont typeface="Arial"/>
              <a:buNone/>
            </a:pPr>
            <a:r>
              <a:t/>
            </a:r>
            <a:endParaRPr b="1" sz="5000">
              <a:solidFill>
                <a:srgbClr val="1C4587"/>
              </a:solidFill>
              <a:highlight>
                <a:srgbClr val="FFFFFF"/>
              </a:highlight>
              <a:latin typeface="Impact"/>
              <a:ea typeface="Impact"/>
              <a:cs typeface="Impact"/>
              <a:sym typeface="Impact"/>
            </a:endParaRPr>
          </a:p>
        </p:txBody>
      </p:sp>
      <p:sp>
        <p:nvSpPr>
          <p:cNvPr id="77" name="Google Shape;77;p15"/>
          <p:cNvSpPr txBox="1"/>
          <p:nvPr/>
        </p:nvSpPr>
        <p:spPr>
          <a:xfrm>
            <a:off x="128750" y="1159013"/>
            <a:ext cx="7353900" cy="1281600"/>
          </a:xfrm>
          <a:prstGeom prst="rect">
            <a:avLst/>
          </a:prstGeom>
          <a:solidFill>
            <a:schemeClr val="lt1"/>
          </a:solidFill>
          <a:ln cap="flat" cmpd="sng" w="114300">
            <a:solidFill>
              <a:srgbClr val="99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u="sng">
                <a:solidFill>
                  <a:srgbClr val="990000"/>
                </a:solidFill>
              </a:rPr>
              <a:t>Christmas Cards</a:t>
            </a:r>
            <a:endParaRPr b="1" sz="1500" u="sng">
              <a:solidFill>
                <a:srgbClr val="CC0000"/>
              </a:solidFill>
            </a:endParaRPr>
          </a:p>
          <a:p>
            <a:pPr indent="0" lvl="0" marL="0" rtl="0" algn="ctr">
              <a:spcBef>
                <a:spcPts val="0"/>
              </a:spcBef>
              <a:spcAft>
                <a:spcPts val="0"/>
              </a:spcAft>
              <a:buNone/>
            </a:pPr>
            <a:r>
              <a:rPr lang="en-GB">
                <a:solidFill>
                  <a:srgbClr val="990000"/>
                </a:solidFill>
                <a:latin typeface="Calibri"/>
                <a:ea typeface="Calibri"/>
                <a:cs typeface="Calibri"/>
                <a:sym typeface="Calibri"/>
              </a:rPr>
              <a:t>Christmas is fast approaching and it’s time for our annual Christmas Card Fundraising Project! </a:t>
            </a:r>
            <a:endParaRPr>
              <a:solidFill>
                <a:srgbClr val="990000"/>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a:solidFill>
                <a:srgbClr val="990000"/>
              </a:solidFill>
              <a:latin typeface="Calibri"/>
              <a:ea typeface="Calibri"/>
              <a:cs typeface="Calibri"/>
              <a:sym typeface="Calibri"/>
            </a:endParaRPr>
          </a:p>
          <a:p>
            <a:pPr indent="0" lvl="0" marL="0" rtl="0" algn="ctr">
              <a:spcBef>
                <a:spcPts val="0"/>
              </a:spcBef>
              <a:spcAft>
                <a:spcPts val="0"/>
              </a:spcAft>
              <a:buNone/>
            </a:pPr>
            <a:r>
              <a:rPr b="1" lang="en-GB" sz="1200" u="sng">
                <a:solidFill>
                  <a:srgbClr val="990000"/>
                </a:solidFill>
              </a:rPr>
              <a:t>Please click </a:t>
            </a:r>
            <a:r>
              <a:rPr b="1" lang="en-GB" sz="1200" u="sng">
                <a:solidFill>
                  <a:srgbClr val="990000"/>
                </a:solidFill>
                <a:hlinkClick r:id="rId3">
                  <a:extLst>
                    <a:ext uri="{A12FA001-AC4F-418D-AE19-62706E023703}">
                      <ahyp:hlinkClr val="tx"/>
                    </a:ext>
                  </a:extLst>
                </a:hlinkClick>
              </a:rPr>
              <a:t>HERE </a:t>
            </a:r>
            <a:r>
              <a:rPr b="1" lang="en-GB" sz="1200" u="sng">
                <a:solidFill>
                  <a:srgbClr val="990000"/>
                </a:solidFill>
              </a:rPr>
              <a:t>for further information</a:t>
            </a:r>
            <a:endParaRPr b="1" sz="1200" u="sng">
              <a:solidFill>
                <a:srgbClr val="990000"/>
              </a:solidFill>
            </a:endParaRPr>
          </a:p>
        </p:txBody>
      </p:sp>
      <p:sp>
        <p:nvSpPr>
          <p:cNvPr id="78" name="Google Shape;78;p15"/>
          <p:cNvSpPr txBox="1"/>
          <p:nvPr/>
        </p:nvSpPr>
        <p:spPr>
          <a:xfrm>
            <a:off x="4801100" y="5306450"/>
            <a:ext cx="2761500" cy="5233200"/>
          </a:xfrm>
          <a:prstGeom prst="rect">
            <a:avLst/>
          </a:prstGeom>
          <a:solidFill>
            <a:srgbClr val="F6F6F6"/>
          </a:solidFill>
          <a:ln cap="flat" cmpd="sng" w="114300">
            <a:solidFill>
              <a:srgbClr val="783F0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pic>
        <p:nvPicPr>
          <p:cNvPr id="79" name="Google Shape;79;p15"/>
          <p:cNvPicPr preferRelativeResize="0"/>
          <p:nvPr/>
        </p:nvPicPr>
        <p:blipFill>
          <a:blip r:embed="rId4">
            <a:alphaModFix/>
          </a:blip>
          <a:stretch>
            <a:fillRect/>
          </a:stretch>
        </p:blipFill>
        <p:spPr>
          <a:xfrm>
            <a:off x="5019996" y="5457200"/>
            <a:ext cx="2399967" cy="1408850"/>
          </a:xfrm>
          <a:prstGeom prst="rect">
            <a:avLst/>
          </a:prstGeom>
          <a:noFill/>
          <a:ln>
            <a:noFill/>
          </a:ln>
        </p:spPr>
      </p:pic>
      <p:sp>
        <p:nvSpPr>
          <p:cNvPr id="80" name="Google Shape;80;p15"/>
          <p:cNvSpPr txBox="1"/>
          <p:nvPr/>
        </p:nvSpPr>
        <p:spPr>
          <a:xfrm>
            <a:off x="5019988" y="6804000"/>
            <a:ext cx="2400000" cy="3569700"/>
          </a:xfrm>
          <a:prstGeom prst="rect">
            <a:avLst/>
          </a:prstGeom>
          <a:solidFill>
            <a:srgbClr val="F6F6F6"/>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Please could any harvest donations be dropped into school on </a:t>
            </a:r>
            <a:r>
              <a:rPr b="1" lang="en-GB">
                <a:solidFill>
                  <a:schemeClr val="dk1"/>
                </a:solidFill>
                <a:highlight>
                  <a:schemeClr val="lt1"/>
                </a:highlight>
                <a:latin typeface="Calibri"/>
                <a:ea typeface="Calibri"/>
                <a:cs typeface="Calibri"/>
                <a:sym typeface="Calibri"/>
              </a:rPr>
              <a:t>Thursday 25th September</a:t>
            </a:r>
            <a:r>
              <a:rPr lang="en-GB">
                <a:solidFill>
                  <a:schemeClr val="dk1"/>
                </a:solidFill>
                <a:highlight>
                  <a:schemeClr val="lt1"/>
                </a:highlight>
                <a:latin typeface="Calibri"/>
                <a:ea typeface="Calibri"/>
                <a:cs typeface="Calibri"/>
                <a:sym typeface="Calibri"/>
              </a:rPr>
              <a:t>.</a:t>
            </a:r>
            <a:endParaRPr>
              <a:solidFill>
                <a:schemeClr val="dk1"/>
              </a:solidFill>
              <a:highlight>
                <a:schemeClr val="lt1"/>
              </a:highlight>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We will have buckets available on the playground at both drop-off and pick-up times. Children are also welcome to bring their donations into school and drop them off once they are inside.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Thank you very much for your support with this.</a:t>
            </a:r>
            <a:endParaRPr>
              <a:solidFill>
                <a:schemeClr val="dk1"/>
              </a:solidFill>
              <a:latin typeface="Calibri"/>
              <a:ea typeface="Calibri"/>
              <a:cs typeface="Calibri"/>
              <a:sym typeface="Calibri"/>
            </a:endParaRPr>
          </a:p>
          <a:p>
            <a:pPr indent="0" lvl="0" marL="0" rtl="0" algn="l">
              <a:spcBef>
                <a:spcPts val="1200"/>
              </a:spcBef>
              <a:spcAft>
                <a:spcPts val="0"/>
              </a:spcAft>
              <a:buNone/>
            </a:pPr>
            <a:r>
              <a:t/>
            </a:r>
            <a:endParaRPr sz="1800">
              <a:solidFill>
                <a:schemeClr val="dk2"/>
              </a:solidFill>
            </a:endParaRPr>
          </a:p>
        </p:txBody>
      </p:sp>
      <p:sp>
        <p:nvSpPr>
          <p:cNvPr id="81" name="Google Shape;81;p15"/>
          <p:cNvSpPr/>
          <p:nvPr/>
        </p:nvSpPr>
        <p:spPr>
          <a:xfrm>
            <a:off x="66100" y="5169275"/>
            <a:ext cx="4650300" cy="5450700"/>
          </a:xfrm>
          <a:prstGeom prst="roundRect">
            <a:avLst>
              <a:gd fmla="val 16667"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b="1" sz="1500">
              <a:solidFill>
                <a:srgbClr val="0000FF"/>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b="1" sz="1700">
              <a:solidFill>
                <a:srgbClr val="0000FF"/>
              </a:solidFill>
              <a:highlight>
                <a:schemeClr val="lt1"/>
              </a:highlight>
              <a:latin typeface="Calibri"/>
              <a:ea typeface="Calibri"/>
              <a:cs typeface="Calibri"/>
              <a:sym typeface="Calibri"/>
            </a:endParaRPr>
          </a:p>
          <a:p>
            <a:pPr indent="0" lvl="0" marL="0" rtl="0" algn="ctr">
              <a:spcBef>
                <a:spcPts val="0"/>
              </a:spcBef>
              <a:spcAft>
                <a:spcPts val="0"/>
              </a:spcAft>
              <a:buNone/>
            </a:pPr>
            <a:r>
              <a:rPr b="1" lang="en-GB" sz="1700">
                <a:solidFill>
                  <a:srgbClr val="0000FF"/>
                </a:solidFill>
                <a:highlight>
                  <a:schemeClr val="lt1"/>
                </a:highlight>
                <a:latin typeface="Calibri"/>
                <a:ea typeface="Calibri"/>
                <a:cs typeface="Calibri"/>
                <a:sym typeface="Calibri"/>
              </a:rPr>
              <a:t>Clubs start on Monday 22nd September! </a:t>
            </a:r>
            <a:br>
              <a:rPr b="1" lang="en-GB" sz="1700">
                <a:solidFill>
                  <a:srgbClr val="0000FF"/>
                </a:solidFill>
                <a:highlight>
                  <a:schemeClr val="lt1"/>
                </a:highlight>
                <a:latin typeface="Calibri"/>
                <a:ea typeface="Calibri"/>
                <a:cs typeface="Calibri"/>
                <a:sym typeface="Calibri"/>
              </a:rPr>
            </a:br>
            <a:endParaRPr sz="15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None/>
            </a:pPr>
            <a:r>
              <a:rPr b="1" lang="en-GB" sz="1500">
                <a:solidFill>
                  <a:schemeClr val="dk1"/>
                </a:solidFill>
                <a:highlight>
                  <a:schemeClr val="lt1"/>
                </a:highlight>
                <a:latin typeface="Calibri"/>
                <a:ea typeface="Calibri"/>
                <a:cs typeface="Calibri"/>
                <a:sym typeface="Calibri"/>
              </a:rPr>
              <a:t>Please familiarise yourself with your pick up locations for the after school clubs which are listed on the clubs timetable.  </a:t>
            </a:r>
            <a:endParaRPr b="1" sz="15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None/>
            </a:pPr>
            <a:r>
              <a:t/>
            </a:r>
            <a:endParaRPr b="1" sz="15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None/>
            </a:pPr>
            <a:r>
              <a:rPr b="1" lang="en-GB" sz="1300">
                <a:solidFill>
                  <a:schemeClr val="dk1"/>
                </a:solidFill>
                <a:highlight>
                  <a:schemeClr val="lt1"/>
                </a:highlight>
              </a:rPr>
              <a:t> Children are reminded to wear suitable clothing and footwear for their club and suitable for </a:t>
            </a:r>
            <a:r>
              <a:rPr b="1" lang="en-GB" sz="1300">
                <a:solidFill>
                  <a:schemeClr val="dk1"/>
                </a:solidFill>
                <a:highlight>
                  <a:schemeClr val="lt1"/>
                </a:highlight>
              </a:rPr>
              <a:t>the</a:t>
            </a:r>
            <a:r>
              <a:rPr b="1" lang="en-GB" sz="1300">
                <a:solidFill>
                  <a:schemeClr val="dk1"/>
                </a:solidFill>
                <a:highlight>
                  <a:schemeClr val="lt1"/>
                </a:highlight>
              </a:rPr>
              <a:t> weather. </a:t>
            </a:r>
            <a:endParaRPr b="1" sz="1200">
              <a:solidFill>
                <a:schemeClr val="dk1"/>
              </a:solidFill>
              <a:highlight>
                <a:schemeClr val="lt1"/>
              </a:highlight>
            </a:endParaRPr>
          </a:p>
          <a:p>
            <a:pPr indent="0" lvl="0" marL="0" rtl="0" algn="ctr">
              <a:spcBef>
                <a:spcPts val="0"/>
              </a:spcBef>
              <a:spcAft>
                <a:spcPts val="0"/>
              </a:spcAft>
              <a:buClr>
                <a:schemeClr val="dk1"/>
              </a:buClr>
              <a:buSzPts val="1100"/>
              <a:buFont typeface="Arial"/>
              <a:buNone/>
            </a:pPr>
            <a:r>
              <a:t/>
            </a:r>
            <a:endParaRPr i="1" sz="1200">
              <a:solidFill>
                <a:schemeClr val="dk1"/>
              </a:solidFill>
              <a:highlight>
                <a:schemeClr val="lt1"/>
              </a:highlight>
            </a:endParaRPr>
          </a:p>
          <a:p>
            <a:pPr indent="0" lvl="0" marL="0" rtl="0" algn="ctr">
              <a:spcBef>
                <a:spcPts val="0"/>
              </a:spcBef>
              <a:spcAft>
                <a:spcPts val="0"/>
              </a:spcAft>
              <a:buNone/>
            </a:pPr>
            <a:r>
              <a:rPr i="1" lang="en-GB" sz="1200">
                <a:solidFill>
                  <a:schemeClr val="dk1"/>
                </a:solidFill>
                <a:highlight>
                  <a:schemeClr val="lt1"/>
                </a:highlight>
                <a:latin typeface="Calibri"/>
                <a:ea typeface="Calibri"/>
                <a:cs typeface="Calibri"/>
                <a:sym typeface="Calibri"/>
              </a:rPr>
              <a:t>Outdoor Project / Gardening - Children should bring wellies or an old pair of outdoor shoes and old warm clothing, suitable for the weather.  </a:t>
            </a:r>
            <a:endParaRPr i="1" sz="12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None/>
            </a:pPr>
            <a:r>
              <a:t/>
            </a:r>
            <a:endParaRPr b="1" i="1" sz="1200">
              <a:solidFill>
                <a:srgbClr val="0000FF"/>
              </a:solidFill>
              <a:highlight>
                <a:schemeClr val="lt1"/>
              </a:highlight>
              <a:latin typeface="Calibri"/>
              <a:ea typeface="Calibri"/>
              <a:cs typeface="Calibri"/>
              <a:sym typeface="Calibri"/>
            </a:endParaRPr>
          </a:p>
          <a:p>
            <a:pPr indent="0" lvl="0" marL="0" rtl="0" algn="ctr">
              <a:spcBef>
                <a:spcPts val="0"/>
              </a:spcBef>
              <a:spcAft>
                <a:spcPts val="0"/>
              </a:spcAft>
              <a:buNone/>
            </a:pPr>
            <a:r>
              <a:rPr i="1" lang="en-GB" sz="1200">
                <a:solidFill>
                  <a:schemeClr val="dk1"/>
                </a:solidFill>
                <a:highlight>
                  <a:schemeClr val="lt1"/>
                </a:highlight>
                <a:latin typeface="Calibri"/>
                <a:ea typeface="Calibri"/>
                <a:cs typeface="Calibri"/>
                <a:sym typeface="Calibri"/>
              </a:rPr>
              <a:t>Art clubs - children should bring an old shirt or t-shirt  to wear over their uniform to </a:t>
            </a:r>
            <a:r>
              <a:rPr i="1" lang="en-GB" sz="1200">
                <a:solidFill>
                  <a:schemeClr val="dk1"/>
                </a:solidFill>
                <a:highlight>
                  <a:schemeClr val="lt1"/>
                </a:highlight>
                <a:latin typeface="Calibri"/>
                <a:ea typeface="Calibri"/>
                <a:cs typeface="Calibri"/>
                <a:sym typeface="Calibri"/>
              </a:rPr>
              <a:t>protect the uniform.</a:t>
            </a:r>
            <a:endParaRPr i="1" sz="12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None/>
            </a:pPr>
            <a:r>
              <a:t/>
            </a:r>
            <a:endParaRPr b="1" sz="1200">
              <a:solidFill>
                <a:srgbClr val="0000FF"/>
              </a:solidFill>
              <a:highlight>
                <a:schemeClr val="lt1"/>
              </a:highlight>
            </a:endParaRPr>
          </a:p>
          <a:p>
            <a:pPr indent="0" lvl="0" marL="0" rtl="0" algn="ctr">
              <a:spcBef>
                <a:spcPts val="0"/>
              </a:spcBef>
              <a:spcAft>
                <a:spcPts val="0"/>
              </a:spcAft>
              <a:buNone/>
            </a:pPr>
            <a:r>
              <a:rPr i="1" lang="en-GB" sz="1300">
                <a:solidFill>
                  <a:srgbClr val="222222"/>
                </a:solidFill>
                <a:highlight>
                  <a:schemeClr val="lt1"/>
                </a:highlight>
                <a:latin typeface="Calibri"/>
                <a:ea typeface="Calibri"/>
                <a:cs typeface="Calibri"/>
                <a:sym typeface="Calibri"/>
              </a:rPr>
              <a:t>Martial arts clubs - children should wear comfortable clothing, preferably with their legs covered (jogging bottoms/leggings).</a:t>
            </a:r>
            <a:endParaRPr b="1" i="1" sz="1200">
              <a:solidFill>
                <a:srgbClr val="0000FF"/>
              </a:solidFill>
              <a:highlight>
                <a:schemeClr val="lt1"/>
              </a:highlight>
              <a:latin typeface="Calibri"/>
              <a:ea typeface="Calibri"/>
              <a:cs typeface="Calibri"/>
              <a:sym typeface="Calibri"/>
            </a:endParaRPr>
          </a:p>
          <a:p>
            <a:pPr indent="0" lvl="0" marL="0" rtl="0" algn="ctr">
              <a:spcBef>
                <a:spcPts val="0"/>
              </a:spcBef>
              <a:spcAft>
                <a:spcPts val="0"/>
              </a:spcAft>
              <a:buNone/>
            </a:pPr>
            <a:r>
              <a:t/>
            </a:r>
            <a:endParaRPr b="1" sz="1100">
              <a:solidFill>
                <a:srgbClr val="0000FF"/>
              </a:solidFill>
              <a:highlight>
                <a:srgbClr val="FFFFFF"/>
              </a:highlight>
            </a:endParaRPr>
          </a:p>
          <a:p>
            <a:pPr indent="0" lvl="0" marL="0" rtl="0" algn="ctr">
              <a:spcBef>
                <a:spcPts val="0"/>
              </a:spcBef>
              <a:spcAft>
                <a:spcPts val="0"/>
              </a:spcAft>
              <a:buNone/>
            </a:pPr>
            <a:r>
              <a:t/>
            </a:r>
            <a:endParaRPr b="1" sz="1100">
              <a:solidFill>
                <a:srgbClr val="0000FF"/>
              </a:solidFill>
              <a:highlight>
                <a:srgbClr val="FFFFFF"/>
              </a:highlight>
            </a:endParaRPr>
          </a:p>
        </p:txBody>
      </p:sp>
      <p:pic>
        <p:nvPicPr>
          <p:cNvPr id="82" name="Google Shape;82;p15"/>
          <p:cNvPicPr preferRelativeResize="0"/>
          <p:nvPr/>
        </p:nvPicPr>
        <p:blipFill>
          <a:blip r:embed="rId5">
            <a:alphaModFix/>
          </a:blip>
          <a:stretch>
            <a:fillRect/>
          </a:stretch>
        </p:blipFill>
        <p:spPr>
          <a:xfrm>
            <a:off x="1346950" y="5306450"/>
            <a:ext cx="1873000" cy="562500"/>
          </a:xfrm>
          <a:prstGeom prst="rect">
            <a:avLst/>
          </a:prstGeom>
          <a:noFill/>
          <a:ln>
            <a:noFill/>
          </a:ln>
        </p:spPr>
      </p:pic>
      <p:sp>
        <p:nvSpPr>
          <p:cNvPr id="83" name="Google Shape;83;p15"/>
          <p:cNvSpPr/>
          <p:nvPr/>
        </p:nvSpPr>
        <p:spPr>
          <a:xfrm>
            <a:off x="191450" y="2590713"/>
            <a:ext cx="7228500" cy="241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rgbClr val="9900FF"/>
                </a:solidFill>
                <a:highlight>
                  <a:schemeClr val="lt1"/>
                </a:highlight>
                <a:latin typeface="Calibri"/>
                <a:ea typeface="Calibri"/>
                <a:cs typeface="Calibri"/>
                <a:sym typeface="Calibri"/>
              </a:rPr>
              <a:t>Donations!  </a:t>
            </a:r>
            <a:endParaRPr sz="1100" u="sng">
              <a:solidFill>
                <a:srgbClr val="9900FF"/>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b="1" sz="1100">
              <a:solidFill>
                <a:srgbClr val="9900FF"/>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b="1" lang="en-GB" sz="1300">
                <a:solidFill>
                  <a:srgbClr val="222222"/>
                </a:solidFill>
                <a:highlight>
                  <a:schemeClr val="lt1"/>
                </a:highlight>
                <a:latin typeface="Calibri"/>
                <a:ea typeface="Calibri"/>
                <a:cs typeface="Calibri"/>
                <a:sym typeface="Calibri"/>
              </a:rPr>
              <a:t>We are desperately seeking donations of any material, buttons,coloured threads, cotton etc. for our new sewing club!! </a:t>
            </a:r>
            <a:endParaRPr b="1" sz="1300">
              <a:solidFill>
                <a:srgbClr val="222222"/>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300">
              <a:solidFill>
                <a:srgbClr val="222222"/>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300">
                <a:solidFill>
                  <a:schemeClr val="dk1"/>
                </a:solidFill>
                <a:highlight>
                  <a:schemeClr val="lt1"/>
                </a:highlight>
                <a:latin typeface="Calibri"/>
                <a:ea typeface="Calibri"/>
                <a:cs typeface="Calibri"/>
                <a:sym typeface="Calibri"/>
              </a:rPr>
              <a:t>Also if you have a sewing machine at home you no longer need, please consider donating it to the school so the children can use it in the sewing club! </a:t>
            </a:r>
            <a:endParaRPr sz="13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3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300">
                <a:solidFill>
                  <a:schemeClr val="dk1"/>
                </a:solidFill>
                <a:highlight>
                  <a:schemeClr val="lt1"/>
                </a:highlight>
                <a:latin typeface="Calibri"/>
                <a:ea typeface="Calibri"/>
                <a:cs typeface="Calibri"/>
                <a:sym typeface="Calibri"/>
              </a:rPr>
              <a:t>Please contact the school office to arrange a suitable time to drop off your items.</a:t>
            </a:r>
            <a:endParaRPr sz="13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300">
              <a:solidFill>
                <a:schemeClr val="dk1"/>
              </a:solidFill>
              <a:highlight>
                <a:schemeClr val="lt1"/>
              </a:highlight>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rPr lang="en-GB" sz="1300">
                <a:solidFill>
                  <a:schemeClr val="dk1"/>
                </a:solidFill>
                <a:highlight>
                  <a:schemeClr val="lt1"/>
                </a:highlight>
                <a:latin typeface="Calibri"/>
                <a:ea typeface="Calibri"/>
                <a:cs typeface="Calibri"/>
                <a:sym typeface="Calibri"/>
              </a:rPr>
              <a:t>Thank you for your help!</a:t>
            </a:r>
            <a:endParaRPr sz="13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87" name="Shape 87"/>
        <p:cNvGrpSpPr/>
        <p:nvPr/>
      </p:nvGrpSpPr>
      <p:grpSpPr>
        <a:xfrm>
          <a:off x="0" y="0"/>
          <a:ext cx="0" cy="0"/>
          <a:chOff x="0" y="0"/>
          <a:chExt cx="0" cy="0"/>
        </a:xfrm>
      </p:grpSpPr>
      <p:sp>
        <p:nvSpPr>
          <p:cNvPr id="88" name="Google Shape;88;p16"/>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89" name="Google Shape;89;p16"/>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90" name="Google Shape;90;p16"/>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91" name="Google Shape;91;p16"/>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92" name="Google Shape;92;p16"/>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12th </a:t>
            </a:r>
            <a:r>
              <a:rPr b="1" lang="en-GB" sz="1300">
                <a:solidFill>
                  <a:schemeClr val="dk1"/>
                </a:solidFill>
              </a:rPr>
              <a:t>September 2025</a:t>
            </a:r>
            <a:endParaRPr sz="1800">
              <a:solidFill>
                <a:schemeClr val="dk2"/>
              </a:solidFill>
            </a:endParaRPr>
          </a:p>
        </p:txBody>
      </p:sp>
      <p:pic>
        <p:nvPicPr>
          <p:cNvPr id="93" name="Google Shape;93;p16"/>
          <p:cNvPicPr preferRelativeResize="0"/>
          <p:nvPr/>
        </p:nvPicPr>
        <p:blipFill>
          <a:blip r:embed="rId4">
            <a:alphaModFix/>
          </a:blip>
          <a:stretch>
            <a:fillRect/>
          </a:stretch>
        </p:blipFill>
        <p:spPr>
          <a:xfrm>
            <a:off x="243400" y="2250650"/>
            <a:ext cx="3809725" cy="5157775"/>
          </a:xfrm>
          <a:prstGeom prst="rect">
            <a:avLst/>
          </a:prstGeom>
          <a:noFill/>
          <a:ln>
            <a:noFill/>
          </a:ln>
        </p:spPr>
      </p:pic>
      <p:sp>
        <p:nvSpPr>
          <p:cNvPr id="94" name="Google Shape;94;p16"/>
          <p:cNvSpPr txBox="1"/>
          <p:nvPr/>
        </p:nvSpPr>
        <p:spPr>
          <a:xfrm>
            <a:off x="942550" y="1546375"/>
            <a:ext cx="5876100" cy="515400"/>
          </a:xfrm>
          <a:prstGeom prst="rect">
            <a:avLst/>
          </a:prstGeom>
          <a:noFill/>
          <a:ln cap="flat" cmpd="sng" w="76200">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1"/>
                </a:solidFill>
              </a:rPr>
              <a:t>Please </a:t>
            </a:r>
            <a:r>
              <a:rPr lang="en-GB" sz="1800">
                <a:solidFill>
                  <a:schemeClr val="lt1"/>
                </a:solidFill>
              </a:rPr>
              <a:t>click</a:t>
            </a:r>
            <a:r>
              <a:rPr lang="en-GB" sz="1800">
                <a:solidFill>
                  <a:schemeClr val="lt1"/>
                </a:solidFill>
              </a:rPr>
              <a:t> </a:t>
            </a:r>
            <a:r>
              <a:rPr lang="en-GB" sz="1800" u="sng">
                <a:solidFill>
                  <a:schemeClr val="hlink"/>
                </a:solidFill>
                <a:hlinkClick r:id="rId5"/>
              </a:rPr>
              <a:t>HERE</a:t>
            </a:r>
            <a:r>
              <a:rPr lang="en-GB" sz="1800">
                <a:solidFill>
                  <a:schemeClr val="lt1"/>
                </a:solidFill>
              </a:rPr>
              <a:t> to see a letter regarding attendance</a:t>
            </a:r>
            <a:endParaRPr sz="1800">
              <a:solidFill>
                <a:schemeClr val="lt1"/>
              </a:solidFill>
            </a:endParaRPr>
          </a:p>
        </p:txBody>
      </p:sp>
      <p:pic>
        <p:nvPicPr>
          <p:cNvPr id="95" name="Google Shape;95;p16" title="Last Week and This Week"/>
          <p:cNvPicPr preferRelativeResize="0"/>
          <p:nvPr/>
        </p:nvPicPr>
        <p:blipFill>
          <a:blip r:embed="rId6">
            <a:alphaModFix/>
          </a:blip>
          <a:stretch>
            <a:fillRect/>
          </a:stretch>
        </p:blipFill>
        <p:spPr>
          <a:xfrm>
            <a:off x="243400" y="7597300"/>
            <a:ext cx="4814382" cy="2978777"/>
          </a:xfrm>
          <a:prstGeom prst="rect">
            <a:avLst/>
          </a:prstGeom>
          <a:noFill/>
          <a:ln>
            <a:noFill/>
          </a:ln>
        </p:spPr>
      </p:pic>
      <p:pic>
        <p:nvPicPr>
          <p:cNvPr id="96" name="Google Shape;96;p16"/>
          <p:cNvPicPr preferRelativeResize="0"/>
          <p:nvPr/>
        </p:nvPicPr>
        <p:blipFill>
          <a:blip r:embed="rId7">
            <a:alphaModFix/>
          </a:blip>
          <a:stretch>
            <a:fillRect/>
          </a:stretch>
        </p:blipFill>
        <p:spPr>
          <a:xfrm>
            <a:off x="5172200" y="7597300"/>
            <a:ext cx="2468750" cy="2441525"/>
          </a:xfrm>
          <a:prstGeom prst="rect">
            <a:avLst/>
          </a:prstGeom>
          <a:noFill/>
          <a:ln>
            <a:noFill/>
          </a:ln>
        </p:spPr>
      </p:pic>
      <p:sp>
        <p:nvSpPr>
          <p:cNvPr id="97" name="Google Shape;97;p16"/>
          <p:cNvSpPr txBox="1"/>
          <p:nvPr/>
        </p:nvSpPr>
        <p:spPr>
          <a:xfrm>
            <a:off x="5172200" y="10159375"/>
            <a:ext cx="2468700" cy="446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rgbClr val="0000FF"/>
                </a:solidFill>
              </a:rPr>
              <a:t>← Extra Break Winners</a:t>
            </a:r>
            <a:endParaRPr sz="1700">
              <a:solidFill>
                <a:srgbClr val="0000FF"/>
              </a:solidFill>
            </a:endParaRPr>
          </a:p>
        </p:txBody>
      </p:sp>
      <p:pic>
        <p:nvPicPr>
          <p:cNvPr id="98" name="Google Shape;98;p16"/>
          <p:cNvPicPr preferRelativeResize="0"/>
          <p:nvPr/>
        </p:nvPicPr>
        <p:blipFill>
          <a:blip r:embed="rId8">
            <a:alphaModFix/>
          </a:blip>
          <a:stretch>
            <a:fillRect/>
          </a:stretch>
        </p:blipFill>
        <p:spPr>
          <a:xfrm>
            <a:off x="4292750" y="2984075"/>
            <a:ext cx="3269950" cy="384278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9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02" name="Shape 102"/>
        <p:cNvGrpSpPr/>
        <p:nvPr/>
      </p:nvGrpSpPr>
      <p:grpSpPr>
        <a:xfrm>
          <a:off x="0" y="0"/>
          <a:ext cx="0" cy="0"/>
          <a:chOff x="0" y="0"/>
          <a:chExt cx="0" cy="0"/>
        </a:xfrm>
      </p:grpSpPr>
      <p:sp>
        <p:nvSpPr>
          <p:cNvPr id="103" name="Google Shape;103;p17"/>
          <p:cNvSpPr/>
          <p:nvPr/>
        </p:nvSpPr>
        <p:spPr>
          <a:xfrm>
            <a:off x="157950" y="180000"/>
            <a:ext cx="7388100" cy="1042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p:txBody>
      </p:sp>
      <p:sp>
        <p:nvSpPr>
          <p:cNvPr id="104" name="Google Shape;104;p17"/>
          <p:cNvSpPr txBox="1"/>
          <p:nvPr/>
        </p:nvSpPr>
        <p:spPr>
          <a:xfrm>
            <a:off x="423325" y="416858"/>
            <a:ext cx="2776500" cy="49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latin typeface="Calibri"/>
                <a:ea typeface="Calibri"/>
                <a:cs typeface="Calibri"/>
                <a:sym typeface="Calibri"/>
              </a:rPr>
              <a:t>Whole School Dates</a:t>
            </a:r>
            <a:endParaRPr b="1" sz="2100">
              <a:solidFill>
                <a:srgbClr val="1C4587"/>
              </a:solidFill>
              <a:latin typeface="Calibri"/>
              <a:ea typeface="Calibri"/>
              <a:cs typeface="Calibri"/>
              <a:sym typeface="Calibri"/>
            </a:endParaRPr>
          </a:p>
        </p:txBody>
      </p:sp>
      <p:sp>
        <p:nvSpPr>
          <p:cNvPr id="105" name="Google Shape;105;p17"/>
          <p:cNvSpPr txBox="1"/>
          <p:nvPr/>
        </p:nvSpPr>
        <p:spPr>
          <a:xfrm>
            <a:off x="239850" y="239251"/>
            <a:ext cx="7224300" cy="968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6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22nd September </a:t>
            </a:r>
            <a:r>
              <a:rPr lang="en-GB" sz="1500">
                <a:solidFill>
                  <a:srgbClr val="1C4587"/>
                </a:solidFill>
                <a:highlight>
                  <a:schemeClr val="lt1"/>
                </a:highlight>
                <a:latin typeface="Calibri"/>
                <a:ea typeface="Calibri"/>
                <a:cs typeface="Calibri"/>
                <a:sym typeface="Calibri"/>
              </a:rPr>
              <a:t>- Clubs start -</a:t>
            </a:r>
            <a:r>
              <a:rPr lang="en-GB" sz="1500" u="sng">
                <a:solidFill>
                  <a:schemeClr val="hlink"/>
                </a:solidFill>
                <a:highlight>
                  <a:schemeClr val="lt1"/>
                </a:highlight>
                <a:latin typeface="Calibri"/>
                <a:ea typeface="Calibri"/>
                <a:cs typeface="Calibri"/>
                <a:sym typeface="Calibri"/>
                <a:hlinkClick r:id="rId3"/>
              </a:rPr>
              <a:t> Letter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26th September</a:t>
            </a:r>
            <a:r>
              <a:rPr lang="en-GB" sz="1500">
                <a:solidFill>
                  <a:srgbClr val="FF0000"/>
                </a:solidFill>
                <a:highlight>
                  <a:schemeClr val="lt1"/>
                </a:highlight>
                <a:latin typeface="Calibri"/>
                <a:ea typeface="Calibri"/>
                <a:cs typeface="Calibri"/>
                <a:sym typeface="Calibri"/>
              </a:rPr>
              <a:t> - Uniform donation collection on the main playground at drop off and pick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Wednesday 1st October </a:t>
            </a:r>
            <a:r>
              <a:rPr lang="en-GB" sz="1500">
                <a:solidFill>
                  <a:srgbClr val="FF0000"/>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2nd October</a:t>
            </a:r>
            <a:r>
              <a:rPr lang="en-GB" sz="1500">
                <a:solidFill>
                  <a:srgbClr val="1C4587"/>
                </a:solidFill>
                <a:highlight>
                  <a:schemeClr val="lt1"/>
                </a:highlight>
                <a:latin typeface="Calibri"/>
                <a:ea typeface="Calibri"/>
                <a:cs typeface="Calibri"/>
                <a:sym typeface="Calibri"/>
              </a:rPr>
              <a:t> - Harvest Festival Lunch - Form to order a lunch - </a:t>
            </a:r>
            <a:r>
              <a:rPr lang="en-GB" sz="1500" u="sng">
                <a:solidFill>
                  <a:srgbClr val="1C4587"/>
                </a:solidFill>
                <a:highlight>
                  <a:schemeClr val="lt1"/>
                </a:highlight>
                <a:latin typeface="Calibri"/>
                <a:ea typeface="Calibri"/>
                <a:cs typeface="Calibri"/>
                <a:sym typeface="Calibri"/>
                <a:hlinkClick r:id="rId4">
                  <a:extLst>
                    <a:ext uri="{A12FA001-AC4F-418D-AE19-62706E023703}">
                      <ahyp:hlinkClr val="tx"/>
                    </a:ext>
                  </a:extLst>
                </a:hlinkClick>
              </a:rPr>
              <a:t>HERE</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6th October </a:t>
            </a:r>
            <a:r>
              <a:rPr lang="en-GB" sz="1500">
                <a:solidFill>
                  <a:srgbClr val="1C4587"/>
                </a:solidFill>
                <a:highlight>
                  <a:schemeClr val="lt1"/>
                </a:highlight>
                <a:latin typeface="Calibri"/>
                <a:ea typeface="Calibri"/>
                <a:cs typeface="Calibri"/>
                <a:sym typeface="Calibri"/>
              </a:rPr>
              <a:t>- Y3 Open Morning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9th October -</a:t>
            </a:r>
            <a:r>
              <a:rPr lang="en-GB" sz="1500">
                <a:solidFill>
                  <a:srgbClr val="1C4587"/>
                </a:solidFill>
                <a:highlight>
                  <a:schemeClr val="lt1"/>
                </a:highlight>
                <a:latin typeface="Calibri"/>
                <a:ea typeface="Calibri"/>
                <a:cs typeface="Calibri"/>
                <a:sym typeface="Calibri"/>
              </a:rPr>
              <a:t> EYFS Open Morning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13th October </a:t>
            </a:r>
            <a:r>
              <a:rPr lang="en-GB" sz="1500">
                <a:solidFill>
                  <a:srgbClr val="1C4587"/>
                </a:solidFill>
                <a:highlight>
                  <a:schemeClr val="lt1"/>
                </a:highlight>
                <a:latin typeface="Calibri"/>
                <a:ea typeface="Calibri"/>
                <a:cs typeface="Calibri"/>
                <a:sym typeface="Calibri"/>
              </a:rPr>
              <a:t>- Parents Evening - </a:t>
            </a:r>
            <a:r>
              <a:rPr lang="en-GB" sz="1500" u="sng">
                <a:solidFill>
                  <a:schemeClr val="hlink"/>
                </a:solidFill>
                <a:highlight>
                  <a:schemeClr val="lt1"/>
                </a:highlight>
                <a:latin typeface="Calibri"/>
                <a:ea typeface="Calibri"/>
                <a:cs typeface="Calibri"/>
                <a:sym typeface="Calibri"/>
                <a:hlinkClick r:id="rId5"/>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Thursday 16th October</a:t>
            </a:r>
            <a:r>
              <a:rPr lang="en-GB" sz="1500">
                <a:solidFill>
                  <a:srgbClr val="1C4587"/>
                </a:solidFill>
                <a:highlight>
                  <a:schemeClr val="lt1"/>
                </a:highlight>
                <a:latin typeface="Calibri"/>
                <a:ea typeface="Calibri"/>
                <a:cs typeface="Calibri"/>
                <a:sym typeface="Calibri"/>
              </a:rPr>
              <a:t> - Parents Evening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17th October </a:t>
            </a:r>
            <a:r>
              <a:rPr lang="en-GB" sz="1500">
                <a:solidFill>
                  <a:srgbClr val="FF0000"/>
                </a:solidFill>
                <a:highlight>
                  <a:schemeClr val="lt1"/>
                </a:highlight>
                <a:latin typeface="Calibri"/>
                <a:ea typeface="Calibri"/>
                <a:cs typeface="Calibri"/>
                <a:sym typeface="Calibri"/>
              </a:rPr>
              <a:t>- Individual Photos - details to follow</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Tuesday 21st October </a:t>
            </a:r>
            <a:r>
              <a:rPr lang="en-GB" sz="1500">
                <a:solidFill>
                  <a:srgbClr val="FF0000"/>
                </a:solidFill>
                <a:highlight>
                  <a:schemeClr val="lt1"/>
                </a:highlight>
                <a:latin typeface="Calibri"/>
                <a:ea typeface="Calibri"/>
                <a:cs typeface="Calibri"/>
                <a:sym typeface="Calibri"/>
              </a:rPr>
              <a:t>- Mufti Day</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22nd - Friday 24th October </a:t>
            </a:r>
            <a:r>
              <a:rPr lang="en-GB" sz="1500">
                <a:solidFill>
                  <a:srgbClr val="1C4587"/>
                </a:solidFill>
                <a:highlight>
                  <a:schemeClr val="lt1"/>
                </a:highlight>
                <a:latin typeface="Calibri"/>
                <a:ea typeface="Calibri"/>
                <a:cs typeface="Calibri"/>
                <a:sym typeface="Calibri"/>
              </a:rPr>
              <a:t>- Inset Days</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27th October - Friday 31st October</a:t>
            </a:r>
            <a:r>
              <a:rPr lang="en-GB" sz="1500">
                <a:solidFill>
                  <a:srgbClr val="1C4587"/>
                </a:solidFill>
                <a:highlight>
                  <a:schemeClr val="lt1"/>
                </a:highlight>
                <a:latin typeface="Calibri"/>
                <a:ea typeface="Calibri"/>
                <a:cs typeface="Calibri"/>
                <a:sym typeface="Calibri"/>
              </a:rPr>
              <a:t> - Half Term</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3rd November</a:t>
            </a:r>
            <a:r>
              <a:rPr lang="en-GB" sz="1500">
                <a:solidFill>
                  <a:srgbClr val="1C4587"/>
                </a:solidFill>
                <a:highlight>
                  <a:schemeClr val="lt1"/>
                </a:highlight>
                <a:latin typeface="Calibri"/>
                <a:ea typeface="Calibri"/>
                <a:cs typeface="Calibri"/>
                <a:sym typeface="Calibri"/>
              </a:rPr>
              <a:t> - Inset Day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5th &amp; Monday 10th November</a:t>
            </a:r>
            <a:r>
              <a:rPr lang="en-GB" sz="1500">
                <a:solidFill>
                  <a:srgbClr val="1C4587"/>
                </a:solidFill>
                <a:highlight>
                  <a:schemeClr val="lt1"/>
                </a:highlight>
                <a:latin typeface="Calibri"/>
                <a:ea typeface="Calibri"/>
                <a:cs typeface="Calibri"/>
                <a:sym typeface="Calibri"/>
              </a:rPr>
              <a:t> - Flu Vaccinations - </a:t>
            </a:r>
            <a:r>
              <a:rPr lang="en-GB" sz="1500" u="sng">
                <a:solidFill>
                  <a:srgbClr val="1C4587"/>
                </a:solidFill>
                <a:highlight>
                  <a:schemeClr val="lt1"/>
                </a:highlight>
                <a:latin typeface="Calibri"/>
                <a:ea typeface="Calibri"/>
                <a:cs typeface="Calibri"/>
                <a:sym typeface="Calibri"/>
                <a:hlinkClick r:id="rId6">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10th November </a:t>
            </a:r>
            <a:r>
              <a:rPr lang="en-GB" sz="1500">
                <a:solidFill>
                  <a:srgbClr val="1C4587"/>
                </a:solidFill>
                <a:highlight>
                  <a:schemeClr val="lt1"/>
                </a:highlight>
                <a:latin typeface="Calibri"/>
                <a:ea typeface="Calibri"/>
                <a:cs typeface="Calibri"/>
                <a:sym typeface="Calibri"/>
              </a:rPr>
              <a:t>- Y3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19th November </a:t>
            </a:r>
            <a:r>
              <a:rPr lang="en-GB" sz="1500">
                <a:solidFill>
                  <a:srgbClr val="1C4587"/>
                </a:solidFill>
                <a:highlight>
                  <a:schemeClr val="lt1"/>
                </a:highlight>
                <a:latin typeface="Calibri"/>
                <a:ea typeface="Calibri"/>
                <a:cs typeface="Calibri"/>
                <a:sym typeface="Calibri"/>
              </a:rPr>
              <a:t>- EYFS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1st December </a:t>
            </a:r>
            <a:r>
              <a:rPr lang="en-GB" sz="1500">
                <a:solidFill>
                  <a:srgbClr val="1C4587"/>
                </a:solidFill>
                <a:highlight>
                  <a:schemeClr val="lt1"/>
                </a:highlight>
                <a:latin typeface="Calibri"/>
                <a:ea typeface="Calibri"/>
                <a:cs typeface="Calibri"/>
                <a:sym typeface="Calibri"/>
              </a:rPr>
              <a:t>- Year 3 Open Evening - Further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5th December </a:t>
            </a:r>
            <a:r>
              <a:rPr lang="en-GB" sz="1500">
                <a:solidFill>
                  <a:srgbClr val="FF0000"/>
                </a:solidFill>
                <a:highlight>
                  <a:schemeClr val="lt1"/>
                </a:highlight>
                <a:latin typeface="Calibri"/>
                <a:ea typeface="Calibri"/>
                <a:cs typeface="Calibri"/>
                <a:sym typeface="Calibri"/>
              </a:rPr>
              <a:t>- Friends of Sandcross in school Christmas Event - details to follow</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FF0000"/>
                </a:solidFill>
                <a:highlight>
                  <a:schemeClr val="lt1"/>
                </a:highlight>
                <a:latin typeface="Calibri"/>
                <a:ea typeface="Calibri"/>
                <a:cs typeface="Calibri"/>
                <a:sym typeface="Calibri"/>
              </a:rPr>
              <a:t>Thursday 18th December </a:t>
            </a:r>
            <a:r>
              <a:rPr lang="en-GB" sz="1500">
                <a:solidFill>
                  <a:srgbClr val="FF0000"/>
                </a:solidFill>
                <a:highlight>
                  <a:schemeClr val="lt1"/>
                </a:highlight>
                <a:latin typeface="Calibri"/>
                <a:ea typeface="Calibri"/>
                <a:cs typeface="Calibri"/>
                <a:sym typeface="Calibri"/>
              </a:rPr>
              <a:t>- Mufti Day &amp; Christmas dinner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6th February </a:t>
            </a:r>
            <a:r>
              <a:rPr lang="en-GB" sz="1500">
                <a:solidFill>
                  <a:srgbClr val="FF0000"/>
                </a:solidFill>
                <a:highlight>
                  <a:schemeClr val="lt1"/>
                </a:highlight>
                <a:latin typeface="Calibri"/>
                <a:ea typeface="Calibri"/>
                <a:cs typeface="Calibri"/>
                <a:sym typeface="Calibri"/>
              </a:rPr>
              <a:t>- Mufti day - colours that make you happy to support Children's Mental Health Week</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FF0000"/>
                </a:solidFill>
                <a:highlight>
                  <a:schemeClr val="lt1"/>
                </a:highlight>
                <a:latin typeface="Calibri"/>
                <a:ea typeface="Calibri"/>
                <a:cs typeface="Calibri"/>
                <a:sym typeface="Calibri"/>
              </a:rPr>
              <a:t>Friday 27th February </a:t>
            </a:r>
            <a:r>
              <a:rPr lang="en-GB" sz="1500">
                <a:solidFill>
                  <a:srgbClr val="FF0000"/>
                </a:solidFill>
                <a:highlight>
                  <a:schemeClr val="lt1"/>
                </a:highlight>
                <a:latin typeface="Calibri"/>
                <a:ea typeface="Calibri"/>
                <a:cs typeface="Calibri"/>
                <a:sym typeface="Calibri"/>
              </a:rPr>
              <a:t>- Uniform donation collection on the main playground at drop off and pick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Wednesday 4th March</a:t>
            </a:r>
            <a:r>
              <a:rPr lang="en-GB" sz="1500">
                <a:solidFill>
                  <a:srgbClr val="FF0000"/>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27th March </a:t>
            </a:r>
            <a:r>
              <a:rPr lang="en-GB" sz="1500">
                <a:solidFill>
                  <a:srgbClr val="FF0000"/>
                </a:solidFill>
                <a:highlight>
                  <a:schemeClr val="lt1"/>
                </a:highlight>
                <a:latin typeface="Calibri"/>
                <a:ea typeface="Calibri"/>
                <a:cs typeface="Calibri"/>
                <a:sym typeface="Calibri"/>
              </a:rPr>
              <a:t>- Friends of Sandcross Easter Fun Day - details to follow</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8th May </a:t>
            </a:r>
            <a:r>
              <a:rPr lang="en-GB" sz="1500">
                <a:solidFill>
                  <a:srgbClr val="FF0000"/>
                </a:solidFill>
                <a:highlight>
                  <a:schemeClr val="lt1"/>
                </a:highlight>
                <a:latin typeface="Calibri"/>
                <a:ea typeface="Calibri"/>
                <a:cs typeface="Calibri"/>
                <a:sym typeface="Calibri"/>
              </a:rPr>
              <a:t>- Uniform donation collection on the main playground at drop off and pick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Wednesday 13th May</a:t>
            </a:r>
            <a:r>
              <a:rPr lang="en-GB" sz="1500">
                <a:solidFill>
                  <a:srgbClr val="FF0000"/>
                </a:solidFill>
                <a:highlight>
                  <a:schemeClr val="lt1"/>
                </a:highlight>
                <a:latin typeface="Calibri"/>
                <a:ea typeface="Calibri"/>
                <a:cs typeface="Calibri"/>
                <a:sym typeface="Calibri"/>
              </a:rPr>
              <a:t>- Uniform sale - 2:30pm-4:30pm via the Oasis gate (walk past the main gate towards South Park and it is a small gate further up)</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22nd May </a:t>
            </a:r>
            <a:r>
              <a:rPr lang="en-GB" sz="1500">
                <a:solidFill>
                  <a:srgbClr val="FF0000"/>
                </a:solidFill>
                <a:highlight>
                  <a:schemeClr val="lt1"/>
                </a:highlight>
                <a:latin typeface="Calibri"/>
                <a:ea typeface="Calibri"/>
                <a:cs typeface="Calibri"/>
                <a:sym typeface="Calibri"/>
              </a:rPr>
              <a:t>- Mufti day</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Friday 5th June </a:t>
            </a:r>
            <a:r>
              <a:rPr lang="en-GB" sz="1500">
                <a:solidFill>
                  <a:srgbClr val="FF0000"/>
                </a:solidFill>
                <a:highlight>
                  <a:schemeClr val="lt1"/>
                </a:highlight>
                <a:latin typeface="Calibri"/>
                <a:ea typeface="Calibri"/>
                <a:cs typeface="Calibri"/>
                <a:sym typeface="Calibri"/>
              </a:rPr>
              <a:t>- Friends of Sandcross Family Festival 4:30-9pm - details to follow</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6th July </a:t>
            </a:r>
            <a:r>
              <a:rPr lang="en-GB" sz="1500">
                <a:solidFill>
                  <a:srgbClr val="1C4587"/>
                </a:solidFill>
                <a:highlight>
                  <a:schemeClr val="lt1"/>
                </a:highlight>
                <a:latin typeface="Calibri"/>
                <a:ea typeface="Calibri"/>
                <a:cs typeface="Calibri"/>
                <a:sym typeface="Calibri"/>
              </a:rPr>
              <a:t>- Sports Day - </a:t>
            </a:r>
            <a:r>
              <a:rPr lang="en-GB" sz="1500">
                <a:solidFill>
                  <a:srgbClr val="1C4587"/>
                </a:solidFill>
                <a:latin typeface="Calibri"/>
                <a:ea typeface="Calibri"/>
                <a:cs typeface="Calibri"/>
                <a:sym typeface="Calibri"/>
              </a:rPr>
              <a:t>Nursery, Reception (am)  Year 1 and Year 2 (pm)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Friday 10th July </a:t>
            </a:r>
            <a:r>
              <a:rPr lang="en-GB" sz="1500">
                <a:solidFill>
                  <a:srgbClr val="1C4587"/>
                </a:solidFill>
                <a:latin typeface="Calibri"/>
                <a:ea typeface="Calibri"/>
                <a:cs typeface="Calibri"/>
                <a:sym typeface="Calibri"/>
              </a:rPr>
              <a:t>- Sports Day - Year 3, 4 (am)  5 and 6 (pm)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Tuesday 21st July </a:t>
            </a:r>
            <a:r>
              <a:rPr lang="en-GB" sz="1500">
                <a:solidFill>
                  <a:srgbClr val="FF0000"/>
                </a:solidFill>
                <a:latin typeface="Calibri"/>
                <a:ea typeface="Calibri"/>
                <a:cs typeface="Calibri"/>
                <a:sym typeface="Calibri"/>
              </a:rPr>
              <a:t>- Last day of term &amp; mufti day</a:t>
            </a:r>
            <a:endParaRPr sz="1500">
              <a:solidFill>
                <a:srgbClr val="FF0000"/>
              </a:solidFill>
              <a:latin typeface="Calibri"/>
              <a:ea typeface="Calibri"/>
              <a:cs typeface="Calibri"/>
              <a:sym typeface="Calibri"/>
            </a:endParaRPr>
          </a:p>
        </p:txBody>
      </p:sp>
      <p:pic>
        <p:nvPicPr>
          <p:cNvPr id="106" name="Google Shape;106;p17"/>
          <p:cNvPicPr preferRelativeResize="0"/>
          <p:nvPr/>
        </p:nvPicPr>
        <p:blipFill>
          <a:blip r:embed="rId7">
            <a:alphaModFix/>
          </a:blip>
          <a:stretch>
            <a:fillRect/>
          </a:stretch>
        </p:blipFill>
        <p:spPr>
          <a:xfrm>
            <a:off x="5624149" y="239250"/>
            <a:ext cx="1831975" cy="496200"/>
          </a:xfrm>
          <a:prstGeom prst="rect">
            <a:avLst/>
          </a:prstGeom>
          <a:solidFill>
            <a:schemeClr val="lt1"/>
          </a:solidFill>
          <a:ln>
            <a:noFill/>
          </a:ln>
        </p:spPr>
      </p:pic>
      <p:sp>
        <p:nvSpPr>
          <p:cNvPr id="107" name="Google Shape;107;p17"/>
          <p:cNvSpPr/>
          <p:nvPr/>
        </p:nvSpPr>
        <p:spPr>
          <a:xfrm>
            <a:off x="4094175" y="9926175"/>
            <a:ext cx="3361800" cy="574800"/>
          </a:xfrm>
          <a:prstGeom prst="roundRect">
            <a:avLst>
              <a:gd fmla="val 37200"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300">
                <a:solidFill>
                  <a:srgbClr val="FF0000"/>
                </a:solidFill>
              </a:rPr>
              <a:t>All dates in red are new additions</a:t>
            </a:r>
            <a:endParaRPr b="1" sz="1300">
              <a:solidFill>
                <a:srgbClr val="FF0000"/>
              </a:solidFill>
            </a:endParaRPr>
          </a:p>
          <a:p>
            <a:pPr indent="0" lvl="0" marL="0" rtl="0" algn="ctr">
              <a:spcBef>
                <a:spcPts val="0"/>
              </a:spcBef>
              <a:spcAft>
                <a:spcPts val="0"/>
              </a:spcAft>
              <a:buNone/>
            </a:pPr>
            <a:r>
              <a:rPr b="1" lang="en-GB" sz="1300">
                <a:solidFill>
                  <a:srgbClr val="1C4587"/>
                </a:solidFill>
              </a:rPr>
              <a:t>All dates in blue have already been sent ou</a:t>
            </a:r>
            <a:r>
              <a:rPr b="1" lang="en-GB" sz="1100">
                <a:solidFill>
                  <a:srgbClr val="1C4587"/>
                </a:solidFill>
              </a:rPr>
              <a:t>t</a:t>
            </a:r>
            <a:endParaRPr b="1" sz="1100">
              <a:solidFill>
                <a:srgbClr val="1C4587"/>
              </a:solidFill>
            </a:endParaRPr>
          </a:p>
        </p:txBody>
      </p:sp>
      <p:sp>
        <p:nvSpPr>
          <p:cNvPr id="108" name="Google Shape;108;p17"/>
          <p:cNvSpPr/>
          <p:nvPr/>
        </p:nvSpPr>
        <p:spPr>
          <a:xfrm>
            <a:off x="231875" y="9926150"/>
            <a:ext cx="2776500" cy="574800"/>
          </a:xfrm>
          <a:prstGeom prst="roundRect">
            <a:avLst>
              <a:gd fmla="val 16667" name="adj"/>
            </a:avLst>
          </a:prstGeom>
          <a:solidFill>
            <a:srgbClr val="F1C23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rgbClr val="1C4587"/>
                </a:solidFill>
                <a:latin typeface="Calibri"/>
                <a:ea typeface="Calibri"/>
                <a:cs typeface="Calibri"/>
                <a:sym typeface="Calibri"/>
              </a:rPr>
              <a:t>Click </a:t>
            </a:r>
            <a:r>
              <a:rPr b="1" lang="en-GB" u="sng">
                <a:solidFill>
                  <a:srgbClr val="1C4587"/>
                </a:solidFill>
                <a:latin typeface="Calibri"/>
                <a:ea typeface="Calibri"/>
                <a:cs typeface="Calibri"/>
                <a:sym typeface="Calibri"/>
                <a:hlinkClick r:id="rId8">
                  <a:extLst>
                    <a:ext uri="{A12FA001-AC4F-418D-AE19-62706E023703}">
                      <ahyp:hlinkClr val="tx"/>
                    </a:ext>
                  </a:extLst>
                </a:hlinkClick>
              </a:rPr>
              <a:t>HERE</a:t>
            </a:r>
            <a:r>
              <a:rPr b="1" lang="en-GB">
                <a:solidFill>
                  <a:srgbClr val="1C4587"/>
                </a:solidFill>
                <a:latin typeface="Calibri"/>
                <a:ea typeface="Calibri"/>
                <a:cs typeface="Calibri"/>
                <a:sym typeface="Calibri"/>
              </a:rPr>
              <a:t> </a:t>
            </a:r>
            <a:r>
              <a:rPr lang="en-GB">
                <a:solidFill>
                  <a:srgbClr val="1C4587"/>
                </a:solidFill>
                <a:latin typeface="Calibri"/>
                <a:ea typeface="Calibri"/>
                <a:cs typeface="Calibri"/>
                <a:sym typeface="Calibri"/>
              </a:rPr>
              <a:t>to see the term dates for </a:t>
            </a:r>
            <a:r>
              <a:rPr b="1" lang="en-GB" u="sng">
                <a:solidFill>
                  <a:srgbClr val="1C4587"/>
                </a:solidFill>
                <a:latin typeface="Calibri"/>
                <a:ea typeface="Calibri"/>
                <a:cs typeface="Calibri"/>
                <a:sym typeface="Calibri"/>
              </a:rPr>
              <a:t>2025-2026</a:t>
            </a:r>
            <a:endParaRPr sz="17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12" name="Shape 112"/>
        <p:cNvGrpSpPr/>
        <p:nvPr/>
      </p:nvGrpSpPr>
      <p:grpSpPr>
        <a:xfrm>
          <a:off x="0" y="0"/>
          <a:ext cx="0" cy="0"/>
          <a:chOff x="0" y="0"/>
          <a:chExt cx="0" cy="0"/>
        </a:xfrm>
      </p:grpSpPr>
      <p:sp>
        <p:nvSpPr>
          <p:cNvPr id="113" name="Google Shape;113;p18"/>
          <p:cNvSpPr/>
          <p:nvPr/>
        </p:nvSpPr>
        <p:spPr>
          <a:xfrm>
            <a:off x="157950" y="2392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14" name="Google Shape;114;p18"/>
          <p:cNvSpPr txBox="1"/>
          <p:nvPr/>
        </p:nvSpPr>
        <p:spPr>
          <a:xfrm>
            <a:off x="288150" y="2975025"/>
            <a:ext cx="7127700" cy="7544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highlight>
                  <a:srgbClr val="FFFFFF"/>
                </a:highlight>
                <a:latin typeface="Calibri"/>
                <a:ea typeface="Calibri"/>
                <a:cs typeface="Calibri"/>
                <a:sym typeface="Calibri"/>
              </a:rPr>
              <a:t>In Nursery this week…..</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The children have settled so well into Ladybirds life it's quite unbelievable that it's only our second full week. They are doing so well with following classroom routines and now have their own carpet spaces for carpet time sessions which they are mostly finding independently.</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This week we have been talking about our school value of 'Responsibility' with the help of our class value pet 'Ruby' the Rabbit. With Ruby's help the children are beginning to understand that they have their own responsibilities in the classroom such as hanging up their coat when they come in from outside and putting their wellies back on the wellie rack. All around the classroom we have been hearing adult voices reminding those who have dropped their coats on the floor of their responsibility along with some of the children reminding others of this too!</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We have been using 'group time' to get to know the children a little better and to complete some simple number assessments and communication activities.</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We have also introduced our Number of the week :1, and our colour of the week: red. Ask your child about them both and hopefully this will lead to interesting discussions at home.</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Our nursery rhyme of the week has been 'Humpty Dumpty' and the children have enjoyed singing along as well as using collage materials to create their own Humpty.</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By now some of you will have received a Tapestry observation for your child, we aim to complete at least one for every child by the end of next week.</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Next week we will begin to introduce our 'Story of the week' which we will read daily to support understanding, encourage the children to join in with repeated phrases in the text and make predictions of what might happen next.</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I hope you all feel that your child has settled well into Ladybird life,however if you have any concerns that you would like to discuss please do speak to me at drop off or pick up time.</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Gentle reminder: Please do not send your child into nursery with an unhealthy snack, cakes  and biscuits are classed as this and should be kept for after school or as a treat in their lunchbox. Thank you so much for helping to support healthy eating in Ladybirds.</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Have a wonderful weekend,</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Kind regards,</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Mrs Darar and the Nursery team.</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chemeClr val="dk1"/>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sz="1800">
              <a:solidFill>
                <a:srgbClr val="1C4587"/>
              </a:solidFill>
              <a:latin typeface="Calibri"/>
              <a:ea typeface="Calibri"/>
              <a:cs typeface="Calibri"/>
              <a:sym typeface="Calibri"/>
            </a:endParaRPr>
          </a:p>
        </p:txBody>
      </p:sp>
      <p:pic>
        <p:nvPicPr>
          <p:cNvPr id="115" name="Google Shape;115;p18"/>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16" name="Google Shape;116;p18"/>
          <p:cNvSpPr txBox="1"/>
          <p:nvPr/>
        </p:nvSpPr>
        <p:spPr>
          <a:xfrm>
            <a:off x="294550" y="368175"/>
            <a:ext cx="2724600" cy="54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Nursery</a:t>
            </a:r>
            <a:endParaRPr sz="2500">
              <a:solidFill>
                <a:srgbClr val="1C4587"/>
              </a:solidFill>
              <a:latin typeface="Calibri"/>
              <a:ea typeface="Calibri"/>
              <a:cs typeface="Calibri"/>
              <a:sym typeface="Calibri"/>
            </a:endParaRPr>
          </a:p>
        </p:txBody>
      </p:sp>
      <p:sp>
        <p:nvSpPr>
          <p:cNvPr id="117" name="Google Shape;117;p18"/>
          <p:cNvSpPr/>
          <p:nvPr/>
        </p:nvSpPr>
        <p:spPr>
          <a:xfrm>
            <a:off x="244050" y="1026175"/>
            <a:ext cx="7127700" cy="1757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latin typeface="Calibri"/>
              <a:ea typeface="Calibri"/>
              <a:cs typeface="Calibri"/>
              <a:sym typeface="Calibri"/>
            </a:endParaRPr>
          </a:p>
          <a:p>
            <a:pPr indent="-323850" lvl="0" marL="457200" rtl="0" algn="l">
              <a:lnSpc>
                <a:spcPct val="115000"/>
              </a:lnSpc>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a:t>
            </a:r>
            <a:r>
              <a:rPr lang="en-GB">
                <a:solidFill>
                  <a:srgbClr val="1C4587"/>
                </a:solidFill>
                <a:highlight>
                  <a:schemeClr val="lt1"/>
                </a:highlight>
                <a:latin typeface="Calibri"/>
                <a:ea typeface="Calibri"/>
                <a:cs typeface="Calibri"/>
                <a:sym typeface="Calibri"/>
              </a:rPr>
              <a:t> Early Years Teddy Bears Picnic - </a:t>
            </a:r>
            <a:r>
              <a:rPr lang="en-GB" u="sng">
                <a:solidFill>
                  <a:schemeClr val="hlink"/>
                </a:solidFill>
                <a:highlight>
                  <a:schemeClr val="lt1"/>
                </a:highlight>
                <a:latin typeface="Calibri"/>
                <a:ea typeface="Calibri"/>
                <a:cs typeface="Calibri"/>
                <a:sym typeface="Calibri"/>
                <a:hlinkClick r:id="rId5"/>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Tuesday 9th December </a:t>
            </a:r>
            <a:r>
              <a:rPr lang="en-GB">
                <a:solidFill>
                  <a:srgbClr val="1C4587"/>
                </a:solidFill>
                <a:highlight>
                  <a:schemeClr val="lt1"/>
                </a:highlight>
                <a:latin typeface="Calibri"/>
                <a:ea typeface="Calibri"/>
                <a:cs typeface="Calibri"/>
                <a:sym typeface="Calibri"/>
              </a:rPr>
              <a:t>- Nursery Christmas Performance - Time to follow</a:t>
            </a:r>
            <a:endParaRPr>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600" u="sng">
                <a:solidFill>
                  <a:schemeClr val="accent5"/>
                </a:solidFill>
                <a:latin typeface="Calibri"/>
                <a:ea typeface="Calibri"/>
                <a:cs typeface="Calibri"/>
                <a:sym typeface="Calibri"/>
                <a:hlinkClick r:id="rId6">
                  <a:extLst>
                    <a:ext uri="{A12FA001-AC4F-418D-AE19-62706E023703}">
                      <ahyp:hlinkClr val="tx"/>
                    </a:ext>
                  </a:extLst>
                </a:hlinkClick>
              </a:rPr>
              <a:t> Half Termly Newsletter</a:t>
            </a:r>
            <a:endParaRPr sz="1200">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21" name="Shape 121"/>
        <p:cNvGrpSpPr/>
        <p:nvPr/>
      </p:nvGrpSpPr>
      <p:grpSpPr>
        <a:xfrm>
          <a:off x="0" y="0"/>
          <a:ext cx="0" cy="0"/>
          <a:chOff x="0" y="0"/>
          <a:chExt cx="0" cy="0"/>
        </a:xfrm>
      </p:grpSpPr>
      <p:sp>
        <p:nvSpPr>
          <p:cNvPr id="122" name="Google Shape;122;p19"/>
          <p:cNvSpPr/>
          <p:nvPr/>
        </p:nvSpPr>
        <p:spPr>
          <a:xfrm>
            <a:off x="157950" y="163050"/>
            <a:ext cx="7388100" cy="103818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23" name="Google Shape;123;p19"/>
          <p:cNvSpPr txBox="1"/>
          <p:nvPr/>
        </p:nvSpPr>
        <p:spPr>
          <a:xfrm>
            <a:off x="294675" y="239250"/>
            <a:ext cx="2905500" cy="50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Reception</a:t>
            </a:r>
            <a:endParaRPr sz="2200">
              <a:solidFill>
                <a:schemeClr val="dk2"/>
              </a:solidFill>
            </a:endParaRPr>
          </a:p>
        </p:txBody>
      </p:sp>
      <p:sp>
        <p:nvSpPr>
          <p:cNvPr id="124" name="Google Shape;124;p19"/>
          <p:cNvSpPr txBox="1"/>
          <p:nvPr/>
        </p:nvSpPr>
        <p:spPr>
          <a:xfrm>
            <a:off x="217050" y="4609625"/>
            <a:ext cx="7155600" cy="5804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1C4587"/>
                </a:solidFill>
                <a:latin typeface="Calibri"/>
                <a:ea typeface="Calibri"/>
                <a:cs typeface="Calibri"/>
                <a:sym typeface="Calibri"/>
              </a:rPr>
              <a:t>In Reception this week…</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highlight>
                  <a:srgbClr val="FFFFFF"/>
                </a:highlight>
              </a:rPr>
              <a:t>The children have had a fantastic week at school. They continue to blow us away with how well they are settling into life at Sandcross. They are showing great maturity and resilience when learning new routines and continue to make us proud. This week we have been learning about our families. We have talked about how all families come in different shapes and sizes but all have ‘love’ in common.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highlight>
                  <a:srgbClr val="FFFFFF"/>
                </a:highlight>
              </a:rPr>
              <a:t>The children were asked to draw a picture of their own family and explain why they are special to them. This was a great way to find similarities and differences between ourselves and our new friends. To help </a:t>
            </a:r>
            <a:r>
              <a:rPr lang="en-GB" sz="1100">
                <a:solidFill>
                  <a:srgbClr val="1C4587"/>
                </a:solidFill>
                <a:highlight>
                  <a:srgbClr val="FFFFFF"/>
                </a:highlight>
              </a:rPr>
              <a:t>support</a:t>
            </a:r>
            <a:r>
              <a:rPr lang="en-GB" sz="1100">
                <a:solidFill>
                  <a:srgbClr val="1C4587"/>
                </a:solidFill>
                <a:highlight>
                  <a:srgbClr val="FFFFFF"/>
                </a:highlight>
              </a:rPr>
              <a:t> our learning, we are asking all parents to please provide a </a:t>
            </a:r>
            <a:r>
              <a:rPr lang="en-GB" sz="1100">
                <a:solidFill>
                  <a:srgbClr val="1C4587"/>
                </a:solidFill>
                <a:highlight>
                  <a:srgbClr val="FFFFFF"/>
                </a:highlight>
              </a:rPr>
              <a:t>photograph</a:t>
            </a:r>
            <a:r>
              <a:rPr lang="en-GB" sz="1100">
                <a:solidFill>
                  <a:srgbClr val="1C4587"/>
                </a:solidFill>
                <a:highlight>
                  <a:srgbClr val="FFFFFF"/>
                </a:highlight>
              </a:rPr>
              <a:t> of your family for us to make a classroom </a:t>
            </a:r>
            <a:r>
              <a:rPr lang="en-GB" sz="1100">
                <a:solidFill>
                  <a:srgbClr val="1C4587"/>
                </a:solidFill>
                <a:highlight>
                  <a:srgbClr val="FFFFFF"/>
                </a:highlight>
              </a:rPr>
              <a:t>display</a:t>
            </a:r>
            <a:r>
              <a:rPr lang="en-GB" sz="1100">
                <a:solidFill>
                  <a:srgbClr val="1C4587"/>
                </a:solidFill>
                <a:highlight>
                  <a:srgbClr val="FFFFFF"/>
                </a:highlight>
              </a:rPr>
              <a:t>. This helps children to spark conversations and find common ground with their new friends. If you are unable to print at home please email a copy to the school office and we will print it for you at school!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highlight>
                  <a:srgbClr val="FFFFFF"/>
                </a:highlight>
              </a:rPr>
              <a:t>On Wednesday the children also had their first visit to the Library. </a:t>
            </a:r>
            <a:r>
              <a:rPr lang="en-GB" sz="1200">
                <a:solidFill>
                  <a:srgbClr val="1C4587"/>
                </a:solidFill>
                <a:highlight>
                  <a:srgbClr val="FFFFFF"/>
                </a:highlight>
                <a:latin typeface="Calibri"/>
                <a:ea typeface="Calibri"/>
                <a:cs typeface="Calibri"/>
                <a:sym typeface="Calibri"/>
              </a:rPr>
              <a:t>This week we read a story and introduced the children to the way the library operates.  The children will be regularly visiting the library during their time in Reception, typically on a Wednesday afternoon. As of next week, 24th September, the children will begin to take out some of our wonderful books to read with you at home. Please take a look at these books and enjoy them with your children.. We do ask that the children return these weekly, so please ensure that they are in the children's book bags when they come to school each Wednesday. I'm afraid if the book is not returned children will not be able to take further books out until it comes back to school.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As the weather is getting colder and we are having lots more rain, can we please ask you to help your child to practise putting on their coats independently. This includes turning sleeves the right </a:t>
            </a:r>
            <a:r>
              <a:rPr lang="en-GB" sz="1200">
                <a:solidFill>
                  <a:srgbClr val="1C4587"/>
                </a:solidFill>
                <a:highlight>
                  <a:srgbClr val="FFFFFF"/>
                </a:highlight>
                <a:latin typeface="Calibri"/>
                <a:ea typeface="Calibri"/>
                <a:cs typeface="Calibri"/>
                <a:sym typeface="Calibri"/>
              </a:rPr>
              <a:t>way</a:t>
            </a:r>
            <a:r>
              <a:rPr lang="en-GB" sz="1200">
                <a:solidFill>
                  <a:srgbClr val="1C4587"/>
                </a:solidFill>
                <a:highlight>
                  <a:srgbClr val="FFFFFF"/>
                </a:highlight>
                <a:latin typeface="Calibri"/>
                <a:ea typeface="Calibri"/>
                <a:cs typeface="Calibri"/>
                <a:sym typeface="Calibri"/>
              </a:rPr>
              <a:t> if they are inside out, putting their arms in </a:t>
            </a:r>
            <a:r>
              <a:rPr lang="en-GB" sz="1200">
                <a:solidFill>
                  <a:srgbClr val="1C4587"/>
                </a:solidFill>
                <a:highlight>
                  <a:srgbClr val="FFFFFF"/>
                </a:highlight>
                <a:latin typeface="Calibri"/>
                <a:ea typeface="Calibri"/>
                <a:cs typeface="Calibri"/>
                <a:sym typeface="Calibri"/>
              </a:rPr>
              <a:t>both holes on their own and doing up the zip.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200">
                <a:solidFill>
                  <a:srgbClr val="1C4587"/>
                </a:solidFill>
                <a:highlight>
                  <a:srgbClr val="FFFFFF"/>
                </a:highlight>
                <a:latin typeface="Calibri"/>
                <a:ea typeface="Calibri"/>
                <a:cs typeface="Calibri"/>
                <a:sym typeface="Calibri"/>
              </a:rPr>
              <a:t>Lastly, a huge </a:t>
            </a:r>
            <a:r>
              <a:rPr lang="en-GB" sz="1200">
                <a:solidFill>
                  <a:srgbClr val="1C4587"/>
                </a:solidFill>
                <a:highlight>
                  <a:srgbClr val="FFFFFF"/>
                </a:highlight>
                <a:latin typeface="Calibri"/>
                <a:ea typeface="Calibri"/>
                <a:cs typeface="Calibri"/>
                <a:sym typeface="Calibri"/>
              </a:rPr>
              <a:t>thank</a:t>
            </a:r>
            <a:r>
              <a:rPr lang="en-GB" sz="1200">
                <a:solidFill>
                  <a:srgbClr val="1C4587"/>
                </a:solidFill>
                <a:highlight>
                  <a:srgbClr val="FFFFFF"/>
                </a:highlight>
                <a:latin typeface="Calibri"/>
                <a:ea typeface="Calibri"/>
                <a:cs typeface="Calibri"/>
                <a:sym typeface="Calibri"/>
              </a:rPr>
              <a:t> you to those parents who have swapped out the </a:t>
            </a:r>
            <a:r>
              <a:rPr lang="en-GB" sz="1200">
                <a:solidFill>
                  <a:srgbClr val="1C4587"/>
                </a:solidFill>
                <a:highlight>
                  <a:srgbClr val="FFFFFF"/>
                </a:highlight>
                <a:latin typeface="Calibri"/>
                <a:ea typeface="Calibri"/>
                <a:cs typeface="Calibri"/>
                <a:sym typeface="Calibri"/>
              </a:rPr>
              <a:t>rucksacks for a bookbag. It really does help your child to be independent when putting their coats on their pegs. We are still asking if anymore parents would also kindly swap to a bookbag if possible. With 60 children sharing one space we are having lots of children unable to find their coats, put them on their pegs or even take them off their pegs! As the children begin to bring home library books and homework folders, a book bag will mean they can comfortably fit everything inside and fit perfectly into their trays.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06999"/>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06999"/>
              </a:lnSpc>
              <a:spcBef>
                <a:spcPts val="800"/>
              </a:spcBef>
              <a:spcAft>
                <a:spcPts val="0"/>
              </a:spcAft>
              <a:buClr>
                <a:schemeClr val="dk1"/>
              </a:buClr>
              <a:buSzPts val="1100"/>
              <a:buFont typeface="Arial"/>
              <a:buNone/>
            </a:pPr>
            <a:r>
              <a:t/>
            </a:r>
            <a:endParaRPr b="1" sz="1300">
              <a:solidFill>
                <a:srgbClr val="1C4587"/>
              </a:solidFill>
              <a:highlight>
                <a:srgbClr val="FFFFFF"/>
              </a:highlight>
              <a:latin typeface="Calibri"/>
              <a:ea typeface="Calibri"/>
              <a:cs typeface="Calibri"/>
              <a:sym typeface="Calibri"/>
            </a:endParaRPr>
          </a:p>
          <a:p>
            <a:pPr indent="0" lvl="0" marL="0" rtl="0" algn="l">
              <a:lnSpc>
                <a:spcPct val="115000"/>
              </a:lnSpc>
              <a:spcBef>
                <a:spcPts val="80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u="sng">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None/>
            </a:pPr>
            <a:r>
              <a:t/>
            </a:r>
            <a:endParaRPr sz="1800">
              <a:solidFill>
                <a:schemeClr val="dk2"/>
              </a:solidFill>
            </a:endParaRPr>
          </a:p>
        </p:txBody>
      </p:sp>
      <p:pic>
        <p:nvPicPr>
          <p:cNvPr id="125" name="Google Shape;125;p19"/>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26" name="Google Shape;126;p19"/>
          <p:cNvSpPr/>
          <p:nvPr/>
        </p:nvSpPr>
        <p:spPr>
          <a:xfrm>
            <a:off x="217050" y="996725"/>
            <a:ext cx="7212600" cy="34287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Trips/Events 25/26 Summary </a:t>
            </a:r>
            <a:r>
              <a:rPr lang="en-GB">
                <a:solidFill>
                  <a:srgbClr val="1C4587"/>
                </a:solidFill>
                <a:highlight>
                  <a:srgbClr val="FFFFFF"/>
                </a:highlight>
                <a:latin typeface="Calibri"/>
                <a:ea typeface="Calibri"/>
                <a:cs typeface="Calibri"/>
                <a:sym typeface="Calibri"/>
              </a:rPr>
              <a:t>-</a:t>
            </a:r>
            <a:r>
              <a:rPr lang="en-GB">
                <a:solidFill>
                  <a:schemeClr val="accent5"/>
                </a:solidFill>
                <a:highlight>
                  <a:srgbClr val="FFFFFF"/>
                </a:highlight>
                <a:latin typeface="Calibri"/>
                <a:ea typeface="Calibri"/>
                <a:cs typeface="Calibri"/>
                <a:sym typeface="Calibri"/>
              </a:rPr>
              <a:t> </a:t>
            </a:r>
            <a:r>
              <a:rPr lang="en-GB" u="sng">
                <a:solidFill>
                  <a:schemeClr val="accent5"/>
                </a:solidFill>
                <a:highlight>
                  <a:srgbClr val="FFFFFF"/>
                </a:highlight>
                <a:latin typeface="Calibri"/>
                <a:ea typeface="Calibri"/>
                <a:cs typeface="Calibri"/>
                <a:sym typeface="Calibri"/>
                <a:hlinkClick r:id="rId4">
                  <a:extLst>
                    <a:ext uri="{A12FA001-AC4F-418D-AE19-62706E023703}">
                      <ahyp:hlinkClr val="tx"/>
                    </a:ext>
                  </a:extLst>
                </a:hlinkClick>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Tuesday 30th September - Reception Road Safety Day - </a:t>
            </a:r>
            <a:r>
              <a:rPr lang="en-GB" u="sng">
                <a:solidFill>
                  <a:schemeClr val="accent5"/>
                </a:solidFill>
                <a:highlight>
                  <a:srgbClr val="FFFFFF"/>
                </a:highlight>
                <a:latin typeface="Calibri"/>
                <a:ea typeface="Calibri"/>
                <a:cs typeface="Calibri"/>
                <a:sym typeface="Calibri"/>
                <a:hlinkClick r:id="rId5">
                  <a:extLst>
                    <a:ext uri="{A12FA001-AC4F-418D-AE19-62706E023703}">
                      <ahyp:hlinkClr val="tx"/>
                    </a:ext>
                  </a:extLst>
                </a:hlinkClick>
              </a:rPr>
              <a:t>Letter</a:t>
            </a:r>
            <a:endParaRPr>
              <a:solidFill>
                <a:schemeClr val="accent5"/>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FF0000"/>
              </a:buClr>
              <a:buSzPts val="1400"/>
              <a:buFont typeface="Calibri"/>
              <a:buChar char="●"/>
            </a:pPr>
            <a:r>
              <a:rPr b="1" lang="en-GB">
                <a:solidFill>
                  <a:srgbClr val="FF0000"/>
                </a:solidFill>
                <a:highlight>
                  <a:srgbClr val="FFFFFF"/>
                </a:highlight>
                <a:latin typeface="Calibri"/>
                <a:ea typeface="Calibri"/>
                <a:cs typeface="Calibri"/>
                <a:sym typeface="Calibri"/>
              </a:rPr>
              <a:t>Tuesday 7th October </a:t>
            </a:r>
            <a:r>
              <a:rPr lang="en-GB">
                <a:solidFill>
                  <a:srgbClr val="FF0000"/>
                </a:solidFill>
                <a:highlight>
                  <a:srgbClr val="FFFFFF"/>
                </a:highlight>
                <a:latin typeface="Calibri"/>
                <a:ea typeface="Calibri"/>
                <a:cs typeface="Calibri"/>
                <a:sym typeface="Calibri"/>
              </a:rPr>
              <a:t>- Reception disco 4:30pm - 5:30pm - Parents to stay please - Tickets can be purchased </a:t>
            </a:r>
            <a:r>
              <a:rPr lang="en-GB" u="sng">
                <a:solidFill>
                  <a:schemeClr val="hlink"/>
                </a:solidFill>
                <a:highlight>
                  <a:schemeClr val="lt1"/>
                </a:highlight>
                <a:latin typeface="Calibri"/>
                <a:ea typeface="Calibri"/>
                <a:cs typeface="Calibri"/>
                <a:sym typeface="Calibri"/>
                <a:hlinkClick r:id="rId6"/>
              </a:rPr>
              <a:t>HERE</a:t>
            </a:r>
            <a:endParaRPr>
              <a:solidFill>
                <a:srgbClr val="FF0000"/>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Thursday 9th October-</a:t>
            </a:r>
            <a:r>
              <a:rPr lang="en-GB">
                <a:solidFill>
                  <a:srgbClr val="1C4587"/>
                </a:solidFill>
                <a:highlight>
                  <a:srgbClr val="FFFFFF"/>
                </a:highlight>
                <a:latin typeface="Calibri"/>
                <a:ea typeface="Calibri"/>
                <a:cs typeface="Calibri"/>
                <a:sym typeface="Calibri"/>
              </a:rPr>
              <a:t> Early Years Teddy Bears Picnic - </a:t>
            </a:r>
            <a:r>
              <a:rPr lang="en-GB">
                <a:solidFill>
                  <a:srgbClr val="1C4587"/>
                </a:solidFill>
                <a:highlight>
                  <a:schemeClr val="lt1"/>
                </a:highlight>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7">
                  <a:extLst>
                    <a:ext uri="{A12FA001-AC4F-418D-AE19-62706E023703}">
                      <ahyp:hlinkClr val="tx"/>
                    </a:ext>
                  </a:extLst>
                </a:hlinkClick>
              </a:rPr>
              <a:t>Letter</a:t>
            </a:r>
            <a:endParaRPr>
              <a:solidFill>
                <a:srgbClr val="1C4587"/>
              </a:solidFill>
              <a:highlight>
                <a:srgbClr val="FFFF00"/>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15th July </a:t>
            </a:r>
            <a:r>
              <a:rPr lang="en-GB">
                <a:solidFill>
                  <a:srgbClr val="FF0000"/>
                </a:solidFill>
                <a:latin typeface="Calibri"/>
                <a:ea typeface="Calibri"/>
                <a:cs typeface="Calibri"/>
                <a:sym typeface="Calibri"/>
              </a:rPr>
              <a:t>- 10am Reception Class assembly -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700" u="sng">
                <a:solidFill>
                  <a:schemeClr val="accent5"/>
                </a:solidFill>
                <a:latin typeface="Calibri"/>
                <a:ea typeface="Calibri"/>
                <a:cs typeface="Calibri"/>
                <a:sym typeface="Calibri"/>
                <a:hlinkClick r:id="rId9">
                  <a:extLst>
                    <a:ext uri="{A12FA001-AC4F-418D-AE19-62706E023703}">
                      <ahyp:hlinkClr val="tx"/>
                    </a:ext>
                  </a:extLst>
                </a:hlinkClick>
              </a:rPr>
              <a:t> Half Termly Newsletter</a:t>
            </a:r>
            <a:endParaRPr sz="1300">
              <a:solidFill>
                <a:srgbClr val="1C4587"/>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30" name="Shape 130"/>
        <p:cNvGrpSpPr/>
        <p:nvPr/>
      </p:nvGrpSpPr>
      <p:grpSpPr>
        <a:xfrm>
          <a:off x="0" y="0"/>
          <a:ext cx="0" cy="0"/>
          <a:chOff x="0" y="0"/>
          <a:chExt cx="0" cy="0"/>
        </a:xfrm>
      </p:grpSpPr>
      <p:sp>
        <p:nvSpPr>
          <p:cNvPr id="131" name="Google Shape;131;p20"/>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32" name="Google Shape;132;p20"/>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One</a:t>
            </a:r>
            <a:endParaRPr sz="2200">
              <a:solidFill>
                <a:schemeClr val="dk2"/>
              </a:solidFill>
            </a:endParaRPr>
          </a:p>
        </p:txBody>
      </p:sp>
      <p:sp>
        <p:nvSpPr>
          <p:cNvPr id="133" name="Google Shape;133;p20"/>
          <p:cNvSpPr txBox="1"/>
          <p:nvPr/>
        </p:nvSpPr>
        <p:spPr>
          <a:xfrm>
            <a:off x="283725" y="5066175"/>
            <a:ext cx="7039500" cy="54798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2100">
                <a:solidFill>
                  <a:srgbClr val="1C4587"/>
                </a:solidFill>
                <a:latin typeface="Calibri"/>
                <a:ea typeface="Calibri"/>
                <a:cs typeface="Calibri"/>
                <a:sym typeface="Calibri"/>
              </a:rPr>
              <a:t>I</a:t>
            </a:r>
            <a:r>
              <a:rPr b="1" lang="en-GB" sz="2100">
                <a:solidFill>
                  <a:srgbClr val="1C4587"/>
                </a:solidFill>
                <a:latin typeface="Calibri"/>
                <a:ea typeface="Calibri"/>
                <a:cs typeface="Calibri"/>
                <a:sym typeface="Calibri"/>
              </a:rPr>
              <a:t>n Year 1 this week……</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200">
                <a:solidFill>
                  <a:srgbClr val="1C4587"/>
                </a:solidFill>
                <a:latin typeface="Calibri"/>
                <a:ea typeface="Calibri"/>
                <a:cs typeface="Calibri"/>
                <a:sym typeface="Calibri"/>
              </a:rPr>
              <a:t>We have been amazing learners and have made our adults at school very proud!</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200" u="sng">
                <a:solidFill>
                  <a:srgbClr val="1C4587"/>
                </a:solidFill>
                <a:latin typeface="Calibri"/>
                <a:ea typeface="Calibri"/>
                <a:cs typeface="Calibri"/>
                <a:sym typeface="Calibri"/>
              </a:rPr>
              <a:t>Maths:</a:t>
            </a:r>
            <a:r>
              <a:rPr lang="en-GB" sz="1200">
                <a:solidFill>
                  <a:srgbClr val="1C4587"/>
                </a:solidFill>
                <a:latin typeface="Calibri"/>
                <a:ea typeface="Calibri"/>
                <a:cs typeface="Calibri"/>
                <a:sym typeface="Calibri"/>
              </a:rPr>
              <a:t> In maths this week we have been practising saying the number that is one more or one less than a given number. We have also been practising writing and reading numbers as words.</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200" u="sng">
                <a:solidFill>
                  <a:srgbClr val="1C4587"/>
                </a:solidFill>
                <a:latin typeface="Calibri"/>
                <a:ea typeface="Calibri"/>
                <a:cs typeface="Calibri"/>
                <a:sym typeface="Calibri"/>
              </a:rPr>
              <a:t>English:</a:t>
            </a:r>
            <a:r>
              <a:rPr lang="en-GB" sz="1200">
                <a:solidFill>
                  <a:srgbClr val="1C4587"/>
                </a:solidFill>
                <a:latin typeface="Calibri"/>
                <a:ea typeface="Calibri"/>
                <a:cs typeface="Calibri"/>
                <a:sym typeface="Calibri"/>
              </a:rPr>
              <a:t> In English we practised writing sentences to describe our hobbies and favourite foods. Our finger spaces are really impressive and we are beginning to notice when we need to put a full stop.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200" u="sng">
                <a:solidFill>
                  <a:srgbClr val="1C4587"/>
                </a:solidFill>
                <a:latin typeface="Calibri"/>
                <a:ea typeface="Calibri"/>
                <a:cs typeface="Calibri"/>
                <a:sym typeface="Calibri"/>
              </a:rPr>
              <a:t>Science:</a:t>
            </a:r>
            <a:r>
              <a:rPr b="1" lang="en-GB" sz="1200">
                <a:solidFill>
                  <a:srgbClr val="1C4587"/>
                </a:solidFill>
                <a:latin typeface="Calibri"/>
                <a:ea typeface="Calibri"/>
                <a:cs typeface="Calibri"/>
                <a:sym typeface="Calibri"/>
              </a:rPr>
              <a:t>  </a:t>
            </a:r>
            <a:r>
              <a:rPr lang="en-GB" sz="1200">
                <a:solidFill>
                  <a:srgbClr val="1C4587"/>
                </a:solidFill>
                <a:latin typeface="Calibri"/>
                <a:ea typeface="Calibri"/>
                <a:cs typeface="Calibri"/>
                <a:sym typeface="Calibri"/>
              </a:rPr>
              <a:t>In science we looked at amphibians and reptiles and we investigated the life cycle of a frog.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200" u="sng">
                <a:solidFill>
                  <a:srgbClr val="1C4587"/>
                </a:solidFill>
                <a:latin typeface="Calibri"/>
                <a:ea typeface="Calibri"/>
                <a:cs typeface="Calibri"/>
                <a:sym typeface="Calibri"/>
              </a:rPr>
              <a:t>At home: </a:t>
            </a:r>
            <a:r>
              <a:rPr lang="en-GB" sz="1200">
                <a:solidFill>
                  <a:srgbClr val="1C4587"/>
                </a:solidFill>
                <a:latin typeface="Calibri"/>
                <a:ea typeface="Calibri"/>
                <a:cs typeface="Calibri"/>
                <a:sym typeface="Calibri"/>
              </a:rPr>
              <a:t> Please continue to read at home as much as possible. We will be sending home learning in the book bags. Please can this be returned on Wednesday next week so that we can have a look at the children’s work.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200" u="sng">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200" u="sng">
                <a:solidFill>
                  <a:srgbClr val="1C4587"/>
                </a:solidFill>
                <a:latin typeface="Calibri"/>
                <a:ea typeface="Calibri"/>
                <a:cs typeface="Calibri"/>
                <a:sym typeface="Calibri"/>
              </a:rPr>
              <a:t>Reminders:</a:t>
            </a:r>
            <a:r>
              <a:rPr lang="en-GB" sz="1200">
                <a:solidFill>
                  <a:srgbClr val="1C4587"/>
                </a:solidFill>
                <a:latin typeface="Calibri"/>
                <a:ea typeface="Calibri"/>
                <a:cs typeface="Calibri"/>
                <a:sym typeface="Calibri"/>
              </a:rPr>
              <a:t>  The field will be open at lunchtime next week, please ensure your child has a named pair of wellies in school to enable them to enjoy this. We would also like to remind you that we are a nut-free school and snacks should be healthy. Please ensure that your child has a coat in school so we are able to go outside during showers.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GB" sz="1200">
                <a:solidFill>
                  <a:srgbClr val="1C4587"/>
                </a:solidFill>
                <a:latin typeface="Calibri"/>
                <a:ea typeface="Calibri"/>
                <a:cs typeface="Calibri"/>
                <a:sym typeface="Calibri"/>
              </a:rPr>
              <a:t>If you are able to help with the Gatton trip on Tuesday 14th October please let your class teacher know. We will be travelling by minibus but will need our parent volunteers to make their own way to and from the venue. We also have the sign up sheets ready for Mystery Reader so please see your class teacher if you would like to sign up for a slot. </a:t>
            </a:r>
            <a:endParaRPr sz="12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sz="1200">
                <a:solidFill>
                  <a:srgbClr val="1C4587"/>
                </a:solidFill>
                <a:latin typeface="Calibri"/>
                <a:ea typeface="Calibri"/>
                <a:cs typeface="Calibri"/>
                <a:sym typeface="Calibri"/>
              </a:rPr>
              <a:t>Many thanks Year 1 Team</a:t>
            </a:r>
            <a:endParaRPr sz="12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FF0000"/>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2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34" name="Google Shape;134;p20"/>
          <p:cNvPicPr preferRelativeResize="0"/>
          <p:nvPr/>
        </p:nvPicPr>
        <p:blipFill>
          <a:blip r:embed="rId3">
            <a:alphaModFix/>
          </a:blip>
          <a:stretch>
            <a:fillRect/>
          </a:stretch>
        </p:blipFill>
        <p:spPr>
          <a:xfrm>
            <a:off x="5566369" y="239250"/>
            <a:ext cx="1889755" cy="511850"/>
          </a:xfrm>
          <a:prstGeom prst="rect">
            <a:avLst/>
          </a:prstGeom>
          <a:solidFill>
            <a:schemeClr val="lt1"/>
          </a:solidFill>
          <a:ln>
            <a:noFill/>
          </a:ln>
        </p:spPr>
      </p:pic>
      <p:sp>
        <p:nvSpPr>
          <p:cNvPr id="135" name="Google Shape;135;p20"/>
          <p:cNvSpPr/>
          <p:nvPr/>
        </p:nvSpPr>
        <p:spPr>
          <a:xfrm>
            <a:off x="254775" y="751100"/>
            <a:ext cx="7116900" cy="4167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Monday 6th October</a:t>
            </a:r>
            <a:r>
              <a:rPr lang="en-GB" sz="1500">
                <a:solidFill>
                  <a:srgbClr val="FF0000"/>
                </a:solidFill>
                <a:latin typeface="Calibri"/>
                <a:ea typeface="Calibri"/>
                <a:cs typeface="Calibri"/>
                <a:sym typeface="Calibri"/>
              </a:rPr>
              <a:t> - Year 1 &amp; 2 disco  4:30 - 5:30pm - Tickets can be purchased </a:t>
            </a:r>
            <a:r>
              <a:rPr lang="en-GB" u="sng">
                <a:solidFill>
                  <a:schemeClr val="accent5"/>
                </a:solidFill>
                <a:highlight>
                  <a:schemeClr val="lt1"/>
                </a:highlight>
                <a:latin typeface="Calibri"/>
                <a:ea typeface="Calibri"/>
                <a:cs typeface="Calibri"/>
                <a:sym typeface="Calibri"/>
                <a:hlinkClick r:id="rId5">
                  <a:extLst>
                    <a:ext uri="{A12FA001-AC4F-418D-AE19-62706E023703}">
                      <ahyp:hlinkClr val="tx"/>
                    </a:ext>
                  </a:extLst>
                </a:hlinkClick>
              </a:rPr>
              <a:t>HERE</a:t>
            </a:r>
            <a:r>
              <a:rPr lang="en-GB" sz="1500">
                <a:solidFill>
                  <a:srgbClr val="FF0000"/>
                </a:solidFill>
                <a:latin typeface="Calibri"/>
                <a:ea typeface="Calibri"/>
                <a:cs typeface="Calibri"/>
                <a:sym typeface="Calibri"/>
              </a:rPr>
              <a:t>- First come first serve</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14th October </a:t>
            </a:r>
            <a:r>
              <a:rPr lang="en-GB" sz="1500">
                <a:solidFill>
                  <a:srgbClr val="1C4587"/>
                </a:solidFill>
                <a:latin typeface="Calibri"/>
                <a:ea typeface="Calibri"/>
                <a:cs typeface="Calibri"/>
                <a:sym typeface="Calibri"/>
              </a:rPr>
              <a:t>- Y1 Trip to gatton Park - Letter to follow</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20th May</a:t>
            </a:r>
            <a:r>
              <a:rPr lang="en-GB">
                <a:solidFill>
                  <a:srgbClr val="FF0000"/>
                </a:solidFill>
                <a:latin typeface="Calibri"/>
                <a:ea typeface="Calibri"/>
                <a:cs typeface="Calibri"/>
                <a:sym typeface="Calibri"/>
              </a:rPr>
              <a:t> - 10am 1 Bodiam Class assembly - </a:t>
            </a:r>
            <a:r>
              <a:rPr lang="en-GB" u="sng">
                <a:solidFill>
                  <a:schemeClr val="hlink"/>
                </a:solidFill>
                <a:latin typeface="Calibri"/>
                <a:ea typeface="Calibri"/>
                <a:cs typeface="Calibri"/>
                <a:sym typeface="Calibri"/>
                <a:hlinkClick r:id="rId6"/>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8th July </a:t>
            </a:r>
            <a:r>
              <a:rPr lang="en-GB">
                <a:solidFill>
                  <a:srgbClr val="FF0000"/>
                </a:solidFill>
                <a:latin typeface="Calibri"/>
                <a:ea typeface="Calibri"/>
                <a:cs typeface="Calibri"/>
                <a:sym typeface="Calibri"/>
              </a:rPr>
              <a:t>- 10am 1 Hever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7"/>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8"/>
              </a:rPr>
              <a:t>Letter</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sz="1300">
              <a:solidFill>
                <a:srgbClr val="1C4587"/>
              </a:solidFill>
              <a:latin typeface="Calibri"/>
              <a:ea typeface="Calibri"/>
              <a:cs typeface="Calibri"/>
              <a:sym typeface="Calibri"/>
            </a:endParaRPr>
          </a:p>
          <a:p>
            <a:pPr indent="0" lvl="0" marL="0" rtl="0" algn="l">
              <a:spcBef>
                <a:spcPts val="0"/>
              </a:spcBef>
              <a:spcAft>
                <a:spcPts val="0"/>
              </a:spcAft>
              <a:buNone/>
            </a:pPr>
            <a:r>
              <a:rPr lang="en-GB" sz="1700" u="sng">
                <a:solidFill>
                  <a:schemeClr val="accent5"/>
                </a:solidFill>
                <a:latin typeface="Calibri"/>
                <a:ea typeface="Calibri"/>
                <a:cs typeface="Calibri"/>
                <a:sym typeface="Calibri"/>
                <a:hlinkClick r:id="rId9">
                  <a:extLst>
                    <a:ext uri="{A12FA001-AC4F-418D-AE19-62706E023703}">
                      <ahyp:hlinkClr val="tx"/>
                    </a:ext>
                  </a:extLst>
                </a:hlinkClick>
              </a:rPr>
              <a:t>Year 1 Curriculum Evening Recording </a:t>
            </a:r>
            <a:r>
              <a:rPr lang="en-GB" sz="1700">
                <a:solidFill>
                  <a:schemeClr val="dk2"/>
                </a:solidFill>
                <a:latin typeface="Calibri"/>
                <a:ea typeface="Calibri"/>
                <a:cs typeface="Calibri"/>
                <a:sym typeface="Calibri"/>
              </a:rPr>
              <a:t>Passcode: h?&amp;JKK27</a:t>
            </a:r>
            <a:endParaRPr sz="1700">
              <a:solidFill>
                <a:schemeClr val="dk2"/>
              </a:solidFill>
              <a:latin typeface="Calibri"/>
              <a:ea typeface="Calibri"/>
              <a:cs typeface="Calibri"/>
              <a:sym typeface="Calibri"/>
            </a:endParaRPr>
          </a:p>
          <a:p>
            <a:pPr indent="0" lvl="0" marL="0" rtl="0" algn="l">
              <a:spcBef>
                <a:spcPts val="0"/>
              </a:spcBef>
              <a:spcAft>
                <a:spcPts val="0"/>
              </a:spcAft>
              <a:buNone/>
            </a:pPr>
            <a:r>
              <a:rPr lang="en-GB" sz="1700" u="sng">
                <a:solidFill>
                  <a:schemeClr val="accent5"/>
                </a:solidFill>
                <a:latin typeface="Calibri"/>
                <a:ea typeface="Calibri"/>
                <a:cs typeface="Calibri"/>
                <a:sym typeface="Calibri"/>
                <a:hlinkClick r:id="rId10">
                  <a:extLst>
                    <a:ext uri="{A12FA001-AC4F-418D-AE19-62706E023703}">
                      <ahyp:hlinkClr val="tx"/>
                    </a:ext>
                  </a:extLst>
                </a:hlinkClick>
              </a:rPr>
              <a:t> Half Termly Newsletter</a:t>
            </a:r>
            <a:endParaRPr sz="17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39" name="Shape 139"/>
        <p:cNvGrpSpPr/>
        <p:nvPr/>
      </p:nvGrpSpPr>
      <p:grpSpPr>
        <a:xfrm>
          <a:off x="0" y="0"/>
          <a:ext cx="0" cy="0"/>
          <a:chOff x="0" y="0"/>
          <a:chExt cx="0" cy="0"/>
        </a:xfrm>
      </p:grpSpPr>
      <p:sp>
        <p:nvSpPr>
          <p:cNvPr id="140" name="Google Shape;140;p21"/>
          <p:cNvSpPr/>
          <p:nvPr/>
        </p:nvSpPr>
        <p:spPr>
          <a:xfrm>
            <a:off x="157950" y="87925"/>
            <a:ext cx="7388100" cy="10428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41" name="Google Shape;141;p21"/>
          <p:cNvPicPr preferRelativeResize="0"/>
          <p:nvPr/>
        </p:nvPicPr>
        <p:blipFill>
          <a:blip r:embed="rId3">
            <a:alphaModFix/>
          </a:blip>
          <a:stretch>
            <a:fillRect/>
          </a:stretch>
        </p:blipFill>
        <p:spPr>
          <a:xfrm>
            <a:off x="5638641" y="239250"/>
            <a:ext cx="1817484" cy="492275"/>
          </a:xfrm>
          <a:prstGeom prst="rect">
            <a:avLst/>
          </a:prstGeom>
          <a:solidFill>
            <a:schemeClr val="lt1"/>
          </a:solidFill>
          <a:ln>
            <a:noFill/>
          </a:ln>
        </p:spPr>
      </p:pic>
      <p:sp>
        <p:nvSpPr>
          <p:cNvPr id="142" name="Google Shape;142;p21"/>
          <p:cNvSpPr txBox="1"/>
          <p:nvPr/>
        </p:nvSpPr>
        <p:spPr>
          <a:xfrm>
            <a:off x="254775" y="4838025"/>
            <a:ext cx="7201200" cy="5459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600" u="sng">
                <a:solidFill>
                  <a:srgbClr val="1C4587"/>
                </a:solidFill>
                <a:highlight>
                  <a:schemeClr val="lt1"/>
                </a:highlight>
                <a:latin typeface="PT Sans"/>
                <a:ea typeface="PT Sans"/>
                <a:cs typeface="PT Sans"/>
                <a:sym typeface="PT Sans"/>
              </a:rPr>
              <a:t>Year Two </a:t>
            </a:r>
            <a:endParaRPr b="1" sz="1600" u="sng">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None/>
            </a:pPr>
            <a:r>
              <a:t/>
            </a:r>
            <a:endParaRPr b="1" sz="2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rPr lang="en-GB" sz="1100">
                <a:solidFill>
                  <a:srgbClr val="1C4587"/>
                </a:solidFill>
              </a:rPr>
              <a:t>We have had another fun and busy week in Year 2!</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9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Maths:</a:t>
            </a:r>
            <a:r>
              <a:rPr lang="en-GB" sz="1100">
                <a:solidFill>
                  <a:srgbClr val="1C4587"/>
                </a:solidFill>
              </a:rPr>
              <a:t> This week, we have been working on how we can use counting patterns and number lines to help us find and understand numbers.  We needed to spot whether the number lines were counting up in 1’s or 10’s or maybe even 2’s.  Were they trying to trick us?</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b="1" sz="900" u="sng">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English: </a:t>
            </a:r>
            <a:r>
              <a:rPr lang="en-GB" sz="1100">
                <a:solidFill>
                  <a:srgbClr val="1C4587"/>
                </a:solidFill>
              </a:rPr>
              <a:t>In English, we have been using everything we have learnt over the past couple of weeks to plan and write our own diary entry about The Great Fire of London.  It has been great starting to read these back, it has felt like we were really there!</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9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Science:</a:t>
            </a:r>
            <a:r>
              <a:rPr lang="en-GB" sz="1100">
                <a:solidFill>
                  <a:srgbClr val="1C4587"/>
                </a:solidFill>
              </a:rPr>
              <a:t> In Science, we have continued our exploration of </a:t>
            </a:r>
            <a:r>
              <a:rPr i="1" lang="en-GB" sz="1100">
                <a:solidFill>
                  <a:srgbClr val="1C4587"/>
                </a:solidFill>
              </a:rPr>
              <a:t>materials</a:t>
            </a:r>
            <a:r>
              <a:rPr lang="en-GB" sz="1100">
                <a:solidFill>
                  <a:srgbClr val="1C4587"/>
                </a:solidFill>
              </a:rPr>
              <a:t> and their properties. We looked at whether certain materials could be bent, stretched or squashed.</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9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At home:</a:t>
            </a:r>
            <a:r>
              <a:rPr lang="en-GB" sz="1100">
                <a:solidFill>
                  <a:srgbClr val="1C4587"/>
                </a:solidFill>
              </a:rPr>
              <a:t> Please continue practising reading at home as often as possible.- we have begun our home reading incentive which the children may have told you about.  For every read at home (recorded in their planner) they will receive a raffle ticket.  This will get drawn from every two weeks - so the more home reading the more raffle tickets!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9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lang="en-GB" sz="1100">
                <a:solidFill>
                  <a:srgbClr val="1C4587"/>
                </a:solidFill>
              </a:rPr>
              <a:t>Home learning has been set on Century for the first time this week - we would welcome your feedback on how this works for you.  We try to get a balance in order to keep the children motivated.  You will find the logins for Century at the back of the children's planners. </a:t>
            </a:r>
            <a:endParaRPr sz="1100">
              <a:solidFill>
                <a:srgbClr val="1C4587"/>
              </a:solidFill>
            </a:endParaRPr>
          </a:p>
          <a:p>
            <a:pPr indent="0" lvl="0" marL="0" rtl="0" algn="just">
              <a:lnSpc>
                <a:spcPct val="115000"/>
              </a:lnSpc>
              <a:spcBef>
                <a:spcPts val="0"/>
              </a:spcBef>
              <a:spcAft>
                <a:spcPts val="0"/>
              </a:spcAft>
              <a:buClr>
                <a:schemeClr val="dk1"/>
              </a:buClr>
              <a:buSzPts val="1100"/>
              <a:buFont typeface="Arial"/>
              <a:buNone/>
            </a:pPr>
            <a:r>
              <a:t/>
            </a:r>
            <a:endParaRPr sz="900">
              <a:solidFill>
                <a:srgbClr val="1C4587"/>
              </a:solidFill>
            </a:endParaRPr>
          </a:p>
          <a:p>
            <a:pPr indent="0" lvl="0" marL="0" rtl="0" algn="just">
              <a:lnSpc>
                <a:spcPct val="115000"/>
              </a:lnSpc>
              <a:spcBef>
                <a:spcPts val="0"/>
              </a:spcBef>
              <a:spcAft>
                <a:spcPts val="0"/>
              </a:spcAft>
              <a:buClr>
                <a:schemeClr val="dk1"/>
              </a:buClr>
              <a:buSzPts val="1100"/>
              <a:buFont typeface="Arial"/>
              <a:buNone/>
            </a:pPr>
            <a:r>
              <a:rPr b="1" lang="en-GB" sz="1100" u="sng">
                <a:solidFill>
                  <a:srgbClr val="1C4587"/>
                </a:solidFill>
              </a:rPr>
              <a:t>Reminders:</a:t>
            </a:r>
            <a:r>
              <a:rPr lang="en-GB" sz="1100">
                <a:solidFill>
                  <a:srgbClr val="1C4587"/>
                </a:solidFill>
              </a:rPr>
              <a:t> Soon </a:t>
            </a:r>
            <a:r>
              <a:rPr lang="en-GB" sz="1100">
                <a:solidFill>
                  <a:srgbClr val="1C4587"/>
                </a:solidFill>
              </a:rPr>
              <a:t>we'll</a:t>
            </a:r>
            <a:r>
              <a:rPr lang="en-GB" sz="1100">
                <a:solidFill>
                  <a:srgbClr val="1C4587"/>
                </a:solidFill>
              </a:rPr>
              <a:t> be making our </a:t>
            </a:r>
            <a:r>
              <a:rPr lang="en-GB" sz="1100">
                <a:solidFill>
                  <a:srgbClr val="1C4587"/>
                </a:solidFill>
              </a:rPr>
              <a:t>Great</a:t>
            </a:r>
            <a:r>
              <a:rPr lang="en-GB" sz="1100">
                <a:solidFill>
                  <a:srgbClr val="1C4587"/>
                </a:solidFill>
              </a:rPr>
              <a:t> Fire of London House so we would welcome cereal boxes please in order for every child to be able to make their own house. We are also still looking for donations of any spare underwear / socks or uniform that we can use as spares in school in case of accidents.</a:t>
            </a:r>
            <a:endParaRPr sz="1100">
              <a:solidFill>
                <a:srgbClr val="1C4587"/>
              </a:solidFill>
            </a:endParaRPr>
          </a:p>
          <a:p>
            <a:pPr indent="0" lvl="0" marL="0" rtl="0" algn="just">
              <a:lnSpc>
                <a:spcPct val="115000"/>
              </a:lnSpc>
              <a:spcBef>
                <a:spcPts val="1200"/>
              </a:spcBef>
              <a:spcAft>
                <a:spcPts val="0"/>
              </a:spcAft>
              <a:buClr>
                <a:schemeClr val="dk1"/>
              </a:buClr>
              <a:buSzPts val="1100"/>
              <a:buFont typeface="Arial"/>
              <a:buNone/>
            </a:pPr>
            <a:r>
              <a:rPr lang="en-GB" sz="1100">
                <a:solidFill>
                  <a:srgbClr val="1C4587"/>
                </a:solidFill>
              </a:rPr>
              <a:t>Thank you for your continued support and cooperation - Year 2 Team</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05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b="1" sz="1050">
              <a:solidFill>
                <a:srgbClr val="716863"/>
              </a:solidFill>
              <a:highlight>
                <a:schemeClr val="lt1"/>
              </a:highlight>
              <a:latin typeface="PT Sans"/>
              <a:ea typeface="PT Sans"/>
              <a:cs typeface="PT Sans"/>
              <a:sym typeface="PT Sans"/>
            </a:endParaRPr>
          </a:p>
          <a:p>
            <a:pPr indent="0" lvl="0" marL="0" rtl="0" algn="l">
              <a:spcBef>
                <a:spcPts val="0"/>
              </a:spcBef>
              <a:spcAft>
                <a:spcPts val="0"/>
              </a:spcAft>
              <a:buNone/>
            </a:pPr>
            <a:r>
              <a:t/>
            </a:r>
            <a:endParaRPr sz="1800">
              <a:solidFill>
                <a:schemeClr val="dk2"/>
              </a:solidFill>
            </a:endParaRPr>
          </a:p>
        </p:txBody>
      </p:sp>
      <p:sp>
        <p:nvSpPr>
          <p:cNvPr id="143" name="Google Shape;143;p21"/>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Two</a:t>
            </a:r>
            <a:endParaRPr sz="2200">
              <a:solidFill>
                <a:schemeClr val="dk2"/>
              </a:solidFill>
            </a:endParaRPr>
          </a:p>
        </p:txBody>
      </p:sp>
      <p:sp>
        <p:nvSpPr>
          <p:cNvPr id="144" name="Google Shape;144;p21"/>
          <p:cNvSpPr/>
          <p:nvPr/>
        </p:nvSpPr>
        <p:spPr>
          <a:xfrm>
            <a:off x="254775" y="927600"/>
            <a:ext cx="7201200" cy="3776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a:t>
            </a:r>
            <a:r>
              <a:rPr b="1" lang="en-GB" sz="1500">
                <a:solidFill>
                  <a:srgbClr val="FF0000"/>
                </a:solidFill>
                <a:latin typeface="Calibri"/>
                <a:ea typeface="Calibri"/>
                <a:cs typeface="Calibri"/>
                <a:sym typeface="Calibri"/>
              </a:rPr>
              <a:t> </a:t>
            </a:r>
            <a:r>
              <a:rPr lang="en-GB" sz="1500" u="sng">
                <a:solidFill>
                  <a:schemeClr val="hlink"/>
                </a:solidFill>
                <a:latin typeface="Calibri"/>
                <a:ea typeface="Calibri"/>
                <a:cs typeface="Calibri"/>
                <a:sym typeface="Calibri"/>
                <a:hlinkClick r:id="rId4"/>
              </a:rPr>
              <a:t>Letter</a:t>
            </a:r>
            <a:endParaRPr sz="1500">
              <a:solidFill>
                <a:schemeClr val="dk1"/>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Tuesday 23rd September </a:t>
            </a:r>
            <a:r>
              <a:rPr lang="en-GB" sz="1500">
                <a:solidFill>
                  <a:srgbClr val="1C4587"/>
                </a:solidFill>
                <a:latin typeface="Calibri"/>
                <a:ea typeface="Calibri"/>
                <a:cs typeface="Calibri"/>
                <a:sym typeface="Calibri"/>
              </a:rPr>
              <a:t>- Y2 Great Fire of London Workshop in school -</a:t>
            </a:r>
            <a:r>
              <a:rPr lang="en-GB" sz="1500">
                <a:solidFill>
                  <a:srgbClr val="1C4587"/>
                </a:solidFill>
                <a:highlight>
                  <a:schemeClr val="lt1"/>
                </a:highlight>
                <a:latin typeface="Calibri"/>
                <a:ea typeface="Calibri"/>
                <a:cs typeface="Calibri"/>
                <a:sym typeface="Calibri"/>
              </a:rPr>
              <a:t> </a:t>
            </a:r>
            <a:r>
              <a:rPr lang="en-GB" sz="1500" u="sng">
                <a:solidFill>
                  <a:schemeClr val="hlink"/>
                </a:solidFill>
                <a:highlight>
                  <a:schemeClr val="lt1"/>
                </a:highlight>
                <a:latin typeface="Calibri"/>
                <a:ea typeface="Calibri"/>
                <a:cs typeface="Calibri"/>
                <a:sym typeface="Calibri"/>
                <a:hlinkClick r:id="rId5"/>
              </a:rPr>
              <a:t>Letter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Monday 6th October</a:t>
            </a:r>
            <a:r>
              <a:rPr lang="en-GB" sz="1500">
                <a:solidFill>
                  <a:srgbClr val="FF0000"/>
                </a:solidFill>
                <a:latin typeface="Calibri"/>
                <a:ea typeface="Calibri"/>
                <a:cs typeface="Calibri"/>
                <a:sym typeface="Calibri"/>
              </a:rPr>
              <a:t> - Year 1 &amp; 2 disco 4:30 - 5:30pm - Tickets can be purchased </a:t>
            </a:r>
            <a:r>
              <a:rPr lang="en-GB" u="sng">
                <a:solidFill>
                  <a:schemeClr val="accent5"/>
                </a:solidFill>
                <a:highlight>
                  <a:schemeClr val="lt1"/>
                </a:highlight>
                <a:latin typeface="Calibri"/>
                <a:ea typeface="Calibri"/>
                <a:cs typeface="Calibri"/>
                <a:sym typeface="Calibri"/>
                <a:hlinkClick r:id="rId6">
                  <a:extLst>
                    <a:ext uri="{A12FA001-AC4F-418D-AE19-62706E023703}">
                      <ahyp:hlinkClr val="tx"/>
                    </a:ext>
                  </a:extLst>
                </a:hlinkClick>
              </a:rPr>
              <a:t>HERE</a:t>
            </a:r>
            <a:r>
              <a:rPr lang="en-GB" sz="1500">
                <a:solidFill>
                  <a:srgbClr val="FF0000"/>
                </a:solidFill>
                <a:highlight>
                  <a:schemeClr val="lt1"/>
                </a:highlight>
                <a:latin typeface="Calibri"/>
                <a:ea typeface="Calibri"/>
                <a:cs typeface="Calibri"/>
                <a:sym typeface="Calibri"/>
              </a:rPr>
              <a:t> - </a:t>
            </a:r>
            <a:r>
              <a:rPr lang="en-GB" sz="1500">
                <a:solidFill>
                  <a:srgbClr val="FF0000"/>
                </a:solidFill>
                <a:latin typeface="Calibri"/>
                <a:ea typeface="Calibri"/>
                <a:cs typeface="Calibri"/>
                <a:sym typeface="Calibri"/>
              </a:rPr>
              <a:t>First come first serve</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Wednesday 10th &amp; Thursday 11th December </a:t>
            </a:r>
            <a:r>
              <a:rPr lang="en-GB">
                <a:solidFill>
                  <a:srgbClr val="1C4587"/>
                </a:solidFill>
                <a:highlight>
                  <a:schemeClr val="lt1"/>
                </a:highlight>
                <a:latin typeface="Calibri"/>
                <a:ea typeface="Calibri"/>
                <a:cs typeface="Calibri"/>
                <a:sym typeface="Calibri"/>
              </a:rPr>
              <a:t>- Reception, Year 1 and Year 2 Xmas Performance - </a:t>
            </a:r>
            <a:r>
              <a:rPr lang="en-GB">
                <a:solidFill>
                  <a:srgbClr val="1C4587"/>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6th May -</a:t>
            </a:r>
            <a:r>
              <a:rPr lang="en-GB">
                <a:solidFill>
                  <a:srgbClr val="FF0000"/>
                </a:solidFill>
                <a:latin typeface="Calibri"/>
                <a:ea typeface="Calibri"/>
                <a:cs typeface="Calibri"/>
                <a:sym typeface="Calibri"/>
              </a:rPr>
              <a:t> 10am 2 Paddington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7"/>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17th June </a:t>
            </a:r>
            <a:r>
              <a:rPr lang="en-GB">
                <a:solidFill>
                  <a:srgbClr val="FF0000"/>
                </a:solidFill>
                <a:latin typeface="Calibri"/>
                <a:ea typeface="Calibri"/>
                <a:cs typeface="Calibri"/>
                <a:sym typeface="Calibri"/>
              </a:rPr>
              <a:t>- 2 Waterloo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lang="en-GB">
                <a:solidFill>
                  <a:srgbClr val="1C4587"/>
                </a:solidFill>
                <a:latin typeface="Calibri"/>
                <a:ea typeface="Calibri"/>
                <a:cs typeface="Calibri"/>
                <a:sym typeface="Calibri"/>
              </a:rPr>
              <a:t>Home learning letter - </a:t>
            </a:r>
            <a:r>
              <a:rPr lang="en-GB" u="sng">
                <a:solidFill>
                  <a:schemeClr val="hlink"/>
                </a:solidFill>
                <a:latin typeface="Calibri"/>
                <a:ea typeface="Calibri"/>
                <a:cs typeface="Calibri"/>
                <a:sym typeface="Calibri"/>
                <a:hlinkClick r:id="rId9"/>
              </a:rPr>
              <a:t>Letter</a:t>
            </a:r>
            <a:r>
              <a:rPr lang="en-GB">
                <a:solidFill>
                  <a:srgbClr val="1C4587"/>
                </a:solidFill>
                <a:latin typeface="Calibri"/>
                <a:ea typeface="Calibri"/>
                <a:cs typeface="Calibri"/>
                <a:sym typeface="Calibri"/>
              </a:rPr>
              <a:t>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sz="1800" u="sng">
                <a:solidFill>
                  <a:schemeClr val="accent5"/>
                </a:solidFill>
                <a:latin typeface="Calibri"/>
                <a:ea typeface="Calibri"/>
                <a:cs typeface="Calibri"/>
                <a:sym typeface="Calibri"/>
                <a:hlinkClick r:id="rId10">
                  <a:extLst>
                    <a:ext uri="{A12FA001-AC4F-418D-AE19-62706E023703}">
                      <ahyp:hlinkClr val="tx"/>
                    </a:ext>
                  </a:extLst>
                </a:hlinkClick>
              </a:rPr>
              <a:t>Year 2 Curriculum Evening Recording</a:t>
            </a:r>
            <a:r>
              <a:rPr lang="en-GB" sz="1800">
                <a:solidFill>
                  <a:schemeClr val="dk2"/>
                </a:solidFill>
                <a:latin typeface="Calibri"/>
                <a:ea typeface="Calibri"/>
                <a:cs typeface="Calibri"/>
                <a:sym typeface="Calibri"/>
              </a:rPr>
              <a:t> Passcode: 1Y@kst#F</a:t>
            </a:r>
            <a:endParaRPr sz="18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1">
                  <a:extLst>
                    <a:ext uri="{A12FA001-AC4F-418D-AE19-62706E023703}">
                      <ahyp:hlinkClr val="tx"/>
                    </a:ext>
                  </a:extLst>
                </a:hlinkClick>
              </a:rPr>
              <a:t> Half Termly Newsletter</a:t>
            </a:r>
            <a:endParaRPr sz="1800">
              <a:solidFill>
                <a:schemeClr val="dk2"/>
              </a:solidFill>
              <a:latin typeface="Calibri"/>
              <a:ea typeface="Calibri"/>
              <a:cs typeface="Calibri"/>
              <a:sym typeface="Calibri"/>
            </a:endParaRPr>
          </a:p>
        </p:txBody>
      </p:sp>
      <p:sp>
        <p:nvSpPr>
          <p:cNvPr id="145" name="Google Shape;145;p21"/>
          <p:cNvSpPr txBox="1"/>
          <p:nvPr/>
        </p:nvSpPr>
        <p:spPr>
          <a:xfrm>
            <a:off x="634050" y="5964550"/>
            <a:ext cx="6435900" cy="3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49" name="Shape 149"/>
        <p:cNvGrpSpPr/>
        <p:nvPr/>
      </p:nvGrpSpPr>
      <p:grpSpPr>
        <a:xfrm>
          <a:off x="0" y="0"/>
          <a:ext cx="0" cy="0"/>
          <a:chOff x="0" y="0"/>
          <a:chExt cx="0" cy="0"/>
        </a:xfrm>
      </p:grpSpPr>
      <p:sp>
        <p:nvSpPr>
          <p:cNvPr id="150" name="Google Shape;150;p22"/>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51" name="Google Shape;151;p22"/>
          <p:cNvSpPr txBox="1"/>
          <p:nvPr/>
        </p:nvSpPr>
        <p:spPr>
          <a:xfrm>
            <a:off x="239175" y="332400"/>
            <a:ext cx="2955300" cy="114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Three</a:t>
            </a:r>
            <a:endParaRPr sz="2200">
              <a:solidFill>
                <a:schemeClr val="dk2"/>
              </a:solidFill>
            </a:endParaRPr>
          </a:p>
        </p:txBody>
      </p:sp>
      <p:sp>
        <p:nvSpPr>
          <p:cNvPr id="152" name="Google Shape;152;p22"/>
          <p:cNvSpPr txBox="1"/>
          <p:nvPr/>
        </p:nvSpPr>
        <p:spPr>
          <a:xfrm>
            <a:off x="236625" y="4344550"/>
            <a:ext cx="7217100" cy="6032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Year 3 have continued to settle in well to their new school/key stage. They have been working hard on their topic of the Stone Age and I know they are excited about the upcoming Stone Age Day.</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With the introduction of a larger soft start, the children are coming in happy and engaged and there are less tears at the gate! This is great to see.</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Certainly when I go into the classrooms throughout the day, they are all happy, engaged and learning.</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I look forward to seeing as many of you as possible in the Year 3 classrooms next Friday for their INSPIRE session and then afterwards in the studio for a cup of coffee. It will be a super opportunity for you to see for yourselves how settled they are.</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rgbClr val="222222"/>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7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p:txBody>
      </p:sp>
      <p:pic>
        <p:nvPicPr>
          <p:cNvPr id="153" name="Google Shape;153;p22"/>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54" name="Google Shape;154;p22"/>
          <p:cNvSpPr/>
          <p:nvPr/>
        </p:nvSpPr>
        <p:spPr>
          <a:xfrm>
            <a:off x="239175" y="1026175"/>
            <a:ext cx="7132500" cy="30090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26th September</a:t>
            </a:r>
            <a:r>
              <a:rPr lang="en-GB" sz="1500">
                <a:solidFill>
                  <a:srgbClr val="1C4587"/>
                </a:solidFill>
                <a:highlight>
                  <a:schemeClr val="lt1"/>
                </a:highlight>
                <a:latin typeface="Calibri"/>
                <a:ea typeface="Calibri"/>
                <a:cs typeface="Calibri"/>
                <a:sym typeface="Calibri"/>
              </a:rPr>
              <a:t> - Y3 Inspire Session 9:15am &amp; Coffee morning in the studio- </a:t>
            </a:r>
            <a:r>
              <a:rPr lang="en-GB">
                <a:solidFill>
                  <a:srgbClr val="1C4587"/>
                </a:solidFill>
                <a:highlight>
                  <a:schemeClr val="lt1"/>
                </a:highlight>
                <a:latin typeface="Calibri"/>
                <a:ea typeface="Calibri"/>
                <a:cs typeface="Calibri"/>
                <a:sym typeface="Calibri"/>
              </a:rPr>
              <a:t>(parent can visit their child’s class and observe the learning) </a:t>
            </a:r>
            <a:r>
              <a:rPr lang="en-GB">
                <a:solidFill>
                  <a:srgbClr val="FF0000"/>
                </a:solidFill>
                <a:highlight>
                  <a:schemeClr val="lt1"/>
                </a:highlight>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4">
                  <a:extLst>
                    <a:ext uri="{A12FA001-AC4F-418D-AE19-62706E023703}">
                      <ahyp:hlinkClr val="tx"/>
                    </a:ext>
                  </a:extLst>
                </a:hlinkClick>
              </a:rPr>
              <a:t>Letter </a:t>
            </a:r>
            <a:endParaRPr>
              <a:solidFill>
                <a:schemeClr val="accent5"/>
              </a:solidFill>
              <a:highlight>
                <a:schemeClr val="lt1"/>
              </a:highlight>
              <a:latin typeface="Calibri"/>
              <a:ea typeface="Calibri"/>
              <a:cs typeface="Calibri"/>
              <a:sym typeface="Calibri"/>
            </a:endParaRPr>
          </a:p>
          <a:p>
            <a:pPr indent="-317500" lvl="0" marL="457200" rtl="0" algn="l">
              <a:spcBef>
                <a:spcPts val="0"/>
              </a:spcBef>
              <a:spcAft>
                <a:spcPts val="0"/>
              </a:spcAft>
              <a:buClr>
                <a:srgbClr val="FF0000"/>
              </a:buClr>
              <a:buSzPts val="1400"/>
              <a:buFont typeface="Calibri"/>
              <a:buChar char="●"/>
            </a:pPr>
            <a:r>
              <a:rPr b="1" lang="en-GB">
                <a:solidFill>
                  <a:srgbClr val="FF0000"/>
                </a:solidFill>
                <a:highlight>
                  <a:schemeClr val="lt1"/>
                </a:highlight>
                <a:latin typeface="Calibri"/>
                <a:ea typeface="Calibri"/>
                <a:cs typeface="Calibri"/>
                <a:sym typeface="Calibri"/>
              </a:rPr>
              <a:t>Trips/Events 25/26 Summary</a:t>
            </a:r>
            <a:r>
              <a:rPr lang="en-GB">
                <a:solidFill>
                  <a:srgbClr val="FF0000"/>
                </a:solidFill>
                <a:highlight>
                  <a:schemeClr val="lt1"/>
                </a:highlight>
                <a:latin typeface="Calibri"/>
                <a:ea typeface="Calibri"/>
                <a:cs typeface="Calibri"/>
                <a:sym typeface="Calibri"/>
              </a:rPr>
              <a:t> - </a:t>
            </a:r>
            <a:r>
              <a:rPr lang="en-GB" u="sng">
                <a:solidFill>
                  <a:schemeClr val="hlink"/>
                </a:solidFill>
                <a:highlight>
                  <a:schemeClr val="lt1"/>
                </a:highlight>
                <a:latin typeface="Calibri"/>
                <a:ea typeface="Calibri"/>
                <a:cs typeface="Calibri"/>
                <a:sym typeface="Calibri"/>
                <a:hlinkClick r:id="rId5"/>
              </a:rPr>
              <a:t>Letter</a:t>
            </a:r>
            <a:endParaRPr>
              <a:solidFill>
                <a:srgbClr val="FF0000"/>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Tuesday 30th September </a:t>
            </a:r>
            <a:r>
              <a:rPr lang="en-GB">
                <a:solidFill>
                  <a:srgbClr val="1C4587"/>
                </a:solidFill>
                <a:highlight>
                  <a:schemeClr val="lt1"/>
                </a:highlight>
                <a:latin typeface="Calibri"/>
                <a:ea typeface="Calibri"/>
                <a:cs typeface="Calibri"/>
                <a:sym typeface="Calibri"/>
              </a:rPr>
              <a:t>- Stone age Day - Letter to follow</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8th October </a:t>
            </a:r>
            <a:r>
              <a:rPr lang="en-GB">
                <a:solidFill>
                  <a:srgbClr val="FF0000"/>
                </a:solidFill>
                <a:highlight>
                  <a:schemeClr val="lt1"/>
                </a:highlight>
                <a:latin typeface="Calibri"/>
                <a:ea typeface="Calibri"/>
                <a:cs typeface="Calibri"/>
                <a:sym typeface="Calibri"/>
              </a:rPr>
              <a:t>- 10am 3 Buckland Class assembly </a:t>
            </a:r>
            <a:r>
              <a:rPr lang="en-GB">
                <a:solidFill>
                  <a:srgbClr val="1C4587"/>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6"/>
              </a:rPr>
              <a:t>Zoom Link</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Thursday 9th October </a:t>
            </a:r>
            <a:r>
              <a:rPr lang="en-GB">
                <a:solidFill>
                  <a:srgbClr val="FF0000"/>
                </a:solidFill>
                <a:highlight>
                  <a:schemeClr val="lt1"/>
                </a:highlight>
                <a:latin typeface="Calibri"/>
                <a:ea typeface="Calibri"/>
                <a:cs typeface="Calibri"/>
                <a:sym typeface="Calibri"/>
              </a:rPr>
              <a:t>- Y3 Disco - 4:30-5:30pm - Tickets can be purchased </a:t>
            </a:r>
            <a:r>
              <a:rPr lang="en-GB" u="sng">
                <a:solidFill>
                  <a:schemeClr val="accent5"/>
                </a:solidFill>
                <a:highlight>
                  <a:schemeClr val="lt1"/>
                </a:highlight>
                <a:latin typeface="Calibri"/>
                <a:ea typeface="Calibri"/>
                <a:cs typeface="Calibri"/>
                <a:sym typeface="Calibri"/>
                <a:hlinkClick r:id="rId7">
                  <a:extLst>
                    <a:ext uri="{A12FA001-AC4F-418D-AE19-62706E023703}">
                      <ahyp:hlinkClr val="tx"/>
                    </a:ext>
                  </a:extLst>
                </a:hlinkClick>
              </a:rPr>
              <a:t>HERE</a:t>
            </a:r>
            <a:endParaRPr>
              <a:solidFill>
                <a:srgbClr val="1C4587"/>
              </a:solidFill>
              <a:highlight>
                <a:schemeClr val="accent6"/>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26th November </a:t>
            </a:r>
            <a:r>
              <a:rPr lang="en-GB">
                <a:solidFill>
                  <a:srgbClr val="FF0000"/>
                </a:solidFill>
                <a:highlight>
                  <a:schemeClr val="lt1"/>
                </a:highlight>
                <a:latin typeface="Calibri"/>
                <a:ea typeface="Calibri"/>
                <a:cs typeface="Calibri"/>
                <a:sym typeface="Calibri"/>
              </a:rPr>
              <a:t>- 10am 3 Wray Class assembly -</a:t>
            </a:r>
            <a:r>
              <a:rPr lang="en-GB">
                <a:solidFill>
                  <a:srgbClr val="1C4587"/>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8"/>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4th March to Wednesday 20th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0">
                  <a:extLst>
                    <a:ext uri="{A12FA001-AC4F-418D-AE19-62706E023703}">
                      <ahyp:hlinkClr val="tx"/>
                    </a:ext>
                  </a:extLst>
                </a:hlinkClick>
              </a:rPr>
              <a:t> Half Termly Newsletter</a:t>
            </a:r>
            <a:endParaRPr>
              <a:solidFill>
                <a:srgbClr val="1C4587"/>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58" name="Shape 158"/>
        <p:cNvGrpSpPr/>
        <p:nvPr/>
      </p:nvGrpSpPr>
      <p:grpSpPr>
        <a:xfrm>
          <a:off x="0" y="0"/>
          <a:ext cx="0" cy="0"/>
          <a:chOff x="0" y="0"/>
          <a:chExt cx="0" cy="0"/>
        </a:xfrm>
      </p:grpSpPr>
      <p:sp>
        <p:nvSpPr>
          <p:cNvPr id="159" name="Google Shape;159;p23"/>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60" name="Google Shape;160;p23"/>
          <p:cNvSpPr txBox="1"/>
          <p:nvPr/>
        </p:nvSpPr>
        <p:spPr>
          <a:xfrm>
            <a:off x="234125" y="400650"/>
            <a:ext cx="2772600" cy="12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Four</a:t>
            </a:r>
            <a:endParaRPr sz="2200">
              <a:solidFill>
                <a:schemeClr val="dk2"/>
              </a:solidFill>
            </a:endParaRPr>
          </a:p>
        </p:txBody>
      </p:sp>
      <p:sp>
        <p:nvSpPr>
          <p:cNvPr id="161" name="Google Shape;161;p23"/>
          <p:cNvSpPr txBox="1"/>
          <p:nvPr/>
        </p:nvSpPr>
        <p:spPr>
          <a:xfrm>
            <a:off x="234225" y="6052900"/>
            <a:ext cx="7221900" cy="4403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sz="1200">
                <a:solidFill>
                  <a:srgbClr val="1C4587"/>
                </a:solidFill>
              </a:rPr>
              <a:t>What a busy week for Year 4!</a:t>
            </a:r>
            <a:endParaRPr sz="12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200">
                <a:solidFill>
                  <a:srgbClr val="1C4587"/>
                </a:solidFill>
              </a:rPr>
              <a:t>Two classes started their trumpet lessons this week - if your child is in Mersey or Wye, please ensure you have filled in the permission form so that next week your child can bring home their trumpet to rehearse and show you what they have been learning!</a:t>
            </a:r>
            <a:endParaRPr sz="12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200">
                <a:solidFill>
                  <a:srgbClr val="1C4587"/>
                </a:solidFill>
              </a:rPr>
              <a:t>Tuesday and Wednesday saw all of Year 4 take part in Roman Day. They had a wonderful time in the studio with History Off The Page. Fiona, the leader, was so impressed with their listening skills, their perseverance with some quite tricky tasks in the morning and with their enthusiasm all day. I saw acting, dancing, marching as well as lots of eating going on in the afternoon. We will make a display of photos in the Y4 block so that you can see for yourselves what they got up to.</a:t>
            </a:r>
            <a:endParaRPr sz="12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200">
                <a:solidFill>
                  <a:srgbClr val="1C4587"/>
                </a:solidFill>
              </a:rPr>
              <a:t>Thank you for providing the costumes - they looked incredible too.</a:t>
            </a:r>
            <a:endParaRPr sz="12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b="1" lang="en-GB" sz="1200">
                <a:solidFill>
                  <a:srgbClr val="1C4587"/>
                </a:solidFill>
                <a:highlight>
                  <a:srgbClr val="FFFF00"/>
                </a:highlight>
              </a:rPr>
              <a:t>Bowles 2026</a:t>
            </a:r>
            <a:endParaRPr b="1" sz="1200">
              <a:solidFill>
                <a:srgbClr val="1C4587"/>
              </a:solidFill>
              <a:highlight>
                <a:srgbClr val="FFFF00"/>
              </a:highlight>
            </a:endParaRPr>
          </a:p>
          <a:p>
            <a:pPr indent="0" lvl="0" marL="0" rtl="0" algn="l">
              <a:lnSpc>
                <a:spcPct val="115000"/>
              </a:lnSpc>
              <a:spcBef>
                <a:spcPts val="1200"/>
              </a:spcBef>
              <a:spcAft>
                <a:spcPts val="0"/>
              </a:spcAft>
              <a:buClr>
                <a:schemeClr val="dk1"/>
              </a:buClr>
              <a:buSzPts val="1100"/>
              <a:buFont typeface="Arial"/>
              <a:buNone/>
            </a:pPr>
            <a:r>
              <a:rPr b="1" lang="en-GB" sz="1200">
                <a:solidFill>
                  <a:srgbClr val="1C4587"/>
                </a:solidFill>
                <a:highlight>
                  <a:srgbClr val="FFFF00"/>
                </a:highlight>
              </a:rPr>
              <a:t>I spent this morning at Bowles, seeing the accommodation and the activities for myself - the children are going to have a brilliant time next February. Please remember there is a meeting online on Monday at 5pm where you will find out everything you need to know about the trip.</a:t>
            </a:r>
            <a:endParaRPr b="1" sz="1200">
              <a:solidFill>
                <a:srgbClr val="1C4587"/>
              </a:solidFill>
              <a:highlight>
                <a:srgbClr val="FFFF00"/>
              </a:highlight>
            </a:endParaRPr>
          </a:p>
          <a:p>
            <a:pPr indent="0" lvl="0" marL="0" rtl="0" algn="l">
              <a:lnSpc>
                <a:spcPct val="115000"/>
              </a:lnSpc>
              <a:spcBef>
                <a:spcPts val="1200"/>
              </a:spcBef>
              <a:spcAft>
                <a:spcPts val="0"/>
              </a:spcAft>
              <a:buClr>
                <a:schemeClr val="dk1"/>
              </a:buClr>
              <a:buSzPts val="1100"/>
              <a:buFont typeface="Arial"/>
              <a:buNone/>
            </a:pPr>
            <a:r>
              <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0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b="1" lang="en-GB" sz="1700">
                <a:solidFill>
                  <a:srgbClr val="1C4587"/>
                </a:solidFill>
                <a:latin typeface="Calibri"/>
                <a:ea typeface="Calibri"/>
                <a:cs typeface="Calibri"/>
                <a:sym typeface="Calibri"/>
              </a:rPr>
              <a:t>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62" name="Google Shape;162;p23"/>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63" name="Google Shape;163;p23"/>
          <p:cNvSpPr/>
          <p:nvPr/>
        </p:nvSpPr>
        <p:spPr>
          <a:xfrm>
            <a:off x="234225" y="925425"/>
            <a:ext cx="7221900" cy="48771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chemeClr val="accent5"/>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Monday 22nd September</a:t>
            </a:r>
            <a:r>
              <a:rPr lang="en-GB" sz="1500">
                <a:solidFill>
                  <a:srgbClr val="1C4587"/>
                </a:solidFill>
                <a:latin typeface="Calibri"/>
                <a:ea typeface="Calibri"/>
                <a:cs typeface="Calibri"/>
                <a:sym typeface="Calibri"/>
              </a:rPr>
              <a:t> - Bowles residential information presentation 5:00 via zoom</a:t>
            </a:r>
            <a:r>
              <a:rPr lang="en-GB" sz="1500">
                <a:solidFill>
                  <a:schemeClr val="accent5"/>
                </a:solidFill>
                <a:latin typeface="Calibri"/>
                <a:ea typeface="Calibri"/>
                <a:cs typeface="Calibri"/>
                <a:sym typeface="Calibri"/>
              </a:rPr>
              <a:t> </a:t>
            </a:r>
            <a:r>
              <a:rPr lang="en-GB" sz="1500" u="sng">
                <a:solidFill>
                  <a:schemeClr val="hlink"/>
                </a:solidFill>
                <a:latin typeface="Calibri"/>
                <a:ea typeface="Calibri"/>
                <a:cs typeface="Calibri"/>
                <a:sym typeface="Calibri"/>
                <a:hlinkClick r:id="rId5"/>
              </a:rPr>
              <a:t>LETTER</a:t>
            </a:r>
            <a:endParaRPr sz="1500">
              <a:solidFill>
                <a:schemeClr val="accent5"/>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Wednesday 24th September - </a:t>
            </a:r>
            <a:r>
              <a:rPr lang="en-GB" sz="1500">
                <a:solidFill>
                  <a:srgbClr val="1C4587"/>
                </a:solidFill>
                <a:highlight>
                  <a:schemeClr val="lt1"/>
                </a:highlight>
                <a:latin typeface="Calibri"/>
                <a:ea typeface="Calibri"/>
                <a:cs typeface="Calibri"/>
                <a:sym typeface="Calibri"/>
              </a:rPr>
              <a:t>4 Wye Class Assembly - </a:t>
            </a:r>
            <a:r>
              <a:rPr lang="en-GB" sz="1500" u="sng">
                <a:solidFill>
                  <a:schemeClr val="hlink"/>
                </a:solidFill>
                <a:highlight>
                  <a:schemeClr val="lt1"/>
                </a:highlight>
                <a:latin typeface="Calibri"/>
                <a:ea typeface="Calibri"/>
                <a:cs typeface="Calibri"/>
                <a:sym typeface="Calibri"/>
                <a:hlinkClick r:id="rId6"/>
              </a:rPr>
              <a:t>Zoom Link</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FF0000"/>
                </a:solidFill>
                <a:highlight>
                  <a:schemeClr val="lt1"/>
                </a:highlight>
                <a:latin typeface="Calibri"/>
                <a:ea typeface="Calibri"/>
                <a:cs typeface="Calibri"/>
                <a:sym typeface="Calibri"/>
              </a:rPr>
              <a:t>Thursday 9th October </a:t>
            </a:r>
            <a:r>
              <a:rPr lang="en-GB" sz="1500">
                <a:solidFill>
                  <a:srgbClr val="FF0000"/>
                </a:solidFill>
                <a:highlight>
                  <a:schemeClr val="lt1"/>
                </a:highlight>
                <a:latin typeface="Calibri"/>
                <a:ea typeface="Calibri"/>
                <a:cs typeface="Calibri"/>
                <a:sym typeface="Calibri"/>
              </a:rPr>
              <a:t>- Y4 Disco 6-7pm - Tickets can be purchased </a:t>
            </a:r>
            <a:r>
              <a:rPr lang="en-GB" u="sng">
                <a:solidFill>
                  <a:schemeClr val="accent5"/>
                </a:solidFill>
                <a:highlight>
                  <a:schemeClr val="lt1"/>
                </a:highlight>
                <a:latin typeface="Calibri"/>
                <a:ea typeface="Calibri"/>
                <a:cs typeface="Calibri"/>
                <a:sym typeface="Calibri"/>
                <a:hlinkClick r:id="rId7">
                  <a:extLst>
                    <a:ext uri="{A12FA001-AC4F-418D-AE19-62706E023703}">
                      <ahyp:hlinkClr val="tx"/>
                    </a:ext>
                  </a:extLst>
                </a:hlinkClick>
              </a:rPr>
              <a:t>HERE</a:t>
            </a:r>
            <a:endParaRPr sz="1500">
              <a:solidFill>
                <a:srgbClr val="1C4587"/>
              </a:solidFill>
              <a:highlight>
                <a:srgbClr val="FFFF00"/>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latin typeface="Calibri"/>
                <a:ea typeface="Calibri"/>
                <a:cs typeface="Calibri"/>
                <a:sym typeface="Calibri"/>
              </a:rPr>
              <a:t>Wednesday 5th November </a:t>
            </a:r>
            <a:r>
              <a:rPr lang="en-GB">
                <a:solidFill>
                  <a:srgbClr val="1C4587"/>
                </a:solidFill>
                <a:latin typeface="Calibri"/>
                <a:ea typeface="Calibri"/>
                <a:cs typeface="Calibri"/>
                <a:sym typeface="Calibri"/>
              </a:rPr>
              <a:t>- Year 4 Swimming starts</a:t>
            </a:r>
            <a:endParaRPr>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1C4587"/>
                </a:solidFill>
                <a:highlight>
                  <a:schemeClr val="lt1"/>
                </a:highlight>
                <a:latin typeface="Calibri"/>
                <a:ea typeface="Calibri"/>
                <a:cs typeface="Calibri"/>
                <a:sym typeface="Calibri"/>
              </a:rPr>
              <a:t>Thursday 13th November </a:t>
            </a:r>
            <a:r>
              <a:rPr lang="en-GB">
                <a:solidFill>
                  <a:srgbClr val="1C4587"/>
                </a:solidFill>
                <a:highlight>
                  <a:schemeClr val="lt1"/>
                </a:highlight>
                <a:latin typeface="Calibri"/>
                <a:ea typeface="Calibri"/>
                <a:cs typeface="Calibri"/>
                <a:sym typeface="Calibri"/>
              </a:rPr>
              <a:t>- Y4 9:15am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19th November </a:t>
            </a:r>
            <a:r>
              <a:rPr lang="en-GB">
                <a:solidFill>
                  <a:srgbClr val="FF0000"/>
                </a:solidFill>
                <a:highlight>
                  <a:schemeClr val="lt1"/>
                </a:highlight>
                <a:latin typeface="Calibri"/>
                <a:ea typeface="Calibri"/>
                <a:cs typeface="Calibri"/>
                <a:sym typeface="Calibri"/>
              </a:rPr>
              <a:t>- 10am 4 Mersey Class assembly </a:t>
            </a:r>
            <a:r>
              <a:rPr lang="en-GB">
                <a:solidFill>
                  <a:srgbClr val="1C4587"/>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8"/>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Tuesday 16th December</a:t>
            </a:r>
            <a:r>
              <a:rPr lang="en-GB">
                <a:solidFill>
                  <a:srgbClr val="1C4587"/>
                </a:solidFill>
                <a:latin typeface="Calibri"/>
                <a:ea typeface="Calibri"/>
                <a:cs typeface="Calibri"/>
                <a:sym typeface="Calibri"/>
              </a:rPr>
              <a:t> - Year 3 and 4 at Reigate Baptist Church (1:30 pm)</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21st January </a:t>
            </a:r>
            <a:r>
              <a:rPr lang="en-GB">
                <a:solidFill>
                  <a:srgbClr val="FF0000"/>
                </a:solidFill>
                <a:latin typeface="Calibri"/>
                <a:ea typeface="Calibri"/>
                <a:cs typeface="Calibri"/>
                <a:sym typeface="Calibri"/>
              </a:rPr>
              <a:t>- 10am 4 Bann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28th January </a:t>
            </a:r>
            <a:r>
              <a:rPr lang="en-GB">
                <a:solidFill>
                  <a:srgbClr val="FF0000"/>
                </a:solidFill>
                <a:latin typeface="Calibri"/>
                <a:ea typeface="Calibri"/>
                <a:cs typeface="Calibri"/>
                <a:sym typeface="Calibri"/>
              </a:rPr>
              <a:t>- 10am 3 Orchards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10"/>
              </a:rPr>
              <a:t>Zoom Link </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18th March </a:t>
            </a:r>
            <a:r>
              <a:rPr lang="en-GB">
                <a:solidFill>
                  <a:srgbClr val="FF0000"/>
                </a:solidFill>
                <a:latin typeface="Calibri"/>
                <a:ea typeface="Calibri"/>
                <a:cs typeface="Calibri"/>
                <a:sym typeface="Calibri"/>
              </a:rPr>
              <a:t>- 10am 4 Tay Class assembly -</a:t>
            </a:r>
            <a:r>
              <a:rPr lang="en-GB" u="sng">
                <a:solidFill>
                  <a:schemeClr val="hlink"/>
                </a:solidFill>
                <a:latin typeface="Calibri"/>
                <a:ea typeface="Calibri"/>
                <a:cs typeface="Calibri"/>
                <a:sym typeface="Calibri"/>
                <a:hlinkClick r:id="rId11"/>
              </a:rPr>
              <a:t> 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5th November to Wednesday 10th December and Wednesday 7th January to Wednesday 4th February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12"/>
              </a:rPr>
              <a:t>Letter</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sz="1800" u="sng">
                <a:solidFill>
                  <a:schemeClr val="accent5"/>
                </a:solidFill>
                <a:latin typeface="Calibri"/>
                <a:ea typeface="Calibri"/>
                <a:cs typeface="Calibri"/>
                <a:sym typeface="Calibri"/>
                <a:hlinkClick r:id="rId13">
                  <a:extLst>
                    <a:ext uri="{A12FA001-AC4F-418D-AE19-62706E023703}">
                      <ahyp:hlinkClr val="tx"/>
                    </a:ext>
                  </a:extLst>
                </a:hlinkClick>
              </a:rPr>
              <a:t>Year 4 Curriculum Evening Recording</a:t>
            </a:r>
            <a:r>
              <a:rPr lang="en-GB" sz="1800">
                <a:solidFill>
                  <a:schemeClr val="dk2"/>
                </a:solidFill>
                <a:latin typeface="Calibri"/>
                <a:ea typeface="Calibri"/>
                <a:cs typeface="Calibri"/>
                <a:sym typeface="Calibri"/>
              </a:rPr>
              <a:t> Passcode: v33Rdu%1</a:t>
            </a:r>
            <a:endParaRPr sz="18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4">
                  <a:extLst>
                    <a:ext uri="{A12FA001-AC4F-418D-AE19-62706E023703}">
                      <ahyp:hlinkClr val="tx"/>
                    </a:ext>
                  </a:extLst>
                </a:hlinkClick>
              </a:rPr>
              <a:t> Half Termly Newsletter</a:t>
            </a:r>
            <a:endParaRPr sz="1800">
              <a:solidFill>
                <a:schemeClr val="dk2"/>
              </a:solidFill>
              <a:latin typeface="Calibri"/>
              <a:ea typeface="Calibri"/>
              <a:cs typeface="Calibri"/>
              <a:sym typeface="Calibri"/>
            </a:endParaRPr>
          </a:p>
        </p:txBody>
      </p:sp>
      <p:sp>
        <p:nvSpPr>
          <p:cNvPr id="164" name="Google Shape;164;p23"/>
          <p:cNvSpPr txBox="1"/>
          <p:nvPr/>
        </p:nvSpPr>
        <p:spPr>
          <a:xfrm>
            <a:off x="309275" y="6321738"/>
            <a:ext cx="4536000" cy="44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68" name="Shape 168"/>
        <p:cNvGrpSpPr/>
        <p:nvPr/>
      </p:nvGrpSpPr>
      <p:grpSpPr>
        <a:xfrm>
          <a:off x="0" y="0"/>
          <a:ext cx="0" cy="0"/>
          <a:chOff x="0" y="0"/>
          <a:chExt cx="0" cy="0"/>
        </a:xfrm>
      </p:grpSpPr>
      <p:sp>
        <p:nvSpPr>
          <p:cNvPr id="169" name="Google Shape;169;p24"/>
          <p:cNvSpPr/>
          <p:nvPr/>
        </p:nvSpPr>
        <p:spPr>
          <a:xfrm>
            <a:off x="15795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70" name="Google Shape;170;p24"/>
          <p:cNvSpPr txBox="1"/>
          <p:nvPr/>
        </p:nvSpPr>
        <p:spPr>
          <a:xfrm>
            <a:off x="263850" y="239250"/>
            <a:ext cx="2809800" cy="456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Five</a:t>
            </a:r>
            <a:endParaRPr sz="2200">
              <a:solidFill>
                <a:schemeClr val="dk2"/>
              </a:solidFill>
            </a:endParaRPr>
          </a:p>
        </p:txBody>
      </p:sp>
      <p:sp>
        <p:nvSpPr>
          <p:cNvPr id="171" name="Google Shape;171;p24"/>
          <p:cNvSpPr txBox="1"/>
          <p:nvPr/>
        </p:nvSpPr>
        <p:spPr>
          <a:xfrm>
            <a:off x="221700" y="4874725"/>
            <a:ext cx="7192200" cy="55671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700" u="sng">
                <a:solidFill>
                  <a:srgbClr val="1C4587"/>
                </a:solidFill>
                <a:highlight>
                  <a:schemeClr val="lt1"/>
                </a:highlight>
                <a:latin typeface="Century Gothic"/>
                <a:ea typeface="Century Gothic"/>
                <a:cs typeface="Century Gothic"/>
                <a:sym typeface="Century Gothic"/>
              </a:rPr>
              <a:t>Year 5 Weekly Update: </a:t>
            </a:r>
            <a:endParaRPr b="1" sz="1700" u="sng">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b="1" sz="1700" u="sng">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700">
                <a:solidFill>
                  <a:srgbClr val="1C4587"/>
                </a:solidFill>
                <a:highlight>
                  <a:schemeClr val="lt1"/>
                </a:highlight>
                <a:latin typeface="Century Gothic"/>
                <a:ea typeface="Century Gothic"/>
                <a:cs typeface="Century Gothic"/>
                <a:sym typeface="Century Gothic"/>
              </a:rPr>
              <a:t>Year 5 have had a very busy week this week. We have started maths lessons in flexible groups and the </a:t>
            </a:r>
            <a:r>
              <a:rPr lang="en-GB" sz="1700">
                <a:solidFill>
                  <a:srgbClr val="1C4587"/>
                </a:solidFill>
                <a:highlight>
                  <a:schemeClr val="lt1"/>
                </a:highlight>
                <a:latin typeface="Century Gothic"/>
                <a:ea typeface="Century Gothic"/>
                <a:cs typeface="Century Gothic"/>
                <a:sym typeface="Century Gothic"/>
              </a:rPr>
              <a:t>adults have been so impressed with the mature way that the children have approached this. They have understood the truly flexible nature of these groups and we have seen some movement between groups already. </a:t>
            </a:r>
            <a:endParaRPr sz="1700">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sz="1700">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lang="en-GB" sz="1700">
                <a:solidFill>
                  <a:srgbClr val="1C4587"/>
                </a:solidFill>
                <a:highlight>
                  <a:schemeClr val="lt1"/>
                </a:highlight>
                <a:latin typeface="Century Gothic"/>
                <a:ea typeface="Century Gothic"/>
                <a:cs typeface="Century Gothic"/>
                <a:sym typeface="Century Gothic"/>
              </a:rPr>
              <a:t>On Thursday, the year 5 corridor was transported back to the Victorian era, during our Victorian Day. Children could be heard chanting times tables facts and singing the National Anthem. Over the course of the day, they experienced what life would have been like as a Victorian school child; with lessons focused around the '3 Rs'. In the afternoon, they were able to show off their needlewprk skills and spent time as inventors, solving problems which link to our topic driver for this half term, which is Health. </a:t>
            </a:r>
            <a:endParaRPr sz="1700">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t/>
            </a:r>
            <a:endParaRPr sz="1700">
              <a:solidFill>
                <a:srgbClr val="1C4587"/>
              </a:solidFill>
              <a:highlight>
                <a:schemeClr val="lt1"/>
              </a:highlight>
              <a:latin typeface="Century Gothic"/>
              <a:ea typeface="Century Gothic"/>
              <a:cs typeface="Century Gothic"/>
              <a:sym typeface="Century Gothic"/>
            </a:endParaRPr>
          </a:p>
          <a:p>
            <a:pPr indent="0" lvl="0" marL="0" rtl="0" algn="l">
              <a:spcBef>
                <a:spcPts val="0"/>
              </a:spcBef>
              <a:spcAft>
                <a:spcPts val="0"/>
              </a:spcAft>
              <a:buClr>
                <a:schemeClr val="dk1"/>
              </a:buClr>
              <a:buSzPts val="1100"/>
              <a:buFont typeface="Arial"/>
              <a:buNone/>
            </a:pPr>
            <a:r>
              <a:rPr b="1" lang="en-GB" sz="1700">
                <a:solidFill>
                  <a:srgbClr val="1C4587"/>
                </a:solidFill>
                <a:highlight>
                  <a:schemeClr val="lt1"/>
                </a:highlight>
                <a:latin typeface="Century Gothic"/>
                <a:ea typeface="Century Gothic"/>
                <a:cs typeface="Century Gothic"/>
                <a:sym typeface="Century Gothic"/>
              </a:rPr>
              <a:t>Home Learning Will be set on Century this week due to printer issues. </a:t>
            </a:r>
            <a:endParaRPr b="1" sz="1700">
              <a:solidFill>
                <a:srgbClr val="1C4587"/>
              </a:solidFill>
              <a:highlight>
                <a:schemeClr val="lt1"/>
              </a:highlight>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2"/>
              </a:solidFill>
            </a:endParaRPr>
          </a:p>
        </p:txBody>
      </p:sp>
      <p:pic>
        <p:nvPicPr>
          <p:cNvPr id="172" name="Google Shape;172;p24"/>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73" name="Google Shape;173;p24"/>
          <p:cNvSpPr/>
          <p:nvPr/>
        </p:nvSpPr>
        <p:spPr>
          <a:xfrm>
            <a:off x="263850" y="834725"/>
            <a:ext cx="7107900" cy="38748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4"/>
              </a:rPr>
              <a:t>Letter</a:t>
            </a:r>
            <a:endParaRPr sz="1500">
              <a:solidFill>
                <a:schemeClr val="dk1"/>
              </a:solidFill>
              <a:highlight>
                <a:schemeClr val="lt1"/>
              </a:highlight>
              <a:latin typeface="Calibri"/>
              <a:ea typeface="Calibri"/>
              <a:cs typeface="Calibri"/>
              <a:sym typeface="Calibri"/>
            </a:endParaRPr>
          </a:p>
          <a:p>
            <a:pPr indent="-323850" lvl="0" marL="457200" rtl="0" algn="l">
              <a:spcBef>
                <a:spcPts val="0"/>
              </a:spcBef>
              <a:spcAft>
                <a:spcPts val="0"/>
              </a:spcAft>
              <a:buClr>
                <a:schemeClr val="dk1"/>
              </a:buClr>
              <a:buSzPts val="1500"/>
              <a:buFont typeface="Calibri"/>
              <a:buChar char="●"/>
            </a:pPr>
            <a:r>
              <a:rPr b="1" lang="en-GB" sz="1500">
                <a:solidFill>
                  <a:srgbClr val="FF0000"/>
                </a:solidFill>
                <a:highlight>
                  <a:schemeClr val="lt1"/>
                </a:highlight>
                <a:latin typeface="Calibri"/>
                <a:ea typeface="Calibri"/>
                <a:cs typeface="Calibri"/>
                <a:sym typeface="Calibri"/>
              </a:rPr>
              <a:t>Wednesday 1st October </a:t>
            </a:r>
            <a:r>
              <a:rPr lang="en-GB" sz="1500">
                <a:solidFill>
                  <a:srgbClr val="FF0000"/>
                </a:solidFill>
                <a:highlight>
                  <a:schemeClr val="lt1"/>
                </a:highlight>
                <a:latin typeface="Calibri"/>
                <a:ea typeface="Calibri"/>
                <a:cs typeface="Calibri"/>
                <a:sym typeface="Calibri"/>
              </a:rPr>
              <a:t>- 5 Peake Class assembly 10am - </a:t>
            </a:r>
            <a:r>
              <a:rPr lang="en-GB" sz="1500" u="sng">
                <a:solidFill>
                  <a:schemeClr val="hlink"/>
                </a:solidFill>
                <a:highlight>
                  <a:schemeClr val="lt1"/>
                </a:highlight>
                <a:latin typeface="Calibri"/>
                <a:ea typeface="Calibri"/>
                <a:cs typeface="Calibri"/>
                <a:sym typeface="Calibri"/>
                <a:hlinkClick r:id="rId5"/>
              </a:rPr>
              <a:t>Zoom Link</a:t>
            </a:r>
            <a:endParaRPr sz="1500">
              <a:solidFill>
                <a:schemeClr val="dk1"/>
              </a:solidFill>
              <a:highlight>
                <a:schemeClr val="lt1"/>
              </a:highlight>
              <a:latin typeface="Calibri"/>
              <a:ea typeface="Calibri"/>
              <a:cs typeface="Calibri"/>
              <a:sym typeface="Calibri"/>
            </a:endParaRPr>
          </a:p>
          <a:p>
            <a:pPr indent="-323850" lvl="0" marL="457200" rtl="0" algn="l">
              <a:spcBef>
                <a:spcPts val="0"/>
              </a:spcBef>
              <a:spcAft>
                <a:spcPts val="0"/>
              </a:spcAft>
              <a:buClr>
                <a:schemeClr val="dk1"/>
              </a:buClr>
              <a:buSzPts val="1500"/>
              <a:buFont typeface="Calibri"/>
              <a:buChar char="●"/>
            </a:pPr>
            <a:r>
              <a:rPr b="1" lang="en-GB" sz="1500">
                <a:solidFill>
                  <a:srgbClr val="FF0000"/>
                </a:solidFill>
                <a:highlight>
                  <a:schemeClr val="lt1"/>
                </a:highlight>
                <a:latin typeface="Calibri"/>
                <a:ea typeface="Calibri"/>
                <a:cs typeface="Calibri"/>
                <a:sym typeface="Calibri"/>
              </a:rPr>
              <a:t>Monday 6th October </a:t>
            </a:r>
            <a:r>
              <a:rPr lang="en-GB" sz="1500">
                <a:solidFill>
                  <a:srgbClr val="FF0000"/>
                </a:solidFill>
                <a:highlight>
                  <a:schemeClr val="lt1"/>
                </a:highlight>
                <a:latin typeface="Calibri"/>
                <a:ea typeface="Calibri"/>
                <a:cs typeface="Calibri"/>
                <a:sym typeface="Calibri"/>
              </a:rPr>
              <a:t>- 6-7pm Year 5 &amp; 6 Disco - Tickets can be purchased</a:t>
            </a:r>
            <a:r>
              <a:rPr lang="en-GB" sz="1500">
                <a:solidFill>
                  <a:schemeClr val="dk1"/>
                </a:solidFill>
                <a:highlight>
                  <a:schemeClr val="lt1"/>
                </a:highlight>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6">
                  <a:extLst>
                    <a:ext uri="{A12FA001-AC4F-418D-AE19-62706E023703}">
                      <ahyp:hlinkClr val="tx"/>
                    </a:ext>
                  </a:extLst>
                </a:hlinkClick>
              </a:rPr>
              <a:t>HERE</a:t>
            </a:r>
            <a:endParaRPr sz="1500">
              <a:solidFill>
                <a:schemeClr val="dk1"/>
              </a:solidFill>
              <a:highlight>
                <a:schemeClr val="accent6"/>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 -</a:t>
            </a:r>
            <a:r>
              <a:rPr lang="en-GB">
                <a:solidFill>
                  <a:srgbClr val="1C4587"/>
                </a:solidFill>
                <a:highlight>
                  <a:schemeClr val="lt1"/>
                </a:highlight>
                <a:latin typeface="Calibri"/>
                <a:ea typeface="Calibri"/>
                <a:cs typeface="Calibri"/>
                <a:sym typeface="Calibri"/>
              </a:rPr>
              <a:t> Y5 Inspire Session 9:15am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12th November</a:t>
            </a:r>
            <a:r>
              <a:rPr lang="en-GB">
                <a:solidFill>
                  <a:srgbClr val="FF0000"/>
                </a:solidFill>
                <a:highlight>
                  <a:schemeClr val="lt1"/>
                </a:highlight>
                <a:latin typeface="Calibri"/>
                <a:ea typeface="Calibri"/>
                <a:cs typeface="Calibri"/>
                <a:sym typeface="Calibri"/>
              </a:rPr>
              <a:t> - 10am 5 Armstrong Class assembly -</a:t>
            </a:r>
            <a:r>
              <a:rPr lang="en-GB">
                <a:solidFill>
                  <a:srgbClr val="1C4587"/>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7"/>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Xmas Performance (1:30 pm)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11th March</a:t>
            </a:r>
            <a:r>
              <a:rPr lang="en-GB">
                <a:solidFill>
                  <a:srgbClr val="FF0000"/>
                </a:solidFill>
                <a:latin typeface="Calibri"/>
                <a:ea typeface="Calibri"/>
                <a:cs typeface="Calibri"/>
                <a:sym typeface="Calibri"/>
              </a:rPr>
              <a:t> - 10am 5 Jemison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Wednesday 3rd June to Wednesday 1st July - Swimming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sz="1800" u="sng">
                <a:solidFill>
                  <a:schemeClr val="accent5"/>
                </a:solidFill>
                <a:latin typeface="Calibri"/>
                <a:ea typeface="Calibri"/>
                <a:cs typeface="Calibri"/>
                <a:sym typeface="Calibri"/>
                <a:hlinkClick r:id="rId10">
                  <a:extLst>
                    <a:ext uri="{A12FA001-AC4F-418D-AE19-62706E023703}">
                      <ahyp:hlinkClr val="tx"/>
                    </a:ext>
                  </a:extLst>
                </a:hlinkClick>
              </a:rPr>
              <a:t>Year 5 &amp; 6 Curriculum Evening Recording</a:t>
            </a:r>
            <a:r>
              <a:rPr lang="en-GB" sz="1800">
                <a:solidFill>
                  <a:schemeClr val="dk2"/>
                </a:solidFill>
                <a:latin typeface="Calibri"/>
                <a:ea typeface="Calibri"/>
                <a:cs typeface="Calibri"/>
                <a:sym typeface="Calibri"/>
              </a:rPr>
              <a:t> Passcode: 1FbdG&amp;ta</a:t>
            </a:r>
            <a:endParaRPr sz="18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1">
                  <a:extLst>
                    <a:ext uri="{A12FA001-AC4F-418D-AE19-62706E023703}">
                      <ahyp:hlinkClr val="tx"/>
                    </a:ext>
                  </a:extLst>
                </a:hlinkClick>
              </a:rPr>
              <a:t> Half Termly Newsletter</a:t>
            </a:r>
            <a:endParaRPr sz="1800">
              <a:solidFill>
                <a:schemeClr val="dk2"/>
              </a:solidFill>
              <a:latin typeface="Calibri"/>
              <a:ea typeface="Calibri"/>
              <a:cs typeface="Calibri"/>
              <a:sym typeface="Calibri"/>
            </a:endParaRPr>
          </a:p>
        </p:txBody>
      </p:sp>
      <p:sp>
        <p:nvSpPr>
          <p:cNvPr id="174" name="Google Shape;174;p24"/>
          <p:cNvSpPr txBox="1"/>
          <p:nvPr/>
        </p:nvSpPr>
        <p:spPr>
          <a:xfrm>
            <a:off x="-146400" y="9985225"/>
            <a:ext cx="4051200" cy="456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1800">
              <a:solidFill>
                <a:schemeClr val="dk2"/>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78" name="Shape 178"/>
        <p:cNvGrpSpPr/>
        <p:nvPr/>
      </p:nvGrpSpPr>
      <p:grpSpPr>
        <a:xfrm>
          <a:off x="0" y="0"/>
          <a:ext cx="0" cy="0"/>
          <a:chOff x="0" y="0"/>
          <a:chExt cx="0" cy="0"/>
        </a:xfrm>
      </p:grpSpPr>
      <p:sp>
        <p:nvSpPr>
          <p:cNvPr id="179" name="Google Shape;179;p25"/>
          <p:cNvSpPr/>
          <p:nvPr/>
        </p:nvSpPr>
        <p:spPr>
          <a:xfrm>
            <a:off x="15900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80" name="Google Shape;180;p25"/>
          <p:cNvPicPr preferRelativeResize="0"/>
          <p:nvPr/>
        </p:nvPicPr>
        <p:blipFill>
          <a:blip r:embed="rId3">
            <a:alphaModFix/>
          </a:blip>
          <a:stretch>
            <a:fillRect/>
          </a:stretch>
        </p:blipFill>
        <p:spPr>
          <a:xfrm>
            <a:off x="5447579" y="239250"/>
            <a:ext cx="2008545" cy="544025"/>
          </a:xfrm>
          <a:prstGeom prst="rect">
            <a:avLst/>
          </a:prstGeom>
          <a:solidFill>
            <a:schemeClr val="lt1"/>
          </a:solidFill>
          <a:ln>
            <a:noFill/>
          </a:ln>
        </p:spPr>
      </p:pic>
      <p:sp>
        <p:nvSpPr>
          <p:cNvPr id="181" name="Google Shape;181;p25"/>
          <p:cNvSpPr txBox="1"/>
          <p:nvPr/>
        </p:nvSpPr>
        <p:spPr>
          <a:xfrm>
            <a:off x="226575" y="239250"/>
            <a:ext cx="2809800" cy="107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Year Six</a:t>
            </a:r>
            <a:endParaRPr sz="2200">
              <a:solidFill>
                <a:schemeClr val="dk2"/>
              </a:solidFill>
            </a:endParaRPr>
          </a:p>
        </p:txBody>
      </p:sp>
      <p:sp>
        <p:nvSpPr>
          <p:cNvPr id="182" name="Google Shape;182;p25"/>
          <p:cNvSpPr txBox="1"/>
          <p:nvPr/>
        </p:nvSpPr>
        <p:spPr>
          <a:xfrm>
            <a:off x="291150" y="7993925"/>
            <a:ext cx="7121700" cy="152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Clr>
                <a:schemeClr val="dk1"/>
              </a:buClr>
              <a:buSzPts val="1100"/>
              <a:buFont typeface="Arial"/>
              <a:buNone/>
            </a:pPr>
            <a:r>
              <a:t/>
            </a:r>
            <a:endParaRPr sz="1800">
              <a:solidFill>
                <a:schemeClr val="dk2"/>
              </a:solidFill>
            </a:endParaRPr>
          </a:p>
        </p:txBody>
      </p:sp>
      <p:sp>
        <p:nvSpPr>
          <p:cNvPr id="183" name="Google Shape;183;p25"/>
          <p:cNvSpPr txBox="1"/>
          <p:nvPr/>
        </p:nvSpPr>
        <p:spPr>
          <a:xfrm>
            <a:off x="207900" y="5274000"/>
            <a:ext cx="7206000" cy="53460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Year 6 Weekly Update:  </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a:solidFill>
                  <a:srgbClr val="1C4587"/>
                </a:solidFill>
                <a:latin typeface="Calibri"/>
                <a:ea typeface="Calibri"/>
                <a:cs typeface="Calibri"/>
                <a:sym typeface="Calibri"/>
              </a:rPr>
              <a:t>What a busy week we have had in Year 6 this week. It begin with  our trip to Newhaven Fort, where the children discovered what life was like for civilians and the home guard during World War 2. They were able to handle lots of artefacts and even had the chance to experience a visit to an air raid shelter. </a:t>
            </a:r>
            <a:endParaRPr>
              <a:solidFill>
                <a:srgbClr val="1C4587"/>
              </a:solidFill>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It was the first swimming session at Hawthorns school this week and the children really enjoyed meeting the new teachers and swimming in the pool. They showed our Sandcross values and the staff mentioned how polite they were.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In maths this week, we have also started our flexible groupings and are revisiting the four operations, starting with addition. In our English lessons we have begun a new unit called “The Journey” where we read a story about a family who were forced to flee their home in search of safety.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lang="en-GB" sz="1600">
                <a:solidFill>
                  <a:srgbClr val="1C4587"/>
                </a:solidFill>
                <a:latin typeface="Calibri"/>
                <a:ea typeface="Calibri"/>
                <a:cs typeface="Calibri"/>
                <a:sym typeface="Calibri"/>
              </a:rPr>
              <a:t>In our Geography lessons, we have continued with our work on Europe and in History we have been exploring the causes of World War 2. </a:t>
            </a:r>
            <a:endParaRPr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solidFill>
                <a:srgbClr val="1C4587"/>
              </a:solidFill>
              <a:latin typeface="Calibri"/>
              <a:ea typeface="Calibri"/>
              <a:cs typeface="Calibri"/>
              <a:sym typeface="Calibri"/>
            </a:endParaRPr>
          </a:p>
          <a:p>
            <a:pPr indent="0" lvl="0" marL="0" rtl="0" algn="l">
              <a:spcBef>
                <a:spcPts val="0"/>
              </a:spcBef>
              <a:spcAft>
                <a:spcPts val="0"/>
              </a:spcAft>
              <a:buNone/>
            </a:pPr>
            <a:r>
              <a:rPr b="1" lang="en-GB" sz="1600">
                <a:solidFill>
                  <a:srgbClr val="1C4587"/>
                </a:solidFill>
                <a:latin typeface="Calibri"/>
                <a:ea typeface="Calibri"/>
                <a:cs typeface="Calibri"/>
                <a:sym typeface="Calibri"/>
              </a:rPr>
              <a:t>Home Learning: Will be set on LBQ this week as we are having issues with our printer.  </a:t>
            </a:r>
            <a:r>
              <a:rPr b="1" lang="en-GB" sz="1600">
                <a:solidFill>
                  <a:srgbClr val="1C4587"/>
                </a:solidFill>
                <a:latin typeface="Calibri"/>
                <a:ea typeface="Calibri"/>
                <a:cs typeface="Calibri"/>
                <a:sym typeface="Calibri"/>
              </a:rPr>
              <a:t>Your</a:t>
            </a:r>
            <a:r>
              <a:rPr b="1" lang="en-GB" sz="1600">
                <a:solidFill>
                  <a:srgbClr val="1C4587"/>
                </a:solidFill>
                <a:latin typeface="Calibri"/>
                <a:ea typeface="Calibri"/>
                <a:cs typeface="Calibri"/>
                <a:sym typeface="Calibri"/>
              </a:rPr>
              <a:t> child has </a:t>
            </a:r>
            <a:r>
              <a:rPr b="1" lang="en-GB" sz="1600">
                <a:solidFill>
                  <a:srgbClr val="1C4587"/>
                </a:solidFill>
                <a:latin typeface="Calibri"/>
                <a:ea typeface="Calibri"/>
                <a:cs typeface="Calibri"/>
                <a:sym typeface="Calibri"/>
              </a:rPr>
              <a:t>their log in inside their planners. - Ask them to show you how to use it!</a:t>
            </a:r>
            <a:endParaRPr b="1" sz="1600">
              <a:solidFill>
                <a:srgbClr val="1C4587"/>
              </a:solidFill>
              <a:latin typeface="Calibri"/>
              <a:ea typeface="Calibri"/>
              <a:cs typeface="Calibri"/>
              <a:sym typeface="Calibri"/>
            </a:endParaRPr>
          </a:p>
          <a:p>
            <a:pPr indent="0" lvl="0" marL="0" rtl="0" algn="l">
              <a:spcBef>
                <a:spcPts val="0"/>
              </a:spcBef>
              <a:spcAft>
                <a:spcPts val="0"/>
              </a:spcAft>
              <a:buNone/>
            </a:pPr>
            <a:r>
              <a:t/>
            </a:r>
            <a:endParaRPr sz="1600">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p:txBody>
      </p:sp>
      <p:sp>
        <p:nvSpPr>
          <p:cNvPr id="184" name="Google Shape;184;p25"/>
          <p:cNvSpPr/>
          <p:nvPr/>
        </p:nvSpPr>
        <p:spPr>
          <a:xfrm>
            <a:off x="291150" y="783275"/>
            <a:ext cx="7039500" cy="4356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500" u="sng">
                <a:solidFill>
                  <a:srgbClr val="1C4587"/>
                </a:solidFill>
                <a:latin typeface="Calibri"/>
                <a:ea typeface="Calibri"/>
                <a:cs typeface="Calibri"/>
                <a:sym typeface="Calibri"/>
              </a:rPr>
              <a:t>Key Dates</a:t>
            </a:r>
            <a:endParaRPr sz="1500" u="sng">
              <a:solidFill>
                <a:srgbClr val="1C4587"/>
              </a:solidFill>
              <a:latin typeface="Calibri"/>
              <a:ea typeface="Calibri"/>
              <a:cs typeface="Calibri"/>
              <a:sym typeface="Calibri"/>
            </a:endParaRPr>
          </a:p>
          <a:p>
            <a:pPr indent="0" lvl="0" marL="457200" rtl="0" algn="l">
              <a:spcBef>
                <a:spcPts val="0"/>
              </a:spcBef>
              <a:spcAft>
                <a:spcPts val="0"/>
              </a:spcAft>
              <a:buNone/>
            </a:pPr>
            <a:r>
              <a:t/>
            </a:r>
            <a:endParaRPr>
              <a:solidFill>
                <a:srgbClr val="1C4587"/>
              </a:solidFill>
              <a:highlight>
                <a:srgbClr val="FFFFFF"/>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latin typeface="Calibri"/>
                <a:ea typeface="Calibri"/>
                <a:cs typeface="Calibri"/>
                <a:sym typeface="Calibri"/>
              </a:rPr>
              <a:t>Trips/Events 25/26 Summary</a:t>
            </a:r>
            <a:r>
              <a:rPr lang="en-GB" sz="1500">
                <a:solidFill>
                  <a:srgbClr val="1C4587"/>
                </a:solidFill>
                <a:latin typeface="Calibri"/>
                <a:ea typeface="Calibri"/>
                <a:cs typeface="Calibri"/>
                <a:sym typeface="Calibri"/>
              </a:rPr>
              <a:t> - </a:t>
            </a:r>
            <a:r>
              <a:rPr lang="en-GB" sz="1500" u="sng">
                <a:solidFill>
                  <a:schemeClr val="accent5"/>
                </a:solidFill>
                <a:latin typeface="Calibri"/>
                <a:ea typeface="Calibri"/>
                <a:cs typeface="Calibri"/>
                <a:sym typeface="Calibri"/>
                <a:hlinkClick r:id="rId4">
                  <a:extLst>
                    <a:ext uri="{A12FA001-AC4F-418D-AE19-62706E023703}">
                      <ahyp:hlinkClr val="tx"/>
                    </a:ext>
                  </a:extLst>
                </a:hlinkClick>
              </a:rPr>
              <a:t>Letter</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W/B 29nd September</a:t>
            </a:r>
            <a:r>
              <a:rPr lang="en-GB" sz="1500">
                <a:solidFill>
                  <a:srgbClr val="1C4587"/>
                </a:solidFill>
                <a:highlight>
                  <a:schemeClr val="lt1"/>
                </a:highlight>
                <a:latin typeface="Calibri"/>
                <a:ea typeface="Calibri"/>
                <a:cs typeface="Calibri"/>
                <a:sym typeface="Calibri"/>
              </a:rPr>
              <a:t> - Year 6 tutoring starts (invited children only - letter to follow) </a:t>
            </a:r>
            <a:endParaRPr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2nd October</a:t>
            </a:r>
            <a:r>
              <a:rPr lang="en-GB">
                <a:solidFill>
                  <a:srgbClr val="1C4587"/>
                </a:solidFill>
                <a:highlight>
                  <a:schemeClr val="lt1"/>
                </a:highlight>
                <a:latin typeface="Calibri"/>
                <a:ea typeface="Calibri"/>
                <a:cs typeface="Calibri"/>
                <a:sym typeface="Calibri"/>
              </a:rPr>
              <a:t> - Y6 Inspire Session 9:15am-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sz="1500">
                <a:solidFill>
                  <a:srgbClr val="FF0000"/>
                </a:solidFill>
                <a:highlight>
                  <a:schemeClr val="lt1"/>
                </a:highlight>
                <a:latin typeface="Calibri"/>
                <a:ea typeface="Calibri"/>
                <a:cs typeface="Calibri"/>
                <a:sym typeface="Calibri"/>
              </a:rPr>
              <a:t>Monday 6th October </a:t>
            </a:r>
            <a:r>
              <a:rPr lang="en-GB" sz="1500">
                <a:solidFill>
                  <a:srgbClr val="FF0000"/>
                </a:solidFill>
                <a:highlight>
                  <a:schemeClr val="lt1"/>
                </a:highlight>
                <a:latin typeface="Calibri"/>
                <a:ea typeface="Calibri"/>
                <a:cs typeface="Calibri"/>
                <a:sym typeface="Calibri"/>
              </a:rPr>
              <a:t>- 6-7pm Year 5 &amp; 6 Disco - Tickets can be purchased</a:t>
            </a:r>
            <a:r>
              <a:rPr lang="en-GB" sz="1500">
                <a:solidFill>
                  <a:schemeClr val="dk1"/>
                </a:solidFill>
                <a:highlight>
                  <a:schemeClr val="lt1"/>
                </a:highlight>
                <a:latin typeface="Calibri"/>
                <a:ea typeface="Calibri"/>
                <a:cs typeface="Calibri"/>
                <a:sym typeface="Calibri"/>
              </a:rPr>
              <a:t> </a:t>
            </a:r>
            <a:r>
              <a:rPr lang="en-GB" u="sng">
                <a:solidFill>
                  <a:schemeClr val="accent5"/>
                </a:solidFill>
                <a:highlight>
                  <a:schemeClr val="lt1"/>
                </a:highlight>
                <a:latin typeface="Calibri"/>
                <a:ea typeface="Calibri"/>
                <a:cs typeface="Calibri"/>
                <a:sym typeface="Calibri"/>
                <a:hlinkClick r:id="rId5">
                  <a:extLst>
                    <a:ext uri="{A12FA001-AC4F-418D-AE19-62706E023703}">
                      <ahyp:hlinkClr val="tx"/>
                    </a:ext>
                  </a:extLst>
                </a:hlinkClick>
              </a:rPr>
              <a:t>HERE</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15th October</a:t>
            </a:r>
            <a:r>
              <a:rPr lang="en-GB">
                <a:solidFill>
                  <a:srgbClr val="FF0000"/>
                </a:solidFill>
                <a:highlight>
                  <a:schemeClr val="lt1"/>
                </a:highlight>
                <a:latin typeface="Calibri"/>
                <a:ea typeface="Calibri"/>
                <a:cs typeface="Calibri"/>
                <a:sym typeface="Calibri"/>
              </a:rPr>
              <a:t> - 10am 6 Marley Class Assembly </a:t>
            </a:r>
            <a:r>
              <a:rPr lang="en-GB">
                <a:solidFill>
                  <a:srgbClr val="1C4587"/>
                </a:solidFill>
                <a:highlight>
                  <a:schemeClr val="lt1"/>
                </a:highlight>
                <a:latin typeface="Calibri"/>
                <a:ea typeface="Calibri"/>
                <a:cs typeface="Calibri"/>
                <a:sym typeface="Calibri"/>
              </a:rPr>
              <a:t>- </a:t>
            </a:r>
            <a:r>
              <a:rPr lang="en-GB" u="sng">
                <a:solidFill>
                  <a:schemeClr val="hlink"/>
                </a:solidFill>
                <a:highlight>
                  <a:schemeClr val="lt1"/>
                </a:highlight>
                <a:latin typeface="Calibri"/>
                <a:ea typeface="Calibri"/>
                <a:cs typeface="Calibri"/>
                <a:sym typeface="Calibri"/>
                <a:hlinkClick r:id="rId6"/>
              </a:rPr>
              <a:t>Zoom Link</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Monday 15th December </a:t>
            </a:r>
            <a:r>
              <a:rPr lang="en-GB">
                <a:solidFill>
                  <a:srgbClr val="1C4587"/>
                </a:solidFill>
                <a:latin typeface="Calibri"/>
                <a:ea typeface="Calibri"/>
                <a:cs typeface="Calibri"/>
                <a:sym typeface="Calibri"/>
              </a:rPr>
              <a:t>- Year 5 and 6 at Reigate Baptist Church (1:30 pm) Xmas Performance - Details to follow</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14th January - </a:t>
            </a:r>
            <a:r>
              <a:rPr lang="en-GB">
                <a:solidFill>
                  <a:srgbClr val="FF0000"/>
                </a:solidFill>
                <a:latin typeface="Calibri"/>
                <a:ea typeface="Calibri"/>
                <a:cs typeface="Calibri"/>
                <a:sym typeface="Calibri"/>
              </a:rPr>
              <a:t>10am 6 Beatles Class Assembly - </a:t>
            </a:r>
            <a:r>
              <a:rPr lang="en-GB" u="sng">
                <a:solidFill>
                  <a:schemeClr val="hlink"/>
                </a:solidFill>
                <a:latin typeface="Calibri"/>
                <a:ea typeface="Calibri"/>
                <a:cs typeface="Calibri"/>
                <a:sym typeface="Calibri"/>
                <a:hlinkClick r:id="rId7"/>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11th February </a:t>
            </a:r>
            <a:r>
              <a:rPr lang="en-GB">
                <a:solidFill>
                  <a:srgbClr val="FF0000"/>
                </a:solidFill>
                <a:latin typeface="Calibri"/>
                <a:ea typeface="Calibri"/>
                <a:cs typeface="Calibri"/>
                <a:sym typeface="Calibri"/>
              </a:rPr>
              <a:t>- 10am 6 Franklin Class Assembly - </a:t>
            </a:r>
            <a:r>
              <a:rPr lang="en-GB" u="sng">
                <a:solidFill>
                  <a:schemeClr val="hlink"/>
                </a:solidFill>
                <a:latin typeface="Calibri"/>
                <a:ea typeface="Calibri"/>
                <a:cs typeface="Calibri"/>
                <a:sym typeface="Calibri"/>
                <a:hlinkClick r:id="rId8"/>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Wednesday 4th March </a:t>
            </a:r>
            <a:r>
              <a:rPr lang="en-GB">
                <a:solidFill>
                  <a:srgbClr val="FF0000"/>
                </a:solidFill>
                <a:latin typeface="Calibri"/>
                <a:ea typeface="Calibri"/>
                <a:cs typeface="Calibri"/>
                <a:sym typeface="Calibri"/>
              </a:rPr>
              <a:t>- 10am 6 Presley Class Assembly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9"/>
              </a:rPr>
              <a:t>Zoom Link</a:t>
            </a:r>
            <a:endParaRPr>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latin typeface="Calibri"/>
                <a:ea typeface="Calibri"/>
                <a:cs typeface="Calibri"/>
                <a:sym typeface="Calibri"/>
              </a:rPr>
              <a:t>June 2026 - IOW Residential </a:t>
            </a:r>
            <a:r>
              <a:rPr lang="en-GB">
                <a:solidFill>
                  <a:srgbClr val="1C4587"/>
                </a:solidFill>
                <a:latin typeface="Calibri"/>
                <a:ea typeface="Calibri"/>
                <a:cs typeface="Calibri"/>
                <a:sym typeface="Calibri"/>
              </a:rPr>
              <a:t>- </a:t>
            </a:r>
            <a:r>
              <a:rPr lang="en-GB" u="sng">
                <a:solidFill>
                  <a:schemeClr val="hlink"/>
                </a:solidFill>
                <a:latin typeface="Calibri"/>
                <a:ea typeface="Calibri"/>
                <a:cs typeface="Calibri"/>
                <a:sym typeface="Calibri"/>
                <a:hlinkClick r:id="rId10"/>
              </a:rPr>
              <a:t>Letter</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None/>
            </a:pPr>
            <a:r>
              <a:t/>
            </a:r>
            <a:endParaRPr>
              <a:solidFill>
                <a:srgbClr val="1C4587"/>
              </a:solidFill>
              <a:latin typeface="Calibri"/>
              <a:ea typeface="Calibri"/>
              <a:cs typeface="Calibri"/>
              <a:sym typeface="Calibri"/>
            </a:endParaRPr>
          </a:p>
          <a:p>
            <a:pPr indent="0" lvl="0" marL="0" rtl="0" algn="l">
              <a:spcBef>
                <a:spcPts val="0"/>
              </a:spcBef>
              <a:spcAft>
                <a:spcPts val="0"/>
              </a:spcAft>
              <a:buNone/>
            </a:pPr>
            <a:r>
              <a:rPr lang="en-GB" sz="1800" u="sng">
                <a:solidFill>
                  <a:schemeClr val="accent5"/>
                </a:solidFill>
                <a:latin typeface="Calibri"/>
                <a:ea typeface="Calibri"/>
                <a:cs typeface="Calibri"/>
                <a:sym typeface="Calibri"/>
                <a:hlinkClick r:id="rId11">
                  <a:extLst>
                    <a:ext uri="{A12FA001-AC4F-418D-AE19-62706E023703}">
                      <ahyp:hlinkClr val="tx"/>
                    </a:ext>
                  </a:extLst>
                </a:hlinkClick>
              </a:rPr>
              <a:t>Year 5 &amp; 6 Curriculum Evening Recording</a:t>
            </a:r>
            <a:r>
              <a:rPr lang="en-GB" sz="1800">
                <a:solidFill>
                  <a:schemeClr val="dk2"/>
                </a:solidFill>
                <a:latin typeface="Calibri"/>
                <a:ea typeface="Calibri"/>
                <a:cs typeface="Calibri"/>
                <a:sym typeface="Calibri"/>
              </a:rPr>
              <a:t> Passcode: 1FbdG&amp;ta</a:t>
            </a:r>
            <a:endParaRPr sz="1800">
              <a:solidFill>
                <a:schemeClr val="dk2"/>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lang="en-GB" sz="1800" u="sng">
                <a:solidFill>
                  <a:schemeClr val="accent5"/>
                </a:solidFill>
                <a:latin typeface="Calibri"/>
                <a:ea typeface="Calibri"/>
                <a:cs typeface="Calibri"/>
                <a:sym typeface="Calibri"/>
                <a:hlinkClick r:id="rId12">
                  <a:extLst>
                    <a:ext uri="{A12FA001-AC4F-418D-AE19-62706E023703}">
                      <ahyp:hlinkClr val="tx"/>
                    </a:ext>
                  </a:extLst>
                </a:hlinkClick>
              </a:rPr>
              <a:t> Half Termly Newsletter</a:t>
            </a:r>
            <a:endParaRPr sz="1800">
              <a:solidFill>
                <a:schemeClr val="dk2"/>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88" name="Shape 188"/>
        <p:cNvGrpSpPr/>
        <p:nvPr/>
      </p:nvGrpSpPr>
      <p:grpSpPr>
        <a:xfrm>
          <a:off x="0" y="0"/>
          <a:ext cx="0" cy="0"/>
          <a:chOff x="0" y="0"/>
          <a:chExt cx="0" cy="0"/>
        </a:xfrm>
      </p:grpSpPr>
      <p:sp>
        <p:nvSpPr>
          <p:cNvPr id="189" name="Google Shape;189;p26"/>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90" name="Google Shape;190;p26"/>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191" name="Google Shape;191;p26"/>
          <p:cNvSpPr/>
          <p:nvPr/>
        </p:nvSpPr>
        <p:spPr>
          <a:xfrm>
            <a:off x="220900" y="176725"/>
            <a:ext cx="7216500" cy="10191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192" name="Google Shape;192;p26"/>
          <p:cNvPicPr preferRelativeResize="0"/>
          <p:nvPr/>
        </p:nvPicPr>
        <p:blipFill>
          <a:blip r:embed="rId3">
            <a:alphaModFix/>
          </a:blip>
          <a:stretch>
            <a:fillRect/>
          </a:stretch>
        </p:blipFill>
        <p:spPr>
          <a:xfrm>
            <a:off x="2852263" y="446950"/>
            <a:ext cx="1685925" cy="561975"/>
          </a:xfrm>
          <a:prstGeom prst="rect">
            <a:avLst/>
          </a:prstGeom>
          <a:noFill/>
          <a:ln>
            <a:noFill/>
          </a:ln>
        </p:spPr>
      </p:pic>
      <p:pic>
        <p:nvPicPr>
          <p:cNvPr id="193" name="Google Shape;193;p26"/>
          <p:cNvPicPr preferRelativeResize="0"/>
          <p:nvPr/>
        </p:nvPicPr>
        <p:blipFill>
          <a:blip r:embed="rId4">
            <a:alphaModFix/>
          </a:blip>
          <a:stretch>
            <a:fillRect/>
          </a:stretch>
        </p:blipFill>
        <p:spPr>
          <a:xfrm>
            <a:off x="466650" y="446950"/>
            <a:ext cx="914406" cy="879900"/>
          </a:xfrm>
          <a:prstGeom prst="rect">
            <a:avLst/>
          </a:prstGeom>
          <a:noFill/>
          <a:ln>
            <a:noFill/>
          </a:ln>
        </p:spPr>
      </p:pic>
      <p:pic>
        <p:nvPicPr>
          <p:cNvPr id="194" name="Google Shape;194;p26"/>
          <p:cNvPicPr preferRelativeResize="0"/>
          <p:nvPr/>
        </p:nvPicPr>
        <p:blipFill>
          <a:blip r:embed="rId4">
            <a:alphaModFix/>
          </a:blip>
          <a:stretch>
            <a:fillRect/>
          </a:stretch>
        </p:blipFill>
        <p:spPr>
          <a:xfrm>
            <a:off x="6009400" y="601700"/>
            <a:ext cx="914406" cy="879900"/>
          </a:xfrm>
          <a:prstGeom prst="rect">
            <a:avLst/>
          </a:prstGeom>
          <a:noFill/>
          <a:ln>
            <a:noFill/>
          </a:ln>
        </p:spPr>
      </p:pic>
      <p:sp>
        <p:nvSpPr>
          <p:cNvPr id="195" name="Google Shape;195;p26"/>
          <p:cNvSpPr txBox="1"/>
          <p:nvPr/>
        </p:nvSpPr>
        <p:spPr>
          <a:xfrm>
            <a:off x="1493525" y="1326850"/>
            <a:ext cx="4403400" cy="706800"/>
          </a:xfrm>
          <a:prstGeom prst="rect">
            <a:avLst/>
          </a:prstGeom>
          <a:noFill/>
          <a:ln>
            <a:noFill/>
          </a:ln>
        </p:spPr>
        <p:txBody>
          <a:bodyPr anchorCtr="0" anchor="t" bIns="91425" lIns="91425" spcFirstLastPara="1" rIns="91425" wrap="square" tIns="91425">
            <a:noAutofit/>
          </a:bodyPr>
          <a:lstStyle/>
          <a:p>
            <a:pPr indent="0" lvl="0" marL="832165" rtl="0" algn="l">
              <a:spcBef>
                <a:spcPts val="0"/>
              </a:spcBef>
              <a:spcAft>
                <a:spcPts val="0"/>
              </a:spcAft>
              <a:buClr>
                <a:schemeClr val="dk1"/>
              </a:buClr>
              <a:buSzPts val="1100"/>
              <a:buFont typeface="Arial"/>
              <a:buNone/>
            </a:pPr>
            <a:r>
              <a:rPr lang="en-GB" sz="3600">
                <a:solidFill>
                  <a:srgbClr val="9900FF"/>
                </a:solidFill>
                <a:latin typeface="Impact"/>
                <a:ea typeface="Impact"/>
                <a:cs typeface="Impact"/>
                <a:sym typeface="Impact"/>
              </a:rPr>
              <a:t>Autumn Disco</a:t>
            </a:r>
            <a:endParaRPr sz="2200">
              <a:solidFill>
                <a:schemeClr val="dk2"/>
              </a:solidFill>
            </a:endParaRPr>
          </a:p>
        </p:txBody>
      </p:sp>
      <p:sp>
        <p:nvSpPr>
          <p:cNvPr id="196" name="Google Shape;196;p26"/>
          <p:cNvSpPr txBox="1"/>
          <p:nvPr/>
        </p:nvSpPr>
        <p:spPr>
          <a:xfrm>
            <a:off x="338725" y="2106000"/>
            <a:ext cx="6936600" cy="8026500"/>
          </a:xfrm>
          <a:prstGeom prst="rect">
            <a:avLst/>
          </a:prstGeom>
          <a:noFill/>
          <a:ln>
            <a:noFill/>
          </a:ln>
        </p:spPr>
        <p:txBody>
          <a:bodyPr anchorCtr="0" anchor="t" bIns="91425" lIns="91425" spcFirstLastPara="1" rIns="91425" wrap="square" tIns="91425">
            <a:noAutofit/>
          </a:bodyPr>
          <a:lstStyle/>
          <a:p>
            <a:pPr indent="0" lvl="0" marL="424240" marR="405121" rtl="0" algn="ctr">
              <a:lnSpc>
                <a:spcPct val="116937"/>
              </a:lnSpc>
              <a:spcBef>
                <a:spcPts val="1426"/>
              </a:spcBef>
              <a:spcAft>
                <a:spcPts val="0"/>
              </a:spcAft>
              <a:buClr>
                <a:schemeClr val="dk1"/>
              </a:buClr>
              <a:buSzPts val="1100"/>
              <a:buFont typeface="Arial"/>
              <a:buNone/>
            </a:pPr>
            <a:r>
              <a:rPr b="1" lang="en-GB" sz="1488">
                <a:solidFill>
                  <a:srgbClr val="FF9900"/>
                </a:solidFill>
                <a:latin typeface="Calibri"/>
                <a:ea typeface="Calibri"/>
                <a:cs typeface="Calibri"/>
                <a:sym typeface="Calibri"/>
              </a:rPr>
              <a:t>Friends of Sandcross are really happy to announce that we will be hosting Autumn Discos for all children in </a:t>
            </a:r>
            <a:endParaRPr b="1" sz="1488">
              <a:solidFill>
                <a:srgbClr val="FF9900"/>
              </a:solidFill>
              <a:latin typeface="Calibri"/>
              <a:ea typeface="Calibri"/>
              <a:cs typeface="Calibri"/>
              <a:sym typeface="Calibri"/>
            </a:endParaRPr>
          </a:p>
          <a:p>
            <a:pPr indent="0" lvl="0" marL="0" rtl="0" algn="ctr">
              <a:spcBef>
                <a:spcPts val="72"/>
              </a:spcBef>
              <a:spcAft>
                <a:spcPts val="0"/>
              </a:spcAft>
              <a:buClr>
                <a:schemeClr val="dk1"/>
              </a:buClr>
              <a:buSzPts val="1100"/>
              <a:buFont typeface="Arial"/>
              <a:buNone/>
            </a:pPr>
            <a:r>
              <a:rPr b="1" lang="en-GB" sz="1762">
                <a:solidFill>
                  <a:srgbClr val="FF9900"/>
                </a:solidFill>
                <a:latin typeface="Calibri"/>
                <a:ea typeface="Calibri"/>
                <a:cs typeface="Calibri"/>
                <a:sym typeface="Calibri"/>
              </a:rPr>
              <a:t>Reception to Year 6 </a:t>
            </a:r>
            <a:endParaRPr b="1" sz="1762">
              <a:solidFill>
                <a:srgbClr val="FF9900"/>
              </a:solidFill>
              <a:latin typeface="Calibri"/>
              <a:ea typeface="Calibri"/>
              <a:cs typeface="Calibri"/>
              <a:sym typeface="Calibri"/>
            </a:endParaRPr>
          </a:p>
          <a:p>
            <a:pPr indent="0" lvl="0" marL="0" rtl="0" algn="l">
              <a:spcBef>
                <a:spcPts val="2411"/>
              </a:spcBef>
              <a:spcAft>
                <a:spcPts val="0"/>
              </a:spcAft>
              <a:buClr>
                <a:schemeClr val="dk1"/>
              </a:buClr>
              <a:buSzPts val="1100"/>
              <a:buFont typeface="Arial"/>
              <a:buNone/>
            </a:pPr>
            <a:r>
              <a:rPr lang="en-GB" sz="1397">
                <a:solidFill>
                  <a:schemeClr val="dk1"/>
                </a:solidFill>
                <a:latin typeface="Calibri"/>
                <a:ea typeface="Calibri"/>
                <a:cs typeface="Calibri"/>
                <a:sym typeface="Calibri"/>
              </a:rPr>
              <a:t>The dates and times are as follows: </a:t>
            </a:r>
            <a:endParaRPr sz="1397">
              <a:solidFill>
                <a:schemeClr val="dk1"/>
              </a:solidFill>
              <a:latin typeface="Calibri"/>
              <a:ea typeface="Calibri"/>
              <a:cs typeface="Calibri"/>
              <a:sym typeface="Calibri"/>
            </a:endParaRPr>
          </a:p>
          <a:p>
            <a:pPr indent="0" lvl="0" marL="325" rtl="0" algn="l">
              <a:spcBef>
                <a:spcPts val="1659"/>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1 &amp; 2 </a:t>
            </a:r>
            <a:r>
              <a:rPr lang="en-GB" sz="1580">
                <a:solidFill>
                  <a:schemeClr val="dk1"/>
                </a:solidFill>
                <a:latin typeface="Calibri"/>
                <a:ea typeface="Calibri"/>
                <a:cs typeface="Calibri"/>
                <a:sym typeface="Calibri"/>
              </a:rPr>
              <a:t>Monday 6</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5 &amp; 6 </a:t>
            </a:r>
            <a:r>
              <a:rPr lang="en-GB" sz="1580">
                <a:solidFill>
                  <a:schemeClr val="dk1"/>
                </a:solidFill>
                <a:latin typeface="Calibri"/>
                <a:ea typeface="Calibri"/>
                <a:cs typeface="Calibri"/>
                <a:sym typeface="Calibri"/>
              </a:rPr>
              <a:t>Monday 6</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6pm-7pm </a:t>
            </a:r>
            <a:endParaRPr sz="1580">
              <a:solidFill>
                <a:schemeClr val="dk1"/>
              </a:solidFill>
              <a:latin typeface="Calibri"/>
              <a:ea typeface="Calibri"/>
              <a:cs typeface="Calibri"/>
              <a:sym typeface="Calibri"/>
            </a:endParaRPr>
          </a:p>
          <a:p>
            <a:pPr indent="0" lvl="0" marL="10242"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Reception </a:t>
            </a:r>
            <a:r>
              <a:rPr lang="en-GB" sz="1580">
                <a:solidFill>
                  <a:schemeClr val="dk1"/>
                </a:solidFill>
                <a:latin typeface="Calibri"/>
                <a:ea typeface="Calibri"/>
                <a:cs typeface="Calibri"/>
                <a:sym typeface="Calibri"/>
              </a:rPr>
              <a:t>Tuesday 7</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3 </a:t>
            </a:r>
            <a:r>
              <a:rPr lang="en-GB" sz="1580">
                <a:solidFill>
                  <a:schemeClr val="dk1"/>
                </a:solidFill>
                <a:latin typeface="Calibri"/>
                <a:ea typeface="Calibri"/>
                <a:cs typeface="Calibri"/>
                <a:sym typeface="Calibri"/>
              </a:rPr>
              <a:t>Thursday 9</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4.30pm-5.30pm </a:t>
            </a:r>
            <a:endParaRPr sz="1580">
              <a:solidFill>
                <a:schemeClr val="dk1"/>
              </a:solidFill>
              <a:latin typeface="Calibri"/>
              <a:ea typeface="Calibri"/>
              <a:cs typeface="Calibri"/>
              <a:sym typeface="Calibri"/>
            </a:endParaRPr>
          </a:p>
          <a:p>
            <a:pPr indent="0" lvl="0" marL="325" rtl="0" algn="l">
              <a:spcBef>
                <a:spcPts val="1040"/>
              </a:spcBef>
              <a:spcAft>
                <a:spcPts val="0"/>
              </a:spcAft>
              <a:buClr>
                <a:schemeClr val="dk1"/>
              </a:buClr>
              <a:buSzPts val="1100"/>
              <a:buFont typeface="Arial"/>
              <a:buNone/>
            </a:pPr>
            <a:r>
              <a:rPr b="1" lang="en-GB" sz="1580">
                <a:solidFill>
                  <a:schemeClr val="dk1"/>
                </a:solidFill>
                <a:latin typeface="Calibri"/>
                <a:ea typeface="Calibri"/>
                <a:cs typeface="Calibri"/>
                <a:sym typeface="Calibri"/>
              </a:rPr>
              <a:t>Year 4 </a:t>
            </a:r>
            <a:r>
              <a:rPr lang="en-GB" sz="1580">
                <a:solidFill>
                  <a:schemeClr val="dk1"/>
                </a:solidFill>
                <a:latin typeface="Calibri"/>
                <a:ea typeface="Calibri"/>
                <a:cs typeface="Calibri"/>
                <a:sym typeface="Calibri"/>
              </a:rPr>
              <a:t>Thursday 9</a:t>
            </a:r>
            <a:r>
              <a:rPr baseline="30000" lang="en-GB" sz="1580">
                <a:solidFill>
                  <a:schemeClr val="dk1"/>
                </a:solidFill>
                <a:latin typeface="Calibri"/>
                <a:ea typeface="Calibri"/>
                <a:cs typeface="Calibri"/>
                <a:sym typeface="Calibri"/>
              </a:rPr>
              <a:t>th </a:t>
            </a:r>
            <a:r>
              <a:rPr lang="en-GB" sz="1580">
                <a:solidFill>
                  <a:schemeClr val="dk1"/>
                </a:solidFill>
                <a:latin typeface="Calibri"/>
                <a:ea typeface="Calibri"/>
                <a:cs typeface="Calibri"/>
                <a:sym typeface="Calibri"/>
              </a:rPr>
              <a:t>October 6pm-7pm </a:t>
            </a:r>
            <a:endParaRPr sz="1580">
              <a:solidFill>
                <a:schemeClr val="dk1"/>
              </a:solidFill>
              <a:latin typeface="Calibri"/>
              <a:ea typeface="Calibri"/>
              <a:cs typeface="Calibri"/>
              <a:sym typeface="Calibri"/>
            </a:endParaRPr>
          </a:p>
          <a:p>
            <a:pPr indent="7524" lvl="0" marL="3205" marR="247535" rtl="0" algn="l">
              <a:lnSpc>
                <a:spcPct val="214385"/>
              </a:lnSpc>
              <a:spcBef>
                <a:spcPts val="2721"/>
              </a:spcBef>
              <a:spcAft>
                <a:spcPts val="0"/>
              </a:spcAft>
              <a:buClr>
                <a:schemeClr val="dk1"/>
              </a:buClr>
              <a:buSzPts val="1100"/>
              <a:buFont typeface="Arial"/>
              <a:buNone/>
            </a:pPr>
            <a:r>
              <a:rPr lang="en-GB" sz="1397">
                <a:solidFill>
                  <a:schemeClr val="dk1"/>
                </a:solidFill>
                <a:latin typeface="Calibri"/>
                <a:ea typeface="Calibri"/>
                <a:cs typeface="Calibri"/>
                <a:sym typeface="Calibri"/>
              </a:rPr>
              <a:t>Entry cost is </a:t>
            </a:r>
            <a:r>
              <a:rPr b="1" lang="en-GB" sz="1397">
                <a:solidFill>
                  <a:schemeClr val="dk1"/>
                </a:solidFill>
                <a:latin typeface="Calibri"/>
                <a:ea typeface="Calibri"/>
                <a:cs typeface="Calibri"/>
                <a:sym typeface="Calibri"/>
              </a:rPr>
              <a:t>£3.50 </a:t>
            </a:r>
            <a:r>
              <a:rPr lang="en-GB" sz="1397">
                <a:solidFill>
                  <a:schemeClr val="dk1"/>
                </a:solidFill>
                <a:latin typeface="Calibri"/>
                <a:ea typeface="Calibri"/>
                <a:cs typeface="Calibri"/>
                <a:sym typeface="Calibri"/>
              </a:rPr>
              <a:t>per child and will include a drink and packet of Pom-Bear crisps. We ask that reception parents must stay with their children at the disco (no siblings please). </a:t>
            </a:r>
            <a:endParaRPr sz="1397">
              <a:solidFill>
                <a:schemeClr val="dk1"/>
              </a:solidFill>
              <a:latin typeface="Calibri"/>
              <a:ea typeface="Calibri"/>
              <a:cs typeface="Calibri"/>
              <a:sym typeface="Calibri"/>
            </a:endParaRPr>
          </a:p>
          <a:p>
            <a:pPr indent="-3205" lvl="0" marL="4598" marR="0" rtl="0" algn="l">
              <a:lnSpc>
                <a:spcPct val="116937"/>
              </a:lnSpc>
              <a:spcBef>
                <a:spcPts val="545"/>
              </a:spcBef>
              <a:spcAft>
                <a:spcPts val="0"/>
              </a:spcAft>
              <a:buClr>
                <a:schemeClr val="dk1"/>
              </a:buClr>
              <a:buSzPts val="1100"/>
              <a:buFont typeface="Arial"/>
              <a:buNone/>
            </a:pPr>
            <a:r>
              <a:rPr lang="en-GB" sz="1397">
                <a:solidFill>
                  <a:schemeClr val="dk1"/>
                </a:solidFill>
                <a:latin typeface="Calibri"/>
                <a:ea typeface="Calibri"/>
                <a:cs typeface="Calibri"/>
                <a:sym typeface="Calibri"/>
              </a:rPr>
              <a:t>Any SEND children that would benefit from having a parent with them, we ask from them to stay. </a:t>
            </a:r>
            <a:endParaRPr sz="1397">
              <a:solidFill>
                <a:schemeClr val="dk1"/>
              </a:solidFill>
              <a:latin typeface="Calibri"/>
              <a:ea typeface="Calibri"/>
              <a:cs typeface="Calibri"/>
              <a:sym typeface="Calibri"/>
            </a:endParaRPr>
          </a:p>
          <a:p>
            <a:pPr indent="9475" lvl="0" marL="1254" marR="458" rtl="0" algn="l">
              <a:lnSpc>
                <a:spcPct val="116937"/>
              </a:lnSpc>
              <a:spcBef>
                <a:spcPts val="1614"/>
              </a:spcBef>
              <a:spcAft>
                <a:spcPts val="0"/>
              </a:spcAft>
              <a:buClr>
                <a:schemeClr val="dk1"/>
              </a:buClr>
              <a:buSzPts val="1100"/>
              <a:buFont typeface="Arial"/>
              <a:buNone/>
            </a:pPr>
            <a:r>
              <a:rPr lang="en-GB" sz="1397">
                <a:solidFill>
                  <a:schemeClr val="dk1"/>
                </a:solidFill>
                <a:latin typeface="Calibri"/>
                <a:ea typeface="Calibri"/>
                <a:cs typeface="Calibri"/>
                <a:sym typeface="Calibri"/>
              </a:rPr>
              <a:t>If you would like your child to attend, please complete the form below and make payment via the link below. </a:t>
            </a:r>
            <a:endParaRPr sz="1397">
              <a:solidFill>
                <a:schemeClr val="dk1"/>
              </a:solidFill>
              <a:latin typeface="Calibri"/>
              <a:ea typeface="Calibri"/>
              <a:cs typeface="Calibri"/>
              <a:sym typeface="Calibri"/>
            </a:endParaRPr>
          </a:p>
          <a:p>
            <a:pPr indent="0" lvl="0" marL="6689" rtl="0" algn="l">
              <a:spcBef>
                <a:spcPts val="1333"/>
              </a:spcBef>
              <a:spcAft>
                <a:spcPts val="0"/>
              </a:spcAft>
              <a:buClr>
                <a:schemeClr val="dk1"/>
              </a:buClr>
              <a:buSzPts val="1100"/>
              <a:buFont typeface="Arial"/>
              <a:buNone/>
            </a:pPr>
            <a:r>
              <a:rPr lang="en-GB" sz="1214" u="sng">
                <a:solidFill>
                  <a:srgbClr val="1155CC"/>
                </a:solidFill>
              </a:rPr>
              <a:t>https://booking.bookinghound.cloud/fe/booking?og=b0e0a52a-3433-41e8-b3aa-54236123d515</a:t>
            </a:r>
            <a:r>
              <a:rPr lang="en-GB" sz="1214">
                <a:solidFill>
                  <a:srgbClr val="1155CC"/>
                </a:solidFill>
              </a:rPr>
              <a:t> </a:t>
            </a:r>
            <a:endParaRPr sz="1214">
              <a:solidFill>
                <a:srgbClr val="1155CC"/>
              </a:solidFill>
            </a:endParaRPr>
          </a:p>
          <a:p>
            <a:pPr indent="-1950" lvl="0" marL="3205" marR="0" rtl="0" algn="just">
              <a:lnSpc>
                <a:spcPct val="116937"/>
              </a:lnSpc>
              <a:spcBef>
                <a:spcPts val="1707"/>
              </a:spcBef>
              <a:spcAft>
                <a:spcPts val="0"/>
              </a:spcAft>
              <a:buClr>
                <a:schemeClr val="dk1"/>
              </a:buClr>
              <a:buSzPts val="1100"/>
              <a:buFont typeface="Arial"/>
              <a:buNone/>
            </a:pPr>
            <a:r>
              <a:rPr lang="en-GB" sz="1397">
                <a:solidFill>
                  <a:schemeClr val="dk1"/>
                </a:solidFill>
                <a:latin typeface="Calibri"/>
                <a:ea typeface="Calibri"/>
                <a:cs typeface="Calibri"/>
                <a:sym typeface="Calibri"/>
              </a:rPr>
              <a:t>We would love for all children to be able to attend the discos if they would like to. If you are a low income family and require financial support in purchasing a ticket please contact the school office by email at office@sandcross.school. </a:t>
            </a:r>
            <a:endParaRPr sz="1397">
              <a:solidFill>
                <a:schemeClr val="dk1"/>
              </a:solidFill>
              <a:latin typeface="Calibri"/>
              <a:ea typeface="Calibri"/>
              <a:cs typeface="Calibri"/>
              <a:sym typeface="Calibri"/>
            </a:endParaRPr>
          </a:p>
          <a:p>
            <a:pPr indent="0" lvl="0" marL="0" rtl="0" algn="l">
              <a:spcBef>
                <a:spcPts val="1229"/>
              </a:spcBef>
              <a:spcAft>
                <a:spcPts val="0"/>
              </a:spcAft>
              <a:buClr>
                <a:schemeClr val="dk1"/>
              </a:buClr>
              <a:buSzPts val="1100"/>
              <a:buFont typeface="Arial"/>
              <a:buNone/>
            </a:pPr>
            <a:r>
              <a:rPr lang="en-GB" sz="1397">
                <a:solidFill>
                  <a:schemeClr val="dk1"/>
                </a:solidFill>
                <a:latin typeface="Calibri"/>
                <a:ea typeface="Calibri"/>
                <a:cs typeface="Calibri"/>
                <a:sym typeface="Calibri"/>
              </a:rPr>
              <a:t>Thank you </a:t>
            </a:r>
            <a:endParaRPr sz="1397">
              <a:solidFill>
                <a:schemeClr val="dk1"/>
              </a:solidFill>
              <a:latin typeface="Calibri"/>
              <a:ea typeface="Calibri"/>
              <a:cs typeface="Calibri"/>
              <a:sym typeface="Calibri"/>
            </a:endParaRPr>
          </a:p>
          <a:p>
            <a:pPr indent="0" lvl="0" marL="10730" rtl="0" algn="l">
              <a:spcBef>
                <a:spcPts val="260"/>
              </a:spcBef>
              <a:spcAft>
                <a:spcPts val="0"/>
              </a:spcAft>
              <a:buClr>
                <a:schemeClr val="dk1"/>
              </a:buClr>
              <a:buSzPts val="1100"/>
              <a:buFont typeface="Arial"/>
              <a:buNone/>
            </a:pPr>
            <a:r>
              <a:rPr lang="en-GB" sz="1397">
                <a:solidFill>
                  <a:schemeClr val="dk1"/>
                </a:solidFill>
                <a:latin typeface="Calibri"/>
                <a:ea typeface="Calibri"/>
                <a:cs typeface="Calibri"/>
                <a:sym typeface="Calibri"/>
              </a:rPr>
              <a:t>FOS Committee</a:t>
            </a:r>
            <a:endParaRPr sz="1397">
              <a:solidFill>
                <a:schemeClr val="dk1"/>
              </a:solidFill>
              <a:latin typeface="Calibri"/>
              <a:ea typeface="Calibri"/>
              <a:cs typeface="Calibri"/>
              <a:sym typeface="Calibri"/>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0" name="Shape 200"/>
        <p:cNvGrpSpPr/>
        <p:nvPr/>
      </p:nvGrpSpPr>
      <p:grpSpPr>
        <a:xfrm>
          <a:off x="0" y="0"/>
          <a:ext cx="0" cy="0"/>
          <a:chOff x="0" y="0"/>
          <a:chExt cx="0" cy="0"/>
        </a:xfrm>
      </p:grpSpPr>
      <p:sp>
        <p:nvSpPr>
          <p:cNvPr id="201" name="Google Shape;201;p27"/>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02" name="Google Shape;202;p27"/>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sp>
        <p:nvSpPr>
          <p:cNvPr id="203" name="Google Shape;203;p27"/>
          <p:cNvSpPr txBox="1"/>
          <p:nvPr/>
        </p:nvSpPr>
        <p:spPr>
          <a:xfrm>
            <a:off x="338725" y="180000"/>
            <a:ext cx="7083900" cy="57585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pic>
        <p:nvPicPr>
          <p:cNvPr id="204" name="Google Shape;204;p27"/>
          <p:cNvPicPr preferRelativeResize="0"/>
          <p:nvPr/>
        </p:nvPicPr>
        <p:blipFill>
          <a:blip r:embed="rId3">
            <a:alphaModFix/>
          </a:blip>
          <a:stretch>
            <a:fillRect/>
          </a:stretch>
        </p:blipFill>
        <p:spPr>
          <a:xfrm>
            <a:off x="2265750" y="332400"/>
            <a:ext cx="2809875" cy="1628775"/>
          </a:xfrm>
          <a:prstGeom prst="rect">
            <a:avLst/>
          </a:prstGeom>
          <a:noFill/>
          <a:ln>
            <a:noFill/>
          </a:ln>
        </p:spPr>
      </p:pic>
      <p:sp>
        <p:nvSpPr>
          <p:cNvPr id="205" name="Google Shape;205;p27"/>
          <p:cNvSpPr txBox="1"/>
          <p:nvPr/>
        </p:nvSpPr>
        <p:spPr>
          <a:xfrm>
            <a:off x="338725" y="1543500"/>
            <a:ext cx="6892500" cy="4167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We are pleased to confirm that the Year 5/6 Choir will be taking part in the Young Voices concert at the O2 Arena on </a:t>
            </a:r>
            <a:r>
              <a:rPr b="1" lang="en-GB">
                <a:solidFill>
                  <a:schemeClr val="dk1"/>
                </a:solidFill>
                <a:latin typeface="Calibri"/>
                <a:ea typeface="Calibri"/>
                <a:cs typeface="Calibri"/>
                <a:sym typeface="Calibri"/>
              </a:rPr>
              <a:t>Tuesday 20th January 2026</a:t>
            </a:r>
            <a:r>
              <a:rPr lang="en-GB">
                <a:solidFill>
                  <a:schemeClr val="dk1"/>
                </a:solidFill>
                <a:latin typeface="Calibri"/>
                <a:ea typeface="Calibri"/>
                <a:cs typeface="Calibri"/>
                <a:sym typeface="Calibri"/>
              </a:rPr>
              <a:t>. This is an exciting opportunity for pupils to sing as part of a massed choir of around 9,000 children – a truly memorable experience.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latin typeface="Calibri"/>
                <a:ea typeface="Calibri"/>
                <a:cs typeface="Calibri"/>
                <a:sym typeface="Calibri"/>
              </a:rPr>
              <a:t>All children who signed up for the choir this term have been allocated a place. Please note that preparation will require individual practice to learn the songs and words, so children should be ready to commit time to this at home.</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None/>
            </a:pPr>
            <a:r>
              <a:rPr lang="en-GB">
                <a:solidFill>
                  <a:schemeClr val="dk1"/>
                </a:solidFill>
                <a:latin typeface="Calibri"/>
                <a:ea typeface="Calibri"/>
                <a:cs typeface="Calibri"/>
                <a:sym typeface="Calibri"/>
              </a:rPr>
              <a:t>On the day, we will leave school by minibus mid-morning, have lunch at the venue, and attend the afternoon rehearsal. The concert runs from </a:t>
            </a:r>
            <a:r>
              <a:rPr b="1" lang="en-GB">
                <a:solidFill>
                  <a:schemeClr val="dk1"/>
                </a:solidFill>
                <a:latin typeface="Calibri"/>
                <a:ea typeface="Calibri"/>
                <a:cs typeface="Calibri"/>
                <a:sym typeface="Calibri"/>
              </a:rPr>
              <a:t>7:00 pm – 9:00 pm</a:t>
            </a:r>
            <a:r>
              <a:rPr lang="en-GB">
                <a:solidFill>
                  <a:schemeClr val="dk1"/>
                </a:solidFill>
                <a:latin typeface="Calibri"/>
                <a:ea typeface="Calibri"/>
                <a:cs typeface="Calibri"/>
                <a:sym typeface="Calibri"/>
              </a:rPr>
              <a:t>, after which we will return to school by minibus, arriving back at approximately </a:t>
            </a:r>
            <a:r>
              <a:rPr b="1" lang="en-GB">
                <a:solidFill>
                  <a:schemeClr val="dk1"/>
                </a:solidFill>
                <a:latin typeface="Calibri"/>
                <a:ea typeface="Calibri"/>
                <a:cs typeface="Calibri"/>
                <a:sym typeface="Calibri"/>
              </a:rPr>
              <a:t>11:00 pm</a:t>
            </a:r>
            <a:r>
              <a:rPr lang="en-GB">
                <a:solidFill>
                  <a:schemeClr val="dk1"/>
                </a:solidFill>
                <a:latin typeface="Calibri"/>
                <a:ea typeface="Calibri"/>
                <a:cs typeface="Calibri"/>
                <a:sym typeface="Calibri"/>
              </a:rPr>
              <a:t>. Please note that even if you attend the concert, children must travel back with the school group.Please click the letter link below for further information.</a:t>
            </a:r>
            <a:endParaRPr/>
          </a:p>
          <a:p>
            <a:pPr indent="0" lvl="0" marL="0" rtl="0" algn="l">
              <a:spcBef>
                <a:spcPts val="1200"/>
              </a:spcBef>
              <a:spcAft>
                <a:spcPts val="0"/>
              </a:spcAft>
              <a:buNone/>
            </a:pPr>
            <a:r>
              <a:t/>
            </a:r>
            <a:endParaRPr/>
          </a:p>
          <a:p>
            <a:pPr indent="0" lvl="0" marL="0" rtl="0" algn="l">
              <a:spcBef>
                <a:spcPts val="0"/>
              </a:spcBef>
              <a:spcAft>
                <a:spcPts val="0"/>
              </a:spcAft>
              <a:buNone/>
            </a:pPr>
            <a:r>
              <a:rPr lang="en-GB" sz="1800" u="sng">
                <a:solidFill>
                  <a:schemeClr val="hlink"/>
                </a:solidFill>
                <a:hlinkClick r:id="rId4"/>
              </a:rPr>
              <a:t>Young Voices Letter</a:t>
            </a:r>
            <a:endParaRPr sz="1800">
              <a:solidFill>
                <a:schemeClr val="dk2"/>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9" name="Shape 209"/>
        <p:cNvGrpSpPr/>
        <p:nvPr/>
      </p:nvGrpSpPr>
      <p:grpSpPr>
        <a:xfrm>
          <a:off x="0" y="0"/>
          <a:ext cx="0" cy="0"/>
          <a:chOff x="0" y="0"/>
          <a:chExt cx="0" cy="0"/>
        </a:xfrm>
      </p:grpSpPr>
      <p:sp>
        <p:nvSpPr>
          <p:cNvPr id="210" name="Google Shape;210;p28"/>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1" name="Google Shape;211;p28"/>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12" name="Google Shape;212;p28"/>
          <p:cNvPicPr preferRelativeResize="0"/>
          <p:nvPr/>
        </p:nvPicPr>
        <p:blipFill>
          <a:blip r:embed="rId3">
            <a:alphaModFix/>
          </a:blip>
          <a:stretch>
            <a:fillRect/>
          </a:stretch>
        </p:blipFill>
        <p:spPr>
          <a:xfrm>
            <a:off x="505613" y="1350250"/>
            <a:ext cx="6692775" cy="9141401"/>
          </a:xfrm>
          <a:prstGeom prst="rect">
            <a:avLst/>
          </a:prstGeom>
          <a:noFill/>
          <a:ln>
            <a:noFill/>
          </a:ln>
        </p:spPr>
      </p:pic>
      <p:sp>
        <p:nvSpPr>
          <p:cNvPr id="213" name="Google Shape;213;p28"/>
          <p:cNvSpPr txBox="1"/>
          <p:nvPr/>
        </p:nvSpPr>
        <p:spPr>
          <a:xfrm>
            <a:off x="132550" y="265100"/>
            <a:ext cx="7704000" cy="108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600">
                <a:solidFill>
                  <a:schemeClr val="lt1"/>
                </a:solidFill>
                <a:highlight>
                  <a:srgbClr val="1C4587"/>
                </a:highlight>
              </a:rPr>
              <a:t>Harvest Festival Lunch </a:t>
            </a:r>
            <a:endParaRPr b="1"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Thursday 2nd October 2025</a:t>
            </a:r>
            <a:endParaRPr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Please complete this form to order a lunch </a:t>
            </a:r>
            <a:r>
              <a:rPr b="1" lang="en-GB" sz="1600" u="sng">
                <a:solidFill>
                  <a:schemeClr val="lt2"/>
                </a:solidFill>
                <a:highlight>
                  <a:srgbClr val="1C4587"/>
                </a:highlight>
                <a:hlinkClick r:id="rId4">
                  <a:extLst>
                    <a:ext uri="{A12FA001-AC4F-418D-AE19-62706E023703}">
                      <ahyp:hlinkClr val="tx"/>
                    </a:ext>
                  </a:extLst>
                </a:hlinkClick>
              </a:rPr>
              <a:t>Harvest Festival School Lunch</a:t>
            </a:r>
            <a:r>
              <a:rPr b="1" lang="en-GB" sz="1600" u="sng">
                <a:solidFill>
                  <a:schemeClr val="lt2"/>
                </a:solidFill>
                <a:highlight>
                  <a:srgbClr val="1C4587"/>
                </a:highlight>
              </a:rPr>
              <a:t> Form</a:t>
            </a:r>
            <a:endParaRPr b="1" sz="1600" u="sng">
              <a:solidFill>
                <a:schemeClr val="lt2"/>
              </a:solidFill>
              <a:highlight>
                <a:srgbClr val="1C4587"/>
              </a:highlight>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17" name="Shape 217"/>
        <p:cNvGrpSpPr/>
        <p:nvPr/>
      </p:nvGrpSpPr>
      <p:grpSpPr>
        <a:xfrm>
          <a:off x="0" y="0"/>
          <a:ext cx="0" cy="0"/>
          <a:chOff x="0" y="0"/>
          <a:chExt cx="0" cy="0"/>
        </a:xfrm>
      </p:grpSpPr>
      <p:sp>
        <p:nvSpPr>
          <p:cNvPr id="218" name="Google Shape;218;p29"/>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9" name="Google Shape;219;p29"/>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20" name="Google Shape;220;p29"/>
          <p:cNvPicPr preferRelativeResize="0"/>
          <p:nvPr/>
        </p:nvPicPr>
        <p:blipFill>
          <a:blip r:embed="rId3">
            <a:alphaModFix/>
          </a:blip>
          <a:stretch>
            <a:fillRect/>
          </a:stretch>
        </p:blipFill>
        <p:spPr>
          <a:xfrm>
            <a:off x="326300" y="152400"/>
            <a:ext cx="7225299" cy="10274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24" name="Shape 224"/>
        <p:cNvGrpSpPr/>
        <p:nvPr/>
      </p:nvGrpSpPr>
      <p:grpSpPr>
        <a:xfrm>
          <a:off x="0" y="0"/>
          <a:ext cx="0" cy="0"/>
          <a:chOff x="0" y="0"/>
          <a:chExt cx="0" cy="0"/>
        </a:xfrm>
      </p:grpSpPr>
      <p:sp>
        <p:nvSpPr>
          <p:cNvPr id="225" name="Google Shape;225;p30"/>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26" name="Google Shape;226;p30"/>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27" name="Google Shape;227;p30"/>
          <p:cNvPicPr preferRelativeResize="0"/>
          <p:nvPr/>
        </p:nvPicPr>
        <p:blipFill>
          <a:blip r:embed="rId3">
            <a:alphaModFix/>
          </a:blip>
          <a:stretch>
            <a:fillRect/>
          </a:stretch>
        </p:blipFill>
        <p:spPr>
          <a:xfrm>
            <a:off x="260775" y="152400"/>
            <a:ext cx="7290826" cy="103187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31" name="Shape 231"/>
        <p:cNvGrpSpPr/>
        <p:nvPr/>
      </p:nvGrpSpPr>
      <p:grpSpPr>
        <a:xfrm>
          <a:off x="0" y="0"/>
          <a:ext cx="0" cy="0"/>
          <a:chOff x="0" y="0"/>
          <a:chExt cx="0" cy="0"/>
        </a:xfrm>
      </p:grpSpPr>
      <p:sp>
        <p:nvSpPr>
          <p:cNvPr id="232" name="Google Shape;232;p31"/>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33" name="Google Shape;233;p31"/>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34" name="Google Shape;234;p31"/>
          <p:cNvPicPr preferRelativeResize="0"/>
          <p:nvPr/>
        </p:nvPicPr>
        <p:blipFill>
          <a:blip r:embed="rId3">
            <a:alphaModFix/>
          </a:blip>
          <a:stretch>
            <a:fillRect/>
          </a:stretch>
        </p:blipFill>
        <p:spPr>
          <a:xfrm>
            <a:off x="294225" y="152400"/>
            <a:ext cx="7257375" cy="1033342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38" name="Shape 238"/>
        <p:cNvGrpSpPr/>
        <p:nvPr/>
      </p:nvGrpSpPr>
      <p:grpSpPr>
        <a:xfrm>
          <a:off x="0" y="0"/>
          <a:ext cx="0" cy="0"/>
          <a:chOff x="0" y="0"/>
          <a:chExt cx="0" cy="0"/>
        </a:xfrm>
      </p:grpSpPr>
      <p:sp>
        <p:nvSpPr>
          <p:cNvPr id="239" name="Google Shape;239;p32"/>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40" name="Google Shape;240;p32"/>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41" name="Google Shape;241;p32"/>
          <p:cNvPicPr preferRelativeResize="0"/>
          <p:nvPr/>
        </p:nvPicPr>
        <p:blipFill>
          <a:blip r:embed="rId3">
            <a:alphaModFix/>
          </a:blip>
          <a:stretch>
            <a:fillRect/>
          </a:stretch>
        </p:blipFill>
        <p:spPr>
          <a:xfrm>
            <a:off x="155063" y="606700"/>
            <a:ext cx="7393875" cy="52967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45" name="Shape 245"/>
        <p:cNvGrpSpPr/>
        <p:nvPr/>
      </p:nvGrpSpPr>
      <p:grpSpPr>
        <a:xfrm>
          <a:off x="0" y="0"/>
          <a:ext cx="0" cy="0"/>
          <a:chOff x="0" y="0"/>
          <a:chExt cx="0" cy="0"/>
        </a:xfrm>
      </p:grpSpPr>
      <p:sp>
        <p:nvSpPr>
          <p:cNvPr id="246" name="Google Shape;246;p33"/>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47" name="Google Shape;247;p33"/>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48" name="Google Shape;248;p33"/>
          <p:cNvPicPr preferRelativeResize="0"/>
          <p:nvPr/>
        </p:nvPicPr>
        <p:blipFill>
          <a:blip r:embed="rId3">
            <a:alphaModFix/>
          </a:blip>
          <a:stretch>
            <a:fillRect/>
          </a:stretch>
        </p:blipFill>
        <p:spPr>
          <a:xfrm>
            <a:off x="224350" y="594225"/>
            <a:ext cx="7255300" cy="91552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